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2" r:id="rId3"/>
    <p:sldId id="284" r:id="rId4"/>
    <p:sldId id="295" r:id="rId5"/>
    <p:sldId id="281" r:id="rId6"/>
    <p:sldId id="290" r:id="rId7"/>
    <p:sldId id="294" r:id="rId8"/>
    <p:sldId id="307" r:id="rId9"/>
    <p:sldId id="292" r:id="rId10"/>
    <p:sldId id="263" r:id="rId11"/>
    <p:sldId id="265" r:id="rId12"/>
    <p:sldId id="297" r:id="rId13"/>
    <p:sldId id="299" r:id="rId14"/>
    <p:sldId id="296" r:id="rId15"/>
    <p:sldId id="300" r:id="rId16"/>
    <p:sldId id="301" r:id="rId17"/>
    <p:sldId id="308" r:id="rId18"/>
    <p:sldId id="302" r:id="rId19"/>
    <p:sldId id="303" r:id="rId20"/>
    <p:sldId id="305" r:id="rId21"/>
    <p:sldId id="306" r:id="rId22"/>
    <p:sldId id="304" r:id="rId23"/>
    <p:sldId id="298" r:id="rId24"/>
    <p:sldId id="289" r:id="rId25"/>
    <p:sldId id="285" r:id="rId26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Impact" panose="020B0806030902050204" pitchFamily="34" charset="0"/>
      <p:regular r:id="rId3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DA8"/>
    <a:srgbClr val="FF0066"/>
    <a:srgbClr val="962671"/>
    <a:srgbClr val="CC3399"/>
    <a:srgbClr val="9603A1"/>
    <a:srgbClr val="D604E6"/>
    <a:srgbClr val="B55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6" autoAdjust="0"/>
    <p:restoredTop sz="94695" autoAdjust="0"/>
  </p:normalViewPr>
  <p:slideViewPr>
    <p:cSldViewPr>
      <p:cViewPr varScale="1">
        <p:scale>
          <a:sx n="63" d="100"/>
          <a:sy n="63" d="100"/>
        </p:scale>
        <p:origin x="17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6F7DD4F-1BF9-4526-970F-A8099917F1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8663"/>
            <a:ext cx="7167562" cy="310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3CF646C-0772-4A60-BB52-8E2E22A7394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15668660-AA86-43CC-925C-DAA15E4C03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6C06E76C-D30B-4580-8A74-A697669B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97064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068642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94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74374" cy="594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445560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002518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032981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1439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202767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91764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484045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770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096439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239424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F8BC052-E6ED-4578-96FF-45B879E5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" cy="68453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3B855F-192F-468C-97E2-E453758B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55663"/>
            <a:ext cx="8255000" cy="534987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100000">
                <a:srgbClr val="FC012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F3B985-873E-401E-B233-7A0BA2BB2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F61D2D-0EE3-4DA4-9496-089BF3B9A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96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usbbk01\public\Jorge\Pr%20Marcos%20-%20Semana%20de%20Ora&#231;&#227;o%20Juveve\PPT_Semana%20da%20Fam&#237;lia\Testemunho%20Pastor%2002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8694319-1D8C-43D3-BCFB-9EF96D1F1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1B8E3F06-1560-4F04-A07E-1BBA2531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093C645-630B-4504-8AB6-CD09598A6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Sua Resposta à Revelação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(6:22)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1148B24-4066-4972-9D85-BD6F4022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714625"/>
            <a:ext cx="5500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defRPr/>
            </a:pPr>
            <a:r>
              <a:rPr lang="pt-BR" b="1" dirty="0">
                <a:solidFill>
                  <a:srgbClr val="002060"/>
                </a:solidFill>
                <a:latin typeface="Calibri" pitchFamily="34" charset="0"/>
              </a:rPr>
              <a:t>“Assim fez Noé, consoante a tudo o que Deus lhe ordenara.”</a:t>
            </a:r>
          </a:p>
          <a:p>
            <a:pPr marL="450850" lvl="3" indent="-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Envolveu toda a família na Missão</a:t>
            </a:r>
          </a:p>
          <a:p>
            <a:pPr marL="450850" lvl="3" indent="-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Missão era sua principal atividade.</a:t>
            </a:r>
          </a:p>
          <a:p>
            <a:pPr marL="450850" lvl="3" indent="-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Era missionário de </a:t>
            </a:r>
            <a:r>
              <a:rPr lang="pt-BR" dirty="0" err="1">
                <a:solidFill>
                  <a:srgbClr val="002060"/>
                </a:solidFill>
                <a:latin typeface="Calibri" pitchFamily="34" charset="0"/>
              </a:rPr>
              <a:t>autossustento</a:t>
            </a:r>
            <a:endParaRPr lang="pt-BR" dirty="0">
              <a:solidFill>
                <a:srgbClr val="002060"/>
              </a:solidFill>
              <a:latin typeface="Calibri" pitchFamily="34" charset="0"/>
            </a:endParaRPr>
          </a:p>
          <a:p>
            <a:pPr marL="450850" lvl="3" indent="-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Trabalhou com os filhos na Obra de Deus</a:t>
            </a:r>
          </a:p>
          <a:p>
            <a:pPr marL="450850" lvl="3" indent="-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Tudo quanto tinha aplicou na arca!</a:t>
            </a:r>
          </a:p>
        </p:txBody>
      </p:sp>
      <p:pic>
        <p:nvPicPr>
          <p:cNvPr id="7" name="Imagem 6" descr="dilúvio (8).jpg">
            <a:extLst>
              <a:ext uri="{FF2B5EF4-FFF2-40B4-BE49-F238E27FC236}">
                <a16:creationId xmlns:a16="http://schemas.microsoft.com/office/drawing/2014/main" id="{84364D71-F4C2-44CA-80B1-8485CF49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429000"/>
            <a:ext cx="2476517" cy="1857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C621AED3-7B3D-4F02-8BDA-12DC939D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A5362D7-C06B-4421-BEA9-4AF65F45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Resultado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(7:11-13)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0CF150-4DC3-410B-B442-111837F7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357688"/>
            <a:ext cx="7929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“... Nesse mesmo dia entrou Noé na arca, e juntamente com ele seus filhos Sem, Cão e Jafé, como também sua mulher e as três mulheres de seus filhos.” [Ed. Contemp.]</a:t>
            </a:r>
          </a:p>
        </p:txBody>
      </p:sp>
      <p:pic>
        <p:nvPicPr>
          <p:cNvPr id="5" name="Imagem 4" descr="0613190.jpg">
            <a:extLst>
              <a:ext uri="{FF2B5EF4-FFF2-40B4-BE49-F238E27FC236}">
                <a16:creationId xmlns:a16="http://schemas.microsoft.com/office/drawing/2014/main" id="{EEA57785-CDDB-4E76-A88A-B6C1D6B549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3774" y="1928802"/>
            <a:ext cx="2866986" cy="215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1B5F205A-8BF8-4450-84A6-A0E44BBBF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B504B74-8CE6-4645-852A-5A3B1F55F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3214688"/>
            <a:ext cx="3678237" cy="1500187"/>
          </a:xfrm>
        </p:spPr>
        <p:txBody>
          <a:bodyPr/>
          <a:lstStyle/>
          <a:p>
            <a:pPr marL="0" lvl="3" indent="0">
              <a:buFontTx/>
              <a:buNone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De manter os filhos perto de Deus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C8BE52-5496-4849-8100-316A0E16D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Não Existe Outra Maneira</a:t>
            </a:r>
          </a:p>
        </p:txBody>
      </p:sp>
      <p:pic>
        <p:nvPicPr>
          <p:cNvPr id="5" name="Imagem 4" descr="5.bmp">
            <a:extLst>
              <a:ext uri="{FF2B5EF4-FFF2-40B4-BE49-F238E27FC236}">
                <a16:creationId xmlns:a16="http://schemas.microsoft.com/office/drawing/2014/main" id="{FBE3F1DF-54FB-445B-A00C-0A87BC9FC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285992"/>
            <a:ext cx="2705098" cy="3381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31725771-208C-423D-9E32-8D247183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A068938-9E8E-428A-9754-50D08532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860800"/>
            <a:ext cx="82153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“Pela fé Noé, divinamente instruído acerca de acontecimentos que ainda não se viam e sendo temente a Deus, aparelhou uma arca </a:t>
            </a: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para a salvação de sua casa</a:t>
            </a: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; pela qual condenou o mundo e se tornou herdeiro da justiça que vem da fé.”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D359D-2976-4078-AF9F-6C77C82C8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36491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Heb</a:t>
            </a: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. 11:7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dilúvio (21).JPG">
            <a:extLst>
              <a:ext uri="{FF2B5EF4-FFF2-40B4-BE49-F238E27FC236}">
                <a16:creationId xmlns:a16="http://schemas.microsoft.com/office/drawing/2014/main" id="{F69125CF-3A17-452A-B0B1-9BFC4BDC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61" y="1431912"/>
            <a:ext cx="2857519" cy="2143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F17C6CD1-CF7E-49F3-832B-25B97DE8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12C23D9-B337-4E56-A8DD-90000B605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563" y="3714750"/>
            <a:ext cx="3678237" cy="642938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Estudos Bíblicos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269EA1-6DF8-479F-8B45-A0D30DBF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5" name="Imagem 4" descr="AREX48.jpg">
            <a:extLst>
              <a:ext uri="{FF2B5EF4-FFF2-40B4-BE49-F238E27FC236}">
                <a16:creationId xmlns:a16="http://schemas.microsoft.com/office/drawing/2014/main" id="{E9DD81B8-5597-46D2-B52B-14802E0A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75" b="7812"/>
          <a:stretch>
            <a:fillRect/>
          </a:stretch>
        </p:blipFill>
        <p:spPr>
          <a:xfrm>
            <a:off x="5000628" y="2928934"/>
            <a:ext cx="3157196" cy="2500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EBE8F897-FEEB-418D-A4BC-29886648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85B1472-BAD7-48ED-8DE1-8E17B6F99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4000500"/>
            <a:ext cx="3678238" cy="642938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Pequenos Grupos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15DD98-7665-40FD-A420-B7A1B870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4" name="Imagem 3" descr="29.bmp">
            <a:extLst>
              <a:ext uri="{FF2B5EF4-FFF2-40B4-BE49-F238E27FC236}">
                <a16:creationId xmlns:a16="http://schemas.microsoft.com/office/drawing/2014/main" id="{8D6CE827-5241-40FA-810F-1A7FF070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214686"/>
            <a:ext cx="3452810" cy="2304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668214DD-82B5-43D0-A6B5-EFD9FAA8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0FEC156-D9BA-442F-A8A7-41FCD8695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3929063"/>
            <a:ext cx="2786062" cy="642937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Colportagem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850186-84D8-4128-9909-EC6D0625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5" name="Imagem 4" descr="DSC09232.JPG">
            <a:extLst>
              <a:ext uri="{FF2B5EF4-FFF2-40B4-BE49-F238E27FC236}">
                <a16:creationId xmlns:a16="http://schemas.microsoft.com/office/drawing/2014/main" id="{76586A91-C98F-43A3-9388-B9D1BFF4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90" y="2928934"/>
            <a:ext cx="3524248" cy="26431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429B07F7-1012-435C-B517-4F7FFEB2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B8CD67-713F-4A86-8932-9D5A50977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3929063"/>
            <a:ext cx="2786062" cy="642937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Colportagem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490CDB-677B-4A00-8535-CD849B35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7" name="Imagem 6" descr="DSC_0976.JPG">
            <a:extLst>
              <a:ext uri="{FF2B5EF4-FFF2-40B4-BE49-F238E27FC236}">
                <a16:creationId xmlns:a16="http://schemas.microsoft.com/office/drawing/2014/main" id="{AF2A7186-7FA9-475E-AED2-7E2CC85BA9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71810"/>
            <a:ext cx="3571900" cy="23749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35F5236B-F203-4B00-85BE-3AB9BE5D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FEE5689-8017-4E46-BFE8-BB1ED8673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1625" y="3857625"/>
            <a:ext cx="2535238" cy="428625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Ministério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B0B5BA-A979-4650-828A-73361859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5" name="Imagem 4" descr="200069389-001.jpg">
            <a:extLst>
              <a:ext uri="{FF2B5EF4-FFF2-40B4-BE49-F238E27FC236}">
                <a16:creationId xmlns:a16="http://schemas.microsoft.com/office/drawing/2014/main" id="{63BE38BD-CE7A-433A-ABF4-EBC39FFB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786058"/>
            <a:ext cx="2357454" cy="2946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F514541D-60B7-4D40-BD33-B2751D46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FE1D597-80C2-4AA8-8D61-92FF374BE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1625" y="3857625"/>
            <a:ext cx="1857375" cy="571500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SVA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B32F0C-FFD8-4AB2-880C-460249A34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6AF08EC1-5119-452D-BA44-7F4E71C0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487613"/>
            <a:ext cx="43942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F69EE4D-1897-4A16-8C56-03F23A2E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6313488"/>
            <a:ext cx="62166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5600" lvl="3" indent="-355600" defTabSz="762000">
              <a:spcBef>
                <a:spcPct val="20000"/>
              </a:spcBef>
              <a:defRPr/>
            </a:pPr>
            <a:r>
              <a:rPr lang="pt-BR" kern="0" dirty="0">
                <a:solidFill>
                  <a:srgbClr val="002060"/>
                </a:solidFill>
                <a:latin typeface="Calibri" pitchFamily="34" charset="0"/>
              </a:rPr>
              <a:t>http://www.igrejaadventista.org.br/voluntarios/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718F750-C5D8-44B9-8056-69BBAC7D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264319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Gen. 6:1-8</a:t>
            </a:r>
            <a:endParaRPr lang="pt-BR" sz="8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D1A7BCA-6824-464C-BDCB-4B091565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EF3C613-5F20-4D2B-BEE5-948FE3E6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75FB3A67-2F73-4ED1-B7A4-13352C01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57175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A70A65C-E0FC-40A6-A05B-9480A18B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857625"/>
            <a:ext cx="185737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5600" lvl="3" indent="-355600" defTabSz="7620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3200" kern="0">
                <a:solidFill>
                  <a:srgbClr val="002060"/>
                </a:solidFill>
                <a:latin typeface="Calibri" pitchFamily="34" charset="0"/>
              </a:rPr>
              <a:t>SVA</a:t>
            </a:r>
            <a:endParaRPr lang="pt-BR" sz="3200" kern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C9C4296-FEC1-4B64-B521-4DF4F9E5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6215063"/>
            <a:ext cx="49657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5600" lvl="3" indent="-355600" defTabSz="762000">
              <a:spcBef>
                <a:spcPct val="20000"/>
              </a:spcBef>
              <a:defRPr/>
            </a:pPr>
            <a:r>
              <a:rPr lang="pt-BR" kern="0" dirty="0">
                <a:solidFill>
                  <a:srgbClr val="002060"/>
                </a:solidFill>
                <a:latin typeface="Calibri" pitchFamily="34" charset="0"/>
              </a:rPr>
              <a:t>http://www.adventistvolunteers.org/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BBFB23A-7908-470D-B682-4FFF12B0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5AE6B28-4F49-4088-B9E4-01BA3F55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29250"/>
            <a:ext cx="185737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5600" lvl="3" indent="-355600" defTabSz="7620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t-BR" sz="3200" kern="0" dirty="0">
                <a:solidFill>
                  <a:srgbClr val="002060"/>
                </a:solidFill>
                <a:latin typeface="Calibri" pitchFamily="34" charset="0"/>
              </a:rPr>
              <a:t>SVA</a:t>
            </a:r>
          </a:p>
        </p:txBody>
      </p:sp>
      <p:pic>
        <p:nvPicPr>
          <p:cNvPr id="46082" name="Picture 2" descr="http://www.adventist.org/mission_and_service/volunteer-banner.jpg">
            <a:extLst>
              <a:ext uri="{FF2B5EF4-FFF2-40B4-BE49-F238E27FC236}">
                <a16:creationId xmlns:a16="http://schemas.microsoft.com/office/drawing/2014/main" id="{943AA22B-6C84-4714-B8EB-1D1C0748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3640481" cy="1857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084" name="Picture 4" descr="http://www.adventist.org/mission_and_service/avs.jpg">
            <a:extLst>
              <a:ext uri="{FF2B5EF4-FFF2-40B4-BE49-F238E27FC236}">
                <a16:creationId xmlns:a16="http://schemas.microsoft.com/office/drawing/2014/main" id="{9D0F4718-BFED-43AB-A00B-71B1C4C1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714752"/>
            <a:ext cx="1905000" cy="2076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35DED9D-832F-49EE-914C-5FF10AD1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6215063"/>
            <a:ext cx="49657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5600" lvl="3" indent="-355600" defTabSz="762000">
              <a:spcBef>
                <a:spcPct val="20000"/>
              </a:spcBef>
              <a:defRPr/>
            </a:pPr>
            <a:r>
              <a:rPr lang="pt-BR" kern="0" dirty="0">
                <a:solidFill>
                  <a:srgbClr val="002060"/>
                </a:solidFill>
                <a:latin typeface="Calibri" pitchFamily="34" charset="0"/>
              </a:rPr>
              <a:t>http://www.adventistvolunteers.org/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B037A03-6730-4830-83BE-BD6CC91D7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075" y="3571875"/>
            <a:ext cx="2963863" cy="642938"/>
          </a:xfrm>
        </p:spPr>
        <p:txBody>
          <a:bodyPr/>
          <a:lstStyle/>
          <a:p>
            <a:pPr marL="355600" lvl="3" indent="-355600">
              <a:buFont typeface="Wingdings" panose="05000000000000000000" pitchFamily="2" charset="2"/>
              <a:buChar char="§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Lares Abertos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9515D9-995F-40D2-943D-B654AB67D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Envolver os Filhos na Missão</a:t>
            </a:r>
          </a:p>
        </p:txBody>
      </p:sp>
      <p:pic>
        <p:nvPicPr>
          <p:cNvPr id="5" name="Imagem 4" descr="almoço.jpg">
            <a:extLst>
              <a:ext uri="{FF2B5EF4-FFF2-40B4-BE49-F238E27FC236}">
                <a16:creationId xmlns:a16="http://schemas.microsoft.com/office/drawing/2014/main" id="{D95AB3CC-7533-4ECD-8045-FAB6C6EE4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39" t="16734"/>
          <a:stretch>
            <a:fillRect/>
          </a:stretch>
        </p:blipFill>
        <p:spPr>
          <a:xfrm>
            <a:off x="4572000" y="3143248"/>
            <a:ext cx="3449666" cy="2214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7E202769-50AB-47DC-8324-6BA74C5B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394C2BF-D488-4CAF-90FD-2D0E853D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357166"/>
            <a:ext cx="871543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Vídeo da Classe Bíblica de Itajaí</a:t>
            </a:r>
          </a:p>
        </p:txBody>
      </p:sp>
      <p:pic>
        <p:nvPicPr>
          <p:cNvPr id="4" name="Testemunho Pastor 02.wmv">
            <a:hlinkClick r:id="" action="ppaction://media"/>
            <a:extLst>
              <a:ext uri="{FF2B5EF4-FFF2-40B4-BE49-F238E27FC236}">
                <a16:creationId xmlns:a16="http://schemas.microsoft.com/office/drawing/2014/main" id="{7B84B05D-CB7F-47DC-A130-6470620476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353CCB68-2AF9-4273-8355-8A8C5337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9BECE1B-3D01-4E59-A995-75438F828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857500"/>
            <a:ext cx="7929563" cy="1500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z="28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“Pois assim como foi nos dias de Noé, também será a vinda do Filho do Homem. Porquanto, assim como nos dias anteriores ao dilúvio, comiam e bebiam, casavam e davam-se em casamento, até ao dia em que Noé entrou na arca, e não o perceberam, senão quando veio o dilúvio e os levou a todos, assim será também a vinda do Filho do homem.”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D55F41-47B0-482F-B8C6-1F55E058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92867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Mesmo Acontece Hoje </a:t>
            </a: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(Mateus 24:37-39)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F6E896A3-BD64-4AFF-AD2B-B41FBF82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099E67-D20D-4F3E-95ED-16AE45A7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037020A-08CA-46F6-86A9-F9A0A29E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Contexto – Natureza Pecaminosa do Homem (6:5)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Retângulo 8">
            <a:extLst>
              <a:ext uri="{FF2B5EF4-FFF2-40B4-BE49-F238E27FC236}">
                <a16:creationId xmlns:a16="http://schemas.microsoft.com/office/drawing/2014/main" id="{BDDEFF42-9FC4-4F53-A8F5-846A9B42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000375"/>
            <a:ext cx="50006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“Viu o Senhor que a maldade do homem se havia multiplicado na terra, e que era continuamente mau todo o desígnio do seu coração.”</a:t>
            </a:r>
          </a:p>
        </p:txBody>
      </p:sp>
      <p:pic>
        <p:nvPicPr>
          <p:cNvPr id="6" name="Imagem 5" descr="0610247.jpg">
            <a:extLst>
              <a:ext uri="{FF2B5EF4-FFF2-40B4-BE49-F238E27FC236}">
                <a16:creationId xmlns:a16="http://schemas.microsoft.com/office/drawing/2014/main" id="{600172EE-0DE9-4A59-833E-EBC017C71A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786058"/>
            <a:ext cx="2213757" cy="2952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22BB455D-E891-4471-AB7B-A773D4D3E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150A962F-ABCE-4FA3-854C-6A276C511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00375"/>
            <a:ext cx="4714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“...Noé era homem justo e íntegro entre os seus contemporâneos; Noé andava com Deus.”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DE7CF4-2060-4852-B345-D256BE44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Era Noé (6:8 e 9)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Pos-Diluvio-009.jpg">
            <a:extLst>
              <a:ext uri="{FF2B5EF4-FFF2-40B4-BE49-F238E27FC236}">
                <a16:creationId xmlns:a16="http://schemas.microsoft.com/office/drawing/2014/main" id="{51AA84E3-253F-4018-A599-A02BD8823C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514" y="2428868"/>
            <a:ext cx="2410262" cy="3214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DC2A2BF7-EB05-4633-B338-914B83A7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55F67D39-E5B2-45E4-84EA-DDC268EC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00375"/>
            <a:ext cx="4929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Fim de uma era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Haveria destruição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Da aceitação do plano de Deus dependia a própria sobrevivência.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F026D8-FDDA-40C3-A0B7-AA357ADF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Recebeu Uma Revelação</a:t>
            </a:r>
          </a:p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(13-21)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0605157.jpg">
            <a:extLst>
              <a:ext uri="{FF2B5EF4-FFF2-40B4-BE49-F238E27FC236}">
                <a16:creationId xmlns:a16="http://schemas.microsoft.com/office/drawing/2014/main" id="{56F39B88-4128-4842-8F3F-5AC6DE06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0" r="50000" b="39583"/>
          <a:stretch>
            <a:fillRect/>
          </a:stretch>
        </p:blipFill>
        <p:spPr>
          <a:xfrm flipH="1">
            <a:off x="6066543" y="2714620"/>
            <a:ext cx="2076534" cy="30003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C8058CC8-D2A5-432C-9136-2E040A09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95A580EB-988D-45A4-BD95-0A91AA69E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286125"/>
            <a:ext cx="3929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Construir um barco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Estar na Missão era a sua Salvação!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Estar na Missão era a salvação de sua família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86FD47-5F0D-4CC1-8343-91E9ABE1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Noé Recebeu Uma Missão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rca-Construccion-001.jpg">
            <a:extLst>
              <a:ext uri="{FF2B5EF4-FFF2-40B4-BE49-F238E27FC236}">
                <a16:creationId xmlns:a16="http://schemas.microsoft.com/office/drawing/2014/main" id="{5BD3B45F-2B16-42AE-B75B-DB4D021F28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428868"/>
            <a:ext cx="2356699" cy="3143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26E5D124-BE18-452B-8963-3A483340E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B9678758-B697-4423-8D08-1DDF825D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500313"/>
            <a:ext cx="52149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2788" indent="-177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69988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27188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4388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1588" indent="-177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Drástica alteração dos planos da família (6:14)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Família – sistema em mudança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Famílias felizes – aquelas que conseguem adaptar-se às mudanças.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Estamos de mudança – nada aqui é definitivo.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10AE5E-4CC0-4EC1-9682-C9363F9F0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6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Consequências</a:t>
            </a:r>
            <a:endParaRPr lang="pt-BR" sz="8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Predicando-Arca-006.jpg">
            <a:extLst>
              <a:ext uri="{FF2B5EF4-FFF2-40B4-BE49-F238E27FC236}">
                <a16:creationId xmlns:a16="http://schemas.microsoft.com/office/drawing/2014/main" id="{0343D79F-B38A-4CE6-8208-B4B45D1D37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428868"/>
            <a:ext cx="2356632" cy="3143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621F2AB6-CF9E-415D-857C-96EE18FD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3605DC49-8854-4E35-9035-38DF3D190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000250"/>
            <a:ext cx="5214937" cy="242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0" lvl="3"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Perderiam tudo!</a:t>
            </a:r>
          </a:p>
          <a:p>
            <a:pPr marL="0" lvl="3">
              <a:defRPr/>
            </a:pPr>
            <a:endParaRPr lang="pt-BR" b="1" dirty="0">
              <a:solidFill>
                <a:srgbClr val="002060"/>
              </a:solidFill>
              <a:latin typeface="Calibri" pitchFamily="34" charset="0"/>
            </a:endParaRPr>
          </a:p>
          <a:p>
            <a:pPr marL="628650" lvl="3" indent="-177800"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002060"/>
                </a:solidFill>
                <a:latin typeface="Calibri" pitchFamily="34" charset="0"/>
              </a:rPr>
              <a:t>Alteração no sistema de valores</a:t>
            </a:r>
          </a:p>
          <a:p>
            <a:pPr marL="628650" lvl="3" indent="-177800">
              <a:buFont typeface="Arial" pitchFamily="34" charset="0"/>
              <a:buChar char="•"/>
              <a:defRPr/>
            </a:pPr>
            <a:r>
              <a:rPr lang="pt-BR" b="1" dirty="0">
                <a:solidFill>
                  <a:srgbClr val="002060"/>
                </a:solidFill>
                <a:latin typeface="Calibri" pitchFamily="34" charset="0"/>
              </a:rPr>
              <a:t>Onde deveriam investir os recursos?</a:t>
            </a:r>
          </a:p>
          <a:p>
            <a:pPr marL="450850" lvl="3">
              <a:buFont typeface="Arial" pitchFamily="34" charset="0"/>
              <a:buChar char="•"/>
              <a:defRPr/>
            </a:pPr>
            <a:endParaRPr lang="pt-BR" b="1" dirty="0">
              <a:solidFill>
                <a:srgbClr val="002060"/>
              </a:solidFill>
              <a:latin typeface="Calibri" pitchFamily="34" charset="0"/>
            </a:endParaRPr>
          </a:p>
          <a:p>
            <a:pPr marL="0" lvl="3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“Suas obras testificavam de sua sinceridade... Ele deu ao mundo o exemplo de crer precisamente no que Deus diz. Tudo quanto possuía, empregou na arca.” PP, 95.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5D17F9-6189-4EBC-81C2-3533695A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6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Consequências</a:t>
            </a:r>
            <a:endParaRPr lang="pt-BR" sz="8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Predicando-Arca-006.jpg">
            <a:extLst>
              <a:ext uri="{FF2B5EF4-FFF2-40B4-BE49-F238E27FC236}">
                <a16:creationId xmlns:a16="http://schemas.microsoft.com/office/drawing/2014/main" id="{544C2696-44D5-408A-BEA3-D3D6F42602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428868"/>
            <a:ext cx="2356632" cy="31431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897FE276-AF65-4CFB-A1F1-9DA17548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AB7C775E-DFF6-4415-B779-7C7DA6AF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00375"/>
            <a:ext cx="48212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“Contigo, porém, estabelecerei a minha aliança: entrarás na arca, tu e teus filhos, e tua mulher, e as mulheres de teus filhos.”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695DFFF-5896-4EEB-9078-92CAC77A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Concerto, Pacto, Aliança com a Família (6:18)</a:t>
            </a:r>
            <a:endParaRPr lang="pt-BR" sz="66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rca-Entrando-005.jpg">
            <a:extLst>
              <a:ext uri="{FF2B5EF4-FFF2-40B4-BE49-F238E27FC236}">
                <a16:creationId xmlns:a16="http://schemas.microsoft.com/office/drawing/2014/main" id="{01559F56-DCA7-4AF2-BBF4-890713F319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496"/>
            <a:ext cx="2178137" cy="2905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F8AAAB67-1A78-46DF-AFA8-99E82DC4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Finanças da Família">
  <a:themeElements>
    <a:clrScheme name="">
      <a:dk1>
        <a:srgbClr val="000000"/>
      </a:dk1>
      <a:lt1>
        <a:srgbClr val="E3BE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EFDB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anças da Famíli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ças da Famíl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ças da Famíl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Pages>9</Pages>
  <Words>678</Words>
  <Application>Microsoft Office PowerPoint</Application>
  <PresentationFormat>Apresentação na tela (4:3)</PresentationFormat>
  <Paragraphs>86</Paragraphs>
  <Slides>25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Times New Roman</vt:lpstr>
      <vt:lpstr>Wingdings</vt:lpstr>
      <vt:lpstr>Calibri</vt:lpstr>
      <vt:lpstr>Impact</vt:lpstr>
      <vt:lpstr>Georgia</vt:lpstr>
      <vt:lpstr>Arial</vt:lpstr>
      <vt:lpstr>Finanças da Família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Angels/ArtMaker - BlessConnection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subject>Aconselhamento Familiar</dc:subject>
  <dc:creator>Pr. Marcos Bonfim</dc:creator>
  <cp:keywords/>
  <dc:description/>
  <cp:lastModifiedBy>Pr. Marcelo Carvalho</cp:lastModifiedBy>
  <cp:revision>170</cp:revision>
  <cp:lastPrinted>1996-02-06T11:30:58Z</cp:lastPrinted>
  <dcterms:created xsi:type="dcterms:W3CDTF">1995-10-30T15:00:00Z</dcterms:created>
  <dcterms:modified xsi:type="dcterms:W3CDTF">2019-10-28T14:41:11Z</dcterms:modified>
</cp:coreProperties>
</file>