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1" r:id="rId25"/>
    <p:sldId id="282" r:id="rId26"/>
    <p:sldId id="283" r:id="rId27"/>
    <p:sldId id="284" r:id="rId28"/>
    <p:sldId id="285" r:id="rId29"/>
    <p:sldId id="286" r:id="rId3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973382-5491-4A2C-9D08-2822C6461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A6CF2-2B75-4635-84BC-AB9B14DAE846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A746A5-755C-4B86-9CED-9C7935A7A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B01824-0259-4711-A0DE-7CB5E9015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BD741-03C6-402A-8E63-502C18EF4F4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1666053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B144984-85E4-4E6C-979C-5EC9411B3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17BD9-4A14-4232-80F8-82BDB1BA1E6A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CF6CB08-89AA-46CA-8A73-B3BFD9798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CF1C69C-0106-44D0-B1C3-B318B3850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5BF73-3900-435F-A9F2-90226B2AEF8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8779891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089E335-CF6E-4BA0-84FE-3B328E583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7BFE7-7360-476C-BEDA-1AE87E6A2C22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B722227-A577-465E-A02D-9787D163B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CF84D4D-6F4A-4141-8D04-094503C63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566E5-8C6B-4D76-8034-5C14D1F0654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5617791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A5DEF25-2832-40B5-A3A4-EB437A3F0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17260-9DCD-4B99-9203-FB9F3CAD445A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FD4A2AD-D1CC-4842-8B93-D30310DD2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5656483-437A-4569-A782-DD5179BCC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0505C-5B33-454A-86EE-639B11A498D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7238025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EAAA39-CAD7-4F54-8633-EDFBAC1AF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B71E7-07DE-4E90-AB9E-92C5E6AB3A91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7BC86F2-36EA-4A5A-B655-853314260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37A77E0-2368-4C22-BA02-7BEFCAFDF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D416F-89AB-4660-80DF-EDA6600BBD7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1440675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C85E4A89-59A7-4C08-9C89-EC4276E64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75A99-34FA-4442-933C-84C05D9508CF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29E2C139-6FD1-4A9F-B638-178D2C10D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C1DC4B1E-D804-4BF3-8612-ECE2A5192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518E0-A8A1-4F4F-956E-B98FFEDA6F6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3130467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257435B4-E702-4FFC-AFF6-3F63FADF1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FFC36-0E66-4B16-8466-BFE22D5842CF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19AAFA0B-7AA8-4A8D-B39B-8A510A40E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EEA851E6-E09D-44DC-B5BD-C8181F3BB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ECB40-3736-43C1-95EA-1975282282C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5949342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B34A4F95-7EA6-4813-9075-664358D75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FFBC0-FDBA-4545-8679-3188EAEE7632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CDAF7AB8-1269-4CBC-8F23-36F8EDE0A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DA9FA4A0-4793-4117-94A3-B19C59609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47A264-A8B3-4BA6-A7BF-58B4C009A62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8043228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BFB59AF0-B326-4473-8D6F-7CF6897BB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F25EA-13A7-47A5-AA4A-DF138471DC14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86628D47-16A5-4989-A394-52704AC3C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085374F9-71DB-4587-B8C0-96AA7CE6A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FD134-C94A-432C-A46F-FBADD5B8AF4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8741377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58CAA367-AB4C-45C1-BCD7-6E1AC347A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C3FD9-E31E-4128-854B-3F05997080B3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18010D0F-9B35-4990-9048-8466DB85F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3D88C549-16D0-4DDB-9DD0-29FFEF76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F0024F-5EF7-4280-9DB8-3E721BC82FC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2889438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CF0EEB7A-170A-4EA2-BA36-AC1B9D9B4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B6412-5E34-44B6-8B11-C383B90C0BD9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8E9BCAA2-A3E8-4C42-A869-C03C16354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180E1994-943F-4B9B-9AAB-340CD7C76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10458F-B3B3-43C8-A23D-E5B12707773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0541964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F22EDD7C-521C-4A62-A839-9EFCB02B576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35452FF9-BE3A-4609-885B-C400FA2078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4F4BF8C-CE1C-4D6A-B7D8-D68A262AC4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DA78DE-AB5E-4D7F-9F2B-909D8C823C6A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1270C5B-4CD1-47E3-8B28-FFCDC3EC8A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FC3063E-AA49-4189-A857-795ABFEC58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EF1426C-C25A-4F47-9545-FB831584B8AA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3">
            <a:extLst>
              <a:ext uri="{FF2B5EF4-FFF2-40B4-BE49-F238E27FC236}">
                <a16:creationId xmlns:a16="http://schemas.microsoft.com/office/drawing/2014/main" id="{A3CB8186-5743-4E5B-97B3-04310F1C8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75" y="928688"/>
            <a:ext cx="5429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3600" b="1">
                <a:latin typeface="Arial" panose="020B0604020202020204" pitchFamily="34" charset="0"/>
                <a:cs typeface="Arial" panose="020B0604020202020204" pitchFamily="34" charset="0"/>
              </a:rPr>
              <a:t>Quando se quer,</a:t>
            </a:r>
          </a:p>
          <a:p>
            <a:pPr algn="ctr"/>
            <a:r>
              <a:rPr lang="pt-BR" altLang="pt-BR" sz="3600" b="1">
                <a:latin typeface="Arial" panose="020B0604020202020204" pitchFamily="34" charset="0"/>
                <a:cs typeface="Arial" panose="020B0604020202020204" pitchFamily="34" charset="0"/>
              </a:rPr>
              <a:t>se comunica.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3">
            <a:extLst>
              <a:ext uri="{FF2B5EF4-FFF2-40B4-BE49-F238E27FC236}">
                <a16:creationId xmlns:a16="http://schemas.microsoft.com/office/drawing/2014/main" id="{346F434F-6FC2-4F46-A1E7-7BEC70DB9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75" y="642938"/>
            <a:ext cx="54292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3200" b="1">
                <a:latin typeface="Arial" panose="020B0604020202020204" pitchFamily="34" charset="0"/>
                <a:cs typeface="Arial" panose="020B0604020202020204" pitchFamily="34" charset="0"/>
              </a:rPr>
              <a:t>A comunicação é algo que passa pela vontade.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ixaDeTexto 3">
            <a:extLst>
              <a:ext uri="{FF2B5EF4-FFF2-40B4-BE49-F238E27FC236}">
                <a16:creationId xmlns:a16="http://schemas.microsoft.com/office/drawing/2014/main" id="{D9C3FF8C-CC44-47BB-8E1E-AD5BA23C4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5" y="1000125"/>
            <a:ext cx="37147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3200" b="1">
                <a:latin typeface="Arial" panose="020B0604020202020204" pitchFamily="34" charset="0"/>
                <a:cs typeface="Arial" panose="020B0604020202020204" pitchFamily="34" charset="0"/>
              </a:rPr>
              <a:t>Toda pessoa frustrada em suas esperanças tem a tendência natural de lançar sobre o outro a responsabilidade desse fracasso: A culpa é do outro!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ixaDeTexto 3">
            <a:extLst>
              <a:ext uri="{FF2B5EF4-FFF2-40B4-BE49-F238E27FC236}">
                <a16:creationId xmlns:a16="http://schemas.microsoft.com/office/drawing/2014/main" id="{2365089E-7E34-4C44-B1C8-96B184F5B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9188" y="1643063"/>
            <a:ext cx="37861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3200" b="1">
                <a:latin typeface="Arial" panose="020B0604020202020204" pitchFamily="34" charset="0"/>
                <a:cs typeface="Arial" panose="020B0604020202020204" pitchFamily="34" charset="0"/>
              </a:rPr>
              <a:t>Isso é mais fácil do que investigar a própria falha.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ixaDeTexto 3">
            <a:extLst>
              <a:ext uri="{FF2B5EF4-FFF2-40B4-BE49-F238E27FC236}">
                <a16:creationId xmlns:a16="http://schemas.microsoft.com/office/drawing/2014/main" id="{5D877AEC-F1B4-4316-A48F-A447BF3E1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785813"/>
            <a:ext cx="70008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3200" b="1">
                <a:latin typeface="Arial" panose="020B0604020202020204" pitchFamily="34" charset="0"/>
                <a:cs typeface="Arial" panose="020B0604020202020204" pitchFamily="34" charset="0"/>
              </a:rPr>
              <a:t>Quando Deus instituiu o matrimônio disse: “Já não serão dois, mas uma só carne.”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ixaDeTexto 3">
            <a:extLst>
              <a:ext uri="{FF2B5EF4-FFF2-40B4-BE49-F238E27FC236}">
                <a16:creationId xmlns:a16="http://schemas.microsoft.com/office/drawing/2014/main" id="{A763C731-45B3-47E1-AF95-163330BA1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357188"/>
            <a:ext cx="542925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3200" b="1">
                <a:latin typeface="Arial" panose="020B0604020202020204" pitchFamily="34" charset="0"/>
                <a:cs typeface="Arial" panose="020B0604020202020204" pitchFamily="34" charset="0"/>
              </a:rPr>
              <a:t>O que você constrói ou destrói hoje, pode influenciar o futuro de muita gente que você ama.</a:t>
            </a: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3">
            <a:extLst>
              <a:ext uri="{FF2B5EF4-FFF2-40B4-BE49-F238E27FC236}">
                <a16:creationId xmlns:a16="http://schemas.microsoft.com/office/drawing/2014/main" id="{F49154D4-87FD-4555-8AB2-41194F732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428625"/>
            <a:ext cx="68580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3200" b="1">
                <a:latin typeface="Arial" panose="020B0604020202020204" pitchFamily="34" charset="0"/>
                <a:cs typeface="Arial" panose="020B0604020202020204" pitchFamily="34" charset="0"/>
              </a:rPr>
              <a:t>Deus espera mais de você e de seu casamento, seu cônjuge espera mais do que uma hora em frente à televisão assistindo a um jornal.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54D8CA89-7D7D-4977-8507-F997046655B6}"/>
              </a:ext>
            </a:extLst>
          </p:cNvPr>
          <p:cNvSpPr txBox="1"/>
          <p:nvPr/>
        </p:nvSpPr>
        <p:spPr>
          <a:xfrm>
            <a:off x="357158" y="4714884"/>
            <a:ext cx="7429551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Para compreender é preciso amar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3">
            <a:extLst>
              <a:ext uri="{FF2B5EF4-FFF2-40B4-BE49-F238E27FC236}">
                <a16:creationId xmlns:a16="http://schemas.microsoft.com/office/drawing/2014/main" id="{902D7DEF-5C67-41CA-BCF0-50B32015F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1643063"/>
            <a:ext cx="542925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3200" b="1">
                <a:latin typeface="Arial" panose="020B0604020202020204" pitchFamily="34" charset="0"/>
                <a:cs typeface="Arial" panose="020B0604020202020204" pitchFamily="34" charset="0"/>
              </a:rPr>
              <a:t> Eu, a sabedoria, habito com a prudência; eu possuo conhecimento e discrição.</a:t>
            </a:r>
          </a:p>
          <a:p>
            <a:pPr algn="ctr"/>
            <a:endParaRPr lang="pt-BR" altLang="pt-BR" sz="3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altLang="pt-BR" sz="3200" b="1">
                <a:latin typeface="Arial" panose="020B0604020202020204" pitchFamily="34" charset="0"/>
                <a:cs typeface="Arial" panose="020B0604020202020204" pitchFamily="34" charset="0"/>
              </a:rPr>
              <a:t>Provérbios 8:12</a:t>
            </a: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ixaDeTexto 3">
            <a:extLst>
              <a:ext uri="{FF2B5EF4-FFF2-40B4-BE49-F238E27FC236}">
                <a16:creationId xmlns:a16="http://schemas.microsoft.com/office/drawing/2014/main" id="{805E0389-9211-4DA2-B103-2577EF936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0" y="857250"/>
            <a:ext cx="371475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3200" b="1">
                <a:latin typeface="Arial" panose="020B0604020202020204" pitchFamily="34" charset="0"/>
                <a:cs typeface="Arial" panose="020B0604020202020204" pitchFamily="34" charset="0"/>
              </a:rPr>
              <a:t>Entre o amor e a compreensão existe um vínculo tão estreito que nunca se sabe quando termina um e começa o outro, qual é a raiz e qual é o fruto.</a:t>
            </a: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aixaDeTexto 3">
            <a:extLst>
              <a:ext uri="{FF2B5EF4-FFF2-40B4-BE49-F238E27FC236}">
                <a16:creationId xmlns:a16="http://schemas.microsoft.com/office/drawing/2014/main" id="{56F89803-4635-402A-9912-78D6EF5A7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00063"/>
            <a:ext cx="4071938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3200" b="1">
                <a:latin typeface="Arial" panose="020B0604020202020204" pitchFamily="34" charset="0"/>
                <a:cs typeface="Arial" panose="020B0604020202020204" pitchFamily="34" charset="0"/>
              </a:rPr>
              <a:t>Quem ama compreende e quem compreende ama. Quem se sente compreendido se sente amado, e quem se sente amado confia em ser compreendido.</a:t>
            </a: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aixaDeTexto 3">
            <a:extLst>
              <a:ext uri="{FF2B5EF4-FFF2-40B4-BE49-F238E27FC236}">
                <a16:creationId xmlns:a16="http://schemas.microsoft.com/office/drawing/2014/main" id="{57108491-94E5-4763-AB32-ABBB18FF2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571500"/>
            <a:ext cx="69294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3200" b="1">
                <a:latin typeface="Arial" panose="020B0604020202020204" pitchFamily="34" charset="0"/>
                <a:cs typeface="Arial" panose="020B0604020202020204" pitchFamily="34" charset="0"/>
              </a:rPr>
              <a:t>O medo do julgamento talvez seja o maior impasse para alguém conseguir se comunicar.</a:t>
            </a: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aixaDeTexto 3">
            <a:extLst>
              <a:ext uri="{FF2B5EF4-FFF2-40B4-BE49-F238E27FC236}">
                <a16:creationId xmlns:a16="http://schemas.microsoft.com/office/drawing/2014/main" id="{1961B877-405A-49B1-9CFB-1D7380FAC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71500"/>
            <a:ext cx="542925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3200" b="1">
                <a:latin typeface="Arial" panose="020B0604020202020204" pitchFamily="34" charset="0"/>
                <a:cs typeface="Arial" panose="020B0604020202020204" pitchFamily="34" charset="0"/>
              </a:rPr>
              <a:t>Clareza de comunicação, compreensão, aceitação, resiliência são atitudes fundamentais para quem quer ter um casamento satisfatório.</a:t>
            </a: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aixaDeTexto 3">
            <a:extLst>
              <a:ext uri="{FF2B5EF4-FFF2-40B4-BE49-F238E27FC236}">
                <a16:creationId xmlns:a16="http://schemas.microsoft.com/office/drawing/2014/main" id="{73FC874A-2815-491D-B281-FFDE88AC5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1428750"/>
            <a:ext cx="54292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3200" b="1">
                <a:latin typeface="Arial" panose="020B0604020202020204" pitchFamily="34" charset="0"/>
                <a:cs typeface="Arial" panose="020B0604020202020204" pitchFamily="34" charset="0"/>
              </a:rPr>
              <a:t>Todas as vezes que amamos alguém, isso é dom de Deus.  </a:t>
            </a: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aixaDeTexto 3">
            <a:extLst>
              <a:ext uri="{FF2B5EF4-FFF2-40B4-BE49-F238E27FC236}">
                <a16:creationId xmlns:a16="http://schemas.microsoft.com/office/drawing/2014/main" id="{BD00123D-4621-4000-8992-E1CD17684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428625"/>
            <a:ext cx="542925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3200" b="1">
                <a:latin typeface="Arial" panose="020B0604020202020204" pitchFamily="34" charset="0"/>
                <a:cs typeface="Arial" panose="020B0604020202020204" pitchFamily="34" charset="0"/>
              </a:rPr>
              <a:t>Sem Deus na nossa vida, qualquer empreendimento é empreendimento de risco.</a:t>
            </a: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aixaDeTexto 3">
            <a:extLst>
              <a:ext uri="{FF2B5EF4-FFF2-40B4-BE49-F238E27FC236}">
                <a16:creationId xmlns:a16="http://schemas.microsoft.com/office/drawing/2014/main" id="{B9B77516-0B4C-41E9-9237-C2A30B58A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1714500"/>
            <a:ext cx="357187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3200" b="1">
                <a:latin typeface="Arial" panose="020B0604020202020204" pitchFamily="34" charset="0"/>
                <a:cs typeface="Arial" panose="020B0604020202020204" pitchFamily="34" charset="0"/>
              </a:rPr>
              <a:t>Não dá para imaginarmos a felicidade longe de Deus, porque ela (a felicidade) reside nEle.</a:t>
            </a:r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DFEABA8A-841A-48C0-A5F8-1519AAC0AF49}"/>
              </a:ext>
            </a:extLst>
          </p:cNvPr>
          <p:cNvSpPr txBox="1"/>
          <p:nvPr/>
        </p:nvSpPr>
        <p:spPr>
          <a:xfrm>
            <a:off x="785786" y="2571744"/>
            <a:ext cx="7429552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600" b="1" cap="all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Conclusão</a:t>
            </a: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aixaDeTexto 3">
            <a:extLst>
              <a:ext uri="{FF2B5EF4-FFF2-40B4-BE49-F238E27FC236}">
                <a16:creationId xmlns:a16="http://schemas.microsoft.com/office/drawing/2014/main" id="{640F99C2-2629-4BD0-B9F4-AF688D9FF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25" y="1214438"/>
            <a:ext cx="407193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3200" b="1">
                <a:latin typeface="Arial" panose="020B0604020202020204" pitchFamily="34" charset="0"/>
                <a:cs typeface="Arial" panose="020B0604020202020204" pitchFamily="34" charset="0"/>
              </a:rPr>
              <a:t>Busque Aquele que lhe entende e conhece.</a:t>
            </a:r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ixaDeTexto 3">
            <a:extLst>
              <a:ext uri="{FF2B5EF4-FFF2-40B4-BE49-F238E27FC236}">
                <a16:creationId xmlns:a16="http://schemas.microsoft.com/office/drawing/2014/main" id="{03995CD2-8364-4760-8876-AB6CFF0E5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1928813"/>
            <a:ext cx="4214812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3200" b="1">
                <a:latin typeface="Arial" panose="020B0604020202020204" pitchFamily="34" charset="0"/>
                <a:cs typeface="Arial" panose="020B0604020202020204" pitchFamily="34" charset="0"/>
              </a:rPr>
              <a:t>Ele pode fazer por você o que ninguém mais pode. Ele sabe, Ele ouve, Ele vê.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3">
            <a:extLst>
              <a:ext uri="{FF2B5EF4-FFF2-40B4-BE49-F238E27FC236}">
                <a16:creationId xmlns:a16="http://schemas.microsoft.com/office/drawing/2014/main" id="{B4EF8F12-272E-4798-A1B0-F9EC48856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4071938"/>
            <a:ext cx="542925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3200" b="1">
                <a:latin typeface="Arial" panose="020B0604020202020204" pitchFamily="34" charset="0"/>
                <a:cs typeface="Arial" panose="020B0604020202020204" pitchFamily="34" charset="0"/>
              </a:rPr>
              <a:t>Alguma vez você já tentou se comunicar com uma pessoa de outro país cujo idioma você não domina?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3">
            <a:extLst>
              <a:ext uri="{FF2B5EF4-FFF2-40B4-BE49-F238E27FC236}">
                <a16:creationId xmlns:a16="http://schemas.microsoft.com/office/drawing/2014/main" id="{C5C60D11-15D4-4772-8835-2712F58F3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4857750"/>
            <a:ext cx="54292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3200" b="1">
                <a:latin typeface="Arial" panose="020B0604020202020204" pitchFamily="34" charset="0"/>
                <a:cs typeface="Arial" panose="020B0604020202020204" pitchFamily="34" charset="0"/>
              </a:rPr>
              <a:t>Quando duas pessoas querem se comunicar elas irão se comunicar. 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949B1A1-796A-4AFB-8183-D95CCDEE4985}"/>
              </a:ext>
            </a:extLst>
          </p:cNvPr>
          <p:cNvSpPr txBox="1"/>
          <p:nvPr/>
        </p:nvSpPr>
        <p:spPr>
          <a:xfrm>
            <a:off x="142844" y="2571744"/>
            <a:ext cx="4929222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Para comunicar-se é preciso querer.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aixaDeTexto 3">
            <a:extLst>
              <a:ext uri="{FF2B5EF4-FFF2-40B4-BE49-F238E27FC236}">
                <a16:creationId xmlns:a16="http://schemas.microsoft.com/office/drawing/2014/main" id="{610675E6-E471-4DCE-8B5C-FE11FF3D0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572000"/>
            <a:ext cx="542925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3200" b="1">
                <a:latin typeface="Arial" panose="020B0604020202020204" pitchFamily="34" charset="0"/>
                <a:cs typeface="Arial" panose="020B0604020202020204" pitchFamily="34" charset="0"/>
              </a:rPr>
              <a:t>Todos os casais, quando decidem casar, sonham em ser o casal mais feliz da Terra.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3">
            <a:extLst>
              <a:ext uri="{FF2B5EF4-FFF2-40B4-BE49-F238E27FC236}">
                <a16:creationId xmlns:a16="http://schemas.microsoft.com/office/drawing/2014/main" id="{D96BD4DB-DE9F-40FD-94F0-14DEB7D1D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1571625"/>
            <a:ext cx="32861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3200" b="1">
                <a:latin typeface="Arial" panose="020B0604020202020204" pitchFamily="34" charset="0"/>
                <a:cs typeface="Arial" panose="020B0604020202020204" pitchFamily="34" charset="0"/>
              </a:rPr>
              <a:t>Nos anos que antecederam seu casamento, tudo era melhor e mais bonito porque um era para o outro absolutamente tudo.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ixaDeTexto 3">
            <a:extLst>
              <a:ext uri="{FF2B5EF4-FFF2-40B4-BE49-F238E27FC236}">
                <a16:creationId xmlns:a16="http://schemas.microsoft.com/office/drawing/2014/main" id="{B9DDC02A-1CBD-4AF3-8514-60A985435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71500"/>
            <a:ext cx="73580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3200" b="1">
                <a:latin typeface="Arial" panose="020B0604020202020204" pitchFamily="34" charset="0"/>
                <a:cs typeface="Arial" panose="020B0604020202020204" pitchFamily="34" charset="0"/>
              </a:rPr>
              <a:t>Não importa quão complexo seja seu caso. Se vocês quiserem, Deus restaura qualquer situação.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4E82A3E-A839-4472-BF7C-45AD928D6341}"/>
              </a:ext>
            </a:extLst>
          </p:cNvPr>
          <p:cNvSpPr txBox="1"/>
          <p:nvPr/>
        </p:nvSpPr>
        <p:spPr>
          <a:xfrm>
            <a:off x="357158" y="4786322"/>
            <a:ext cx="7286675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Para compreender é preciso ter coragem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389</Words>
  <Application>Microsoft Office PowerPoint</Application>
  <PresentationFormat>Apresentação na tela (4:3)</PresentationFormat>
  <Paragraphs>29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2" baseType="lpstr">
      <vt:lpstr>Calibri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BergamoseiferT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SM4521-SM4528</dc:title>
  <dc:subject>SM-ESPERANCA PARA SUA FAMILIA</dc:subject>
  <dc:creator>Pr. MARCELO AUGUSTO DE CARVALHO</dc:creator>
  <cp:keywords>www.4tons.com</cp:keywords>
  <dc:description>COMÉRCIO PROIBIDO. USO PESSOAL</dc:description>
  <cp:lastModifiedBy>Pr. Marcelo Carvalho</cp:lastModifiedBy>
  <cp:revision>5</cp:revision>
  <dcterms:created xsi:type="dcterms:W3CDTF">2010-02-15T12:34:37Z</dcterms:created>
  <dcterms:modified xsi:type="dcterms:W3CDTF">2019-10-28T14:44:53Z</dcterms:modified>
  <cp:category>SM-SEMANA DA FAMÍLIA 2010</cp:category>
</cp:coreProperties>
</file>