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88" r:id="rId5"/>
    <p:sldId id="260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286" r:id="rId4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714"/>
    <a:srgbClr val="E3B907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7CDEE-7B56-4C41-8C4A-FE95E18EE3CA}" type="datetimeFigureOut">
              <a:rPr lang="pt-BR" smtClean="0"/>
              <a:pPr/>
              <a:t>22/04/2013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6DF1-5F6E-4BBD-8628-192AA448BB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Namoro e “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Independização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” 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Gn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2:24)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1785926"/>
            <a:ext cx="7358114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Deixar pai e mãe inclui maturidade</a:t>
            </a:r>
          </a:p>
        </p:txBody>
      </p:sp>
      <p:sp>
        <p:nvSpPr>
          <p:cNvPr id="5" name="Retângulo 4"/>
          <p:cNvSpPr/>
          <p:nvPr/>
        </p:nvSpPr>
        <p:spPr>
          <a:xfrm>
            <a:off x="3143240" y="2786058"/>
            <a:ext cx="28575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Física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Econômica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Emocional 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Espiritual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Namoro e “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Independização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” 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Gn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2:24)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1785926"/>
            <a:ext cx="7358114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Namoro não inclui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relacion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 Sexual</a:t>
            </a:r>
          </a:p>
        </p:txBody>
      </p:sp>
      <p:sp>
        <p:nvSpPr>
          <p:cNvPr id="5" name="Retângulo 4"/>
          <p:cNvSpPr/>
          <p:nvPr/>
        </p:nvSpPr>
        <p:spPr>
          <a:xfrm>
            <a:off x="2000232" y="2928934"/>
            <a:ext cx="6215106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“Uma só carne”, só após o “unir-se”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Compromisso vitalício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Namoro e “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Independização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” 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Gn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2:24)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1785926"/>
            <a:ext cx="7358114" cy="5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Namoro não deve queimar etapas</a:t>
            </a:r>
          </a:p>
        </p:txBody>
      </p:sp>
      <p:sp>
        <p:nvSpPr>
          <p:cNvPr id="5" name="Retângulo 4"/>
          <p:cNvSpPr/>
          <p:nvPr/>
        </p:nvSpPr>
        <p:spPr>
          <a:xfrm>
            <a:off x="2000232" y="2928934"/>
            <a:ext cx="6215106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Sexo no namoro queima etapas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Afeta negativamente a blindagem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Sérias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consequências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espirituais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Viúvos podem namorar? (1 Co 7:39)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5786" y="2643182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“A mulher está ligada enquanto vive o marido;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contudo, se falecer o marido, fica livre para casar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com quem quiser, mas somente no Senhor”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Separados/divorciados podem namorar?</a:t>
            </a:r>
          </a:p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Mt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19:9)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5786" y="2643182"/>
            <a:ext cx="7358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“Eu porém vos digo: quem repudiar sua mulher, não sendo por causa de relações sexuais ilícitas, e casar com outra comete adultério [e o que casar com a repudiada comete adultério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].”</a:t>
            </a:r>
            <a:endParaRPr lang="pt-BR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Separados/divorciados podem namorar?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1785926"/>
            <a:ext cx="7358114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0" lvl="0" indent="-457200" algn="ctr"/>
            <a:r>
              <a:rPr lang="pt-B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Depende!!</a:t>
            </a:r>
          </a:p>
        </p:txBody>
      </p:sp>
      <p:sp>
        <p:nvSpPr>
          <p:cNvPr id="7" name="Retângulo 6"/>
          <p:cNvSpPr/>
          <p:nvPr/>
        </p:nvSpPr>
        <p:spPr>
          <a:xfrm>
            <a:off x="1000100" y="2994026"/>
            <a:ext cx="7358114" cy="57785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1. Separação e divórcio por adultério</a:t>
            </a:r>
          </a:p>
        </p:txBody>
      </p:sp>
      <p:sp>
        <p:nvSpPr>
          <p:cNvPr id="8" name="Retângulo 7"/>
          <p:cNvSpPr/>
          <p:nvPr/>
        </p:nvSpPr>
        <p:spPr>
          <a:xfrm>
            <a:off x="1000100" y="3779844"/>
            <a:ext cx="7358114" cy="57785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2. Separação e divórcio por outras causas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71472" y="1000108"/>
            <a:ext cx="8286808" cy="64633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	Separação e divórcio por adultério (Sim)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88141" y="857232"/>
            <a:ext cx="8691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1</a:t>
            </a:r>
            <a:endParaRPr lang="pt-BR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000232" y="2285992"/>
            <a:ext cx="65008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 separação/divórcio ocorreram por relações sexuais ilícitas por parte do cônjuge (adultério comprovado)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Nada impede casamento (precedido de namoro)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71472" y="1000108"/>
            <a:ext cx="8286808" cy="64633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		Separação e divórcio por outras causas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88141" y="857232"/>
            <a:ext cx="8691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rPr>
              <a:t>2</a:t>
            </a:r>
            <a:endParaRPr lang="pt-BR" sz="8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000232" y="2285992"/>
            <a:ext cx="650085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Incompatibilidades, violência física, doença mental, etc.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Não existe amparo na Palavra de Deus p/ namoro e novo casamento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Namoro e casamento nestas condições = adultério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Exemplo de um patriarca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5786" y="2928934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“... não tomarás esposa para meu filho das filhas dos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cananeus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...”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0" y="1357298"/>
            <a:ext cx="8286776" cy="1107996"/>
            <a:chOff x="0" y="1357298"/>
            <a:chExt cx="8286776" cy="1107996"/>
          </a:xfrm>
        </p:grpSpPr>
        <p:sp>
          <p:nvSpPr>
            <p:cNvPr id="5" name="Retângulo 4"/>
            <p:cNvSpPr/>
            <p:nvPr/>
          </p:nvSpPr>
          <p:spPr>
            <a:xfrm>
              <a:off x="1043608" y="1700808"/>
              <a:ext cx="7243168" cy="523220"/>
            </a:xfrm>
            <a:prstGeom prst="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16200000" scaled="0"/>
            </a:gra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28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Unidade espiritual (</a:t>
              </a:r>
              <a:r>
                <a:rPr lang="pt-BR" sz="2800" b="1" dirty="0" err="1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Gn</a:t>
              </a:r>
              <a:r>
                <a:rPr lang="pt-BR" sz="28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 24:3)</a:t>
              </a:r>
            </a:p>
          </p:txBody>
        </p:sp>
        <p:sp>
          <p:nvSpPr>
            <p:cNvPr id="7" name="Retângulo 6"/>
            <p:cNvSpPr/>
            <p:nvPr/>
          </p:nvSpPr>
          <p:spPr>
            <a:xfrm>
              <a:off x="0" y="1357298"/>
              <a:ext cx="2232248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lvl="0" indent="-457200" algn="ctr"/>
              <a:r>
                <a:rPr lang="pt-BR" sz="6600" b="1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357290" y="2786058"/>
            <a:ext cx="7358114" cy="1685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Jugo desigual leva a fracasso espiritual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Intenção de evangelizar não é desculpa</a:t>
            </a:r>
          </a:p>
          <a:p>
            <a:pPr marL="457200" lvl="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Evangelismo do namoro: proibido por Deus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Unidade espiritual 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24:3)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785786" y="2928934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“... Ele enviará o seu anjo, que te há de preceder...”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Seres espirituais envolvidos 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24:7)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85852" y="2714620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Anjos de Deus ou do inimigo envolvem-se ativamente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 Deus é desprezado: Satanás e espíritos maus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 Deus é buscado: anjos assumem a direção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Seres espirituais envolvidos 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24:7)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643042" y="3000372"/>
            <a:ext cx="64294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“Eis que estou ao pé da fonte de água, e as filhas dos homens desta cidade saem para tirar água.”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Procurar no lugar certo 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24:13)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714612" y="2857496"/>
            <a:ext cx="49292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Lugares de entretenimento – falsas impressões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Lugares de trabalho ou adoração – maiores chances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Procurar no lugar certo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928794" y="3071810"/>
            <a:ext cx="61436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“... a moça a quem eu disser: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inclina o cântaro para que eu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beba; e ela me responder: Bebe,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 darei ainda de beber aos teus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camelos...”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95410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Critérios corretos para a escolha</a:t>
            </a:r>
          </a:p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24:14, 20)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785918" y="2786058"/>
            <a:ext cx="61436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Beleza física – pode ser enganadora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Pv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31:30)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Intelecto brilhante – não é o principal 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critério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Pv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9:10)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Disposição para o serviço – foi o </a:t>
            </a:r>
          </a:p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principal critério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Critérios corretos para a escolha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O serviço mais sublime para</a:t>
            </a:r>
          </a:p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namorados</a:t>
            </a:r>
          </a:p>
        </p:txBody>
      </p:sp>
      <p:sp>
        <p:nvSpPr>
          <p:cNvPr id="6" name="Retângulo 5"/>
          <p:cNvSpPr/>
          <p:nvPr/>
        </p:nvSpPr>
        <p:spPr>
          <a:xfrm>
            <a:off x="1071538" y="2714620"/>
            <a:ext cx="7358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Servir a perdidos ou excluídos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Voluntariado (www.voluntariosadventistas.org)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Estudos Bíblicos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Pequenos Grupos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785918" y="3214686"/>
            <a:ext cx="6143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 a moça correu e contou aos da casa de sua mãe todas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essas coisas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”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Namoro é algo público 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24:28)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643042" y="3214686"/>
            <a:ext cx="6143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“... Não comerei enquanto não expuser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propósito a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que venho”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Participar à família 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24:33)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Participar à família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1142976" y="2214554"/>
            <a:ext cx="73581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Envolve saída da família. Ideal: sem conflito/rompimento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Envolve entrada na família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Família sempre estará envolvida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43042" y="2500306"/>
            <a:ext cx="5832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“Portanto, quer comais, quer bebais ou façais outra coisa qualquer, fazei tudo para a glória de Deus.” </a:t>
            </a:r>
          </a:p>
          <a:p>
            <a:pPr marL="457200" lvl="0" indent="-457200" algn="ctr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1Co 10:31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643042" y="3214686"/>
            <a:ext cx="61436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“Saíra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Isaque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a meditar no campo, ao cair da tarde...”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52322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Oração 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24:63)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Oração particular: fundamental p/ </a:t>
            </a:r>
          </a:p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namoro</a:t>
            </a:r>
          </a:p>
        </p:txBody>
      </p:sp>
      <p:sp>
        <p:nvSpPr>
          <p:cNvPr id="6" name="Retângulo 5"/>
          <p:cNvSpPr/>
          <p:nvPr/>
        </p:nvSpPr>
        <p:spPr>
          <a:xfrm>
            <a:off x="1142976" y="2214554"/>
            <a:ext cx="73581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“Se homens e mulheres têm o habito de orar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duas vezes ao dia antes de pensar em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casamento, devem fazê-lo quatro vezes quando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pensam em dar esse passo. O casamento é uma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coisa que influenciará e afetará vossa vida, tanto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neste mundo como no futuro”</a:t>
            </a:r>
          </a:p>
          <a:p>
            <a:pPr marL="457200" lvl="0" indent="-457200" algn="ctr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Ellen G. White, O Lar Adventista, 71.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Oração a dois: parte do namoro</a:t>
            </a:r>
          </a:p>
        </p:txBody>
      </p:sp>
      <p:sp>
        <p:nvSpPr>
          <p:cNvPr id="6" name="Retângulo 5"/>
          <p:cNvSpPr/>
          <p:nvPr/>
        </p:nvSpPr>
        <p:spPr>
          <a:xfrm>
            <a:off x="1142976" y="2214554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Namoro sem oração = casamento sem oração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Namoro sem culto = casamento sem culto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714480" y="3429000"/>
            <a:ext cx="6143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 perguntou ao servo: Quem é aquele homem...? É o meu senhor,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respondeu.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Então, tomou ela o véu e se cobriu”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95410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Decência: um princípio do Reino</a:t>
            </a:r>
          </a:p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24:65)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571604" y="3286124"/>
            <a:ext cx="61436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Namoro: expor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ideias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/sentimentos, e não o corpo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Época de cobrir o corpo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Roupa para cobrir, não para revelar...</a:t>
            </a:r>
          </a:p>
        </p:txBody>
      </p:sp>
      <p:sp>
        <p:nvSpPr>
          <p:cNvPr id="5" name="Retângulo 4"/>
          <p:cNvSpPr/>
          <p:nvPr/>
        </p:nvSpPr>
        <p:spPr>
          <a:xfrm>
            <a:off x="1043608" y="1700808"/>
            <a:ext cx="7243168" cy="954107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 Decência: um princípio do Reino</a:t>
            </a:r>
          </a:p>
          <a:p>
            <a:pPr marL="457200" indent="-457200" algn="ctr"/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pt-BR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Gn</a:t>
            </a: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24:65)</a:t>
            </a:r>
          </a:p>
        </p:txBody>
      </p:sp>
      <p:sp>
        <p:nvSpPr>
          <p:cNvPr id="7" name="Retângulo 6"/>
          <p:cNvSpPr/>
          <p:nvPr/>
        </p:nvSpPr>
        <p:spPr>
          <a:xfrm>
            <a:off x="0" y="1357298"/>
            <a:ext cx="22322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Namoro: buscar nudez emocional</a:t>
            </a:r>
          </a:p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Quando ocorre </a:t>
            </a:r>
            <a:r>
              <a:rPr lang="pt-BR" sz="32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ocultamento</a:t>
            </a:r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do “eu”: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71604" y="2285992"/>
            <a:ext cx="73581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Perda de intimidade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Afetará a futura relação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outro não namora c/ uma pessoa real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Quando o “eu” é finalmente revelado: outro(a) sente-se traído(a)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Equação perversa</a:t>
            </a:r>
          </a:p>
        </p:txBody>
      </p:sp>
      <p:sp>
        <p:nvSpPr>
          <p:cNvPr id="6" name="Retângulo 5"/>
          <p:cNvSpPr/>
          <p:nvPr/>
        </p:nvSpPr>
        <p:spPr>
          <a:xfrm>
            <a:off x="3000364" y="2548590"/>
            <a:ext cx="3214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Exposição do corpo </a:t>
            </a:r>
          </a:p>
        </p:txBody>
      </p:sp>
      <p:sp>
        <p:nvSpPr>
          <p:cNvPr id="5" name="Retângulo 4"/>
          <p:cNvSpPr/>
          <p:nvPr/>
        </p:nvSpPr>
        <p:spPr>
          <a:xfrm>
            <a:off x="4214810" y="2643182"/>
            <a:ext cx="5000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6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7" name="Retângulo 6"/>
          <p:cNvSpPr/>
          <p:nvPr/>
        </p:nvSpPr>
        <p:spPr>
          <a:xfrm>
            <a:off x="2643174" y="3405846"/>
            <a:ext cx="378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(incentiva) contato físico </a:t>
            </a:r>
          </a:p>
        </p:txBody>
      </p:sp>
      <p:cxnSp>
        <p:nvCxnSpPr>
          <p:cNvPr id="9" name="Conector reto 8"/>
          <p:cNvCxnSpPr/>
          <p:nvPr/>
        </p:nvCxnSpPr>
        <p:spPr>
          <a:xfrm>
            <a:off x="2285984" y="3905912"/>
            <a:ext cx="4429156" cy="15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357290" y="3977350"/>
            <a:ext cx="628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perda de intimidade emocional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85720" y="857232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Intimidade emocional: desenvolvida</a:t>
            </a:r>
          </a:p>
          <a:p>
            <a:pPr marL="457200" lvl="0" indent="-457200"/>
            <a:r>
              <a:rPr lang="pt-BR" sz="32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quando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71604" y="2285992"/>
            <a:ext cx="73581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Menor ênfase em contato físico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Mais diálogo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Atividades conjuntas (não sexuais)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Revelação de 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ideias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e opiniões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000100" y="1714488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“Rogo-vos, pois, irmãos, pelas misericórdias de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Deus, que apresenteis o vosso corpo por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sacrifício vivo, santo e agradável a Deus, que é o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vosso culto racional. E não vos conformeis com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este século, mas transformai-vos pela renovação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da vossa mente, para que experimenteis qual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seja a boa, agradável e perfeita vontade de 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Deus.”</a:t>
            </a:r>
          </a:p>
          <a:p>
            <a:pPr marL="457200" lvl="0" indent="-457200" algn="ctr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algn="ctr"/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Rm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12:1, 2.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3068960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www.adventistas.org/familia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588451" y="1490371"/>
            <a:ext cx="5832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Textos no AT e NT</a:t>
            </a:r>
          </a:p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Uma necessidade humana (</a:t>
            </a:r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Gn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2:18)</a:t>
            </a:r>
          </a:p>
        </p:txBody>
      </p:sp>
      <p:sp>
        <p:nvSpPr>
          <p:cNvPr id="3" name="Retângulo 2"/>
          <p:cNvSpPr/>
          <p:nvPr/>
        </p:nvSpPr>
        <p:spPr>
          <a:xfrm>
            <a:off x="1500166" y="3429000"/>
            <a:ext cx="58326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Ideal: “... não é bom que o homem esteja só...”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Realidade</a:t>
            </a:r>
          </a:p>
        </p:txBody>
      </p:sp>
      <p:sp>
        <p:nvSpPr>
          <p:cNvPr id="6" name="Retângulo 5"/>
          <p:cNvSpPr/>
          <p:nvPr/>
        </p:nvSpPr>
        <p:spPr>
          <a:xfrm>
            <a:off x="1428728" y="2214554"/>
            <a:ext cx="3528392" cy="113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Nem todos se casam</a:t>
            </a:r>
          </a:p>
          <a:p>
            <a:pPr marL="457200" lvl="0" indent="-457200">
              <a:lnSpc>
                <a:spcPct val="150000"/>
              </a:lnSpc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O mal produz perdas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Promessas de Deus 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Fp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4:13)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00166" y="3071810"/>
            <a:ext cx="6000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“Tudo posso naquele que me fortalece.”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Experiencia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de Paulo, como solteiro</a:t>
            </a:r>
          </a:p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Fp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4: 11)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00166" y="3071810"/>
            <a:ext cx="6000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“... aprendi a viver contente em toda e qualquer situação.”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Sua certeza 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Fp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4:19)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00166" y="2500306"/>
            <a:ext cx="6000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“E o meu Deus, segundo a sua riqueza em glória, há de suprir, em Cristo Jesus, cada uma de vossas necessidades.”</a:t>
            </a:r>
          </a:p>
          <a:p>
            <a:pPr marL="457200" lvl="0" indent="-457200" algn="ctr"/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 algn="ctr"/>
            <a:r>
              <a:rPr lang="pt-BR" sz="2400" b="1" dirty="0" err="1" smtClean="0">
                <a:latin typeface="Arial" pitchFamily="34" charset="0"/>
                <a:cs typeface="Arial" pitchFamily="34" charset="0"/>
              </a:rPr>
              <a:t>Fp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4:19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1052736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Namoro e “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Independização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” (</a:t>
            </a:r>
            <a:r>
              <a:rPr lang="pt-BR" sz="2800" b="1" spc="50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Gn</a:t>
            </a:r>
            <a:r>
              <a:rPr lang="pt-BR" sz="2800" b="1" spc="50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F8D714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2:24)</a:t>
            </a:r>
          </a:p>
        </p:txBody>
      </p:sp>
      <p:sp>
        <p:nvSpPr>
          <p:cNvPr id="6" name="Retângulo 5"/>
          <p:cNvSpPr/>
          <p:nvPr/>
        </p:nvSpPr>
        <p:spPr>
          <a:xfrm>
            <a:off x="1500166" y="2500306"/>
            <a:ext cx="6000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/>
            <a:r>
              <a:rPr lang="pt-BR" sz="2400" b="1" dirty="0" smtClean="0">
                <a:latin typeface="Arial" pitchFamily="34" charset="0"/>
                <a:cs typeface="Arial" pitchFamily="34" charset="0"/>
              </a:rPr>
              <a:t>“Por isso, deixa o homem pai e mãe e se une à sua mulher, tornando-se os dois uma só carne”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1061</Words>
  <Application>Microsoft Office PowerPoint</Application>
  <PresentationFormat>Apresentação na tela (4:3)</PresentationFormat>
  <Paragraphs>184</Paragraphs>
  <Slides>39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39</vt:i4>
      </vt:variant>
    </vt:vector>
  </HeadingPairs>
  <TitlesOfParts>
    <vt:vector size="4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Company>iaene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SM4541-SM4548</dc:title>
  <dc:subject>SM-FAMILIAS BLINDADAS</dc:subject>
  <dc:creator>Pr. MARCELO AUGUSTO DE CARVALHO</dc:creator>
  <cp:keywords>www.4tons.com</cp:keywords>
  <dc:description>COMERCIO PROIBIDO. USO PESSOAL</dc:description>
  <cp:lastModifiedBy>mariluz.bomfim</cp:lastModifiedBy>
  <cp:revision>18</cp:revision>
  <dcterms:created xsi:type="dcterms:W3CDTF">2013-04-08T11:41:06Z</dcterms:created>
  <dcterms:modified xsi:type="dcterms:W3CDTF">2013-04-22T13:57:22Z</dcterms:modified>
  <cp:category>SM-SEMANA DA FAMILIA 2013</cp:category>
</cp:coreProperties>
</file>