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49780"/>
            <a:ext cx="7773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Quais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são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três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dos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principais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benefícios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do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casamento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 algn="r"/>
            <a:endParaRPr lang="en-US" sz="1400" i="1" dirty="0">
              <a:solidFill>
                <a:schemeClr val="bg1"/>
              </a:solidFill>
            </a:endParaRPr>
          </a:p>
          <a:p>
            <a:pPr algn="r"/>
            <a:r>
              <a:rPr lang="en-US" i="1" dirty="0" err="1">
                <a:solidFill>
                  <a:schemeClr val="bg1"/>
                </a:solidFill>
              </a:rPr>
              <a:t>Conduta</a:t>
            </a:r>
            <a:r>
              <a:rPr lang="en-US" i="1" dirty="0">
                <a:solidFill>
                  <a:schemeClr val="bg1"/>
                </a:solidFill>
              </a:rPr>
              <a:t> Sexual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pág</a:t>
            </a:r>
            <a:r>
              <a:rPr lang="en-US" dirty="0">
                <a:solidFill>
                  <a:schemeClr val="bg1"/>
                </a:solidFill>
              </a:rPr>
              <a:t>. 8:1.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83253"/>
            <a:ext cx="755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“...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princípios</a:t>
            </a:r>
            <a:r>
              <a:rPr lang="en-US" sz="2000" dirty="0"/>
              <a:t> </a:t>
            </a:r>
            <a:r>
              <a:rPr lang="en-US" sz="2000" dirty="0" err="1"/>
              <a:t>divinos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reconhecidos</a:t>
            </a:r>
            <a:r>
              <a:rPr lang="en-US" sz="2000" dirty="0"/>
              <a:t> e </a:t>
            </a:r>
            <a:r>
              <a:rPr lang="en-US" sz="2000" dirty="0" err="1"/>
              <a:t>obedecidos</a:t>
            </a:r>
            <a:r>
              <a:rPr lang="en-US" sz="2000" dirty="0"/>
              <a:t> </a:t>
            </a:r>
            <a:r>
              <a:rPr lang="en-US" sz="2000" dirty="0" err="1"/>
              <a:t>nessa</a:t>
            </a:r>
            <a:r>
              <a:rPr lang="en-US" sz="2000" dirty="0"/>
              <a:t> </a:t>
            </a:r>
            <a:r>
              <a:rPr lang="en-US" sz="2000" dirty="0" err="1"/>
              <a:t>relação</a:t>
            </a:r>
            <a:r>
              <a:rPr lang="en-US" sz="2000" dirty="0"/>
              <a:t>, o </a:t>
            </a:r>
            <a:r>
              <a:rPr lang="en-US" sz="2000" dirty="0" err="1"/>
              <a:t>casamento</a:t>
            </a:r>
            <a:r>
              <a:rPr lang="en-US" sz="2000" dirty="0"/>
              <a:t> é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bênção</a:t>
            </a:r>
            <a:r>
              <a:rPr lang="en-US" sz="2000" dirty="0"/>
              <a:t>, [1]</a:t>
            </a:r>
            <a:r>
              <a:rPr lang="en-US" sz="2000" dirty="0" err="1"/>
              <a:t>preserva</a:t>
            </a:r>
            <a:r>
              <a:rPr lang="en-US" sz="2000" dirty="0"/>
              <a:t> a ________________ e ____________________ do </a:t>
            </a:r>
            <a:r>
              <a:rPr lang="en-US" sz="2000" dirty="0" err="1"/>
              <a:t>gênero</a:t>
            </a:r>
            <a:r>
              <a:rPr lang="en-US" sz="2000" dirty="0"/>
              <a:t> </a:t>
            </a:r>
            <a:r>
              <a:rPr lang="en-US" sz="2000" dirty="0" err="1"/>
              <a:t>humano</a:t>
            </a:r>
            <a:r>
              <a:rPr lang="en-US" sz="2000" dirty="0"/>
              <a:t>, [2] ______________ as </a:t>
            </a:r>
            <a:r>
              <a:rPr lang="en-US" sz="2000" dirty="0" err="1"/>
              <a:t>necessidades</a:t>
            </a:r>
            <a:r>
              <a:rPr lang="en-US" sz="2000" dirty="0"/>
              <a:t> </a:t>
            </a:r>
            <a:r>
              <a:rPr lang="en-US" sz="2000" dirty="0" err="1"/>
              <a:t>sociais</a:t>
            </a:r>
            <a:r>
              <a:rPr lang="en-US" sz="2000" dirty="0"/>
              <a:t> do </a:t>
            </a:r>
            <a:r>
              <a:rPr lang="en-US" sz="2000" dirty="0" err="1"/>
              <a:t>homem</a:t>
            </a:r>
            <a:r>
              <a:rPr lang="en-US" sz="2000" dirty="0"/>
              <a:t>, [3] _____________ a </a:t>
            </a:r>
            <a:r>
              <a:rPr lang="en-US" sz="2000" dirty="0" err="1"/>
              <a:t>natureza</a:t>
            </a:r>
            <a:r>
              <a:rPr lang="en-US" sz="2000" dirty="0"/>
              <a:t> </a:t>
            </a:r>
            <a:r>
              <a:rPr lang="en-US" sz="2000" dirty="0" err="1"/>
              <a:t>física</a:t>
            </a:r>
            <a:r>
              <a:rPr lang="en-US" sz="2000" dirty="0"/>
              <a:t>, </a:t>
            </a:r>
            <a:r>
              <a:rPr lang="en-US" sz="2000" dirty="0" err="1"/>
              <a:t>intelectual</a:t>
            </a:r>
            <a:r>
              <a:rPr lang="en-US" sz="2000" dirty="0"/>
              <a:t> e moral.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5617" y="2634497"/>
            <a:ext cx="1037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pureza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211" y="2989155"/>
            <a:ext cx="1397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felicidade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9892" y="2989155"/>
            <a:ext cx="908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provê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988" y="3363346"/>
            <a:ext cx="84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eleva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8712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Fatos</a:t>
            </a:r>
            <a:r>
              <a:rPr lang="en-US" sz="1200" dirty="0">
                <a:solidFill>
                  <a:srgbClr val="FFFFFF"/>
                </a:solidFill>
              </a:rPr>
              <a:t> e </a:t>
            </a:r>
            <a:r>
              <a:rPr lang="en-US" sz="1200" dirty="0" err="1">
                <a:solidFill>
                  <a:srgbClr val="FFFFFF"/>
                </a:solidFill>
              </a:rPr>
              <a:t>Princípios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Importantes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08-12.	INTRODUÇÃO: Gn. 2:24.</a:t>
            </a:r>
          </a:p>
        </p:txBody>
      </p:sp>
    </p:spTree>
    <p:extLst>
      <p:ext uri="{BB962C8B-B14F-4D97-AF65-F5344CB8AC3E}">
        <p14:creationId xmlns:p14="http://schemas.microsoft.com/office/powerpoint/2010/main" val="13956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7464"/>
            <a:ext cx="7773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Segundo a orientação de Deus, qual deve ser a duração do casamento? </a:t>
            </a:r>
          </a:p>
          <a:p>
            <a:pPr algn="r"/>
            <a:r>
              <a:rPr lang="en-US" i="1" dirty="0" err="1">
                <a:solidFill>
                  <a:srgbClr val="FFFFFF"/>
                </a:solidFill>
              </a:rPr>
              <a:t>Conduta</a:t>
            </a:r>
            <a:r>
              <a:rPr lang="en-US" i="1" dirty="0">
                <a:solidFill>
                  <a:srgbClr val="FFFFFF"/>
                </a:solidFill>
              </a:rPr>
              <a:t> Sexual, </a:t>
            </a:r>
            <a:r>
              <a:rPr lang="en-US" i="1" dirty="0" err="1">
                <a:solidFill>
                  <a:srgbClr val="FFFFFF"/>
                </a:solidFill>
              </a:rPr>
              <a:t>pág</a:t>
            </a:r>
            <a:r>
              <a:rPr lang="en-US" i="1" dirty="0">
                <a:solidFill>
                  <a:srgbClr val="FFFFFF"/>
                </a:solidFill>
              </a:rPr>
              <a:t>. 9:1.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02303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</a:t>
            </a:r>
            <a:r>
              <a:rPr lang="pt-BR" sz="2000" dirty="0"/>
              <a:t>O casamento, união para _________ a ________, é um símbolo da união entre Cristo e Sua igreja.”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788588" y="2262610"/>
            <a:ext cx="759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860" y="2253085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8712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Fatos</a:t>
            </a:r>
            <a:r>
              <a:rPr lang="en-US" sz="1200" dirty="0">
                <a:solidFill>
                  <a:srgbClr val="FFFFFF"/>
                </a:solidFill>
              </a:rPr>
              <a:t> e </a:t>
            </a:r>
            <a:r>
              <a:rPr lang="en-US" sz="1200" dirty="0" err="1">
                <a:solidFill>
                  <a:srgbClr val="FFFFFF"/>
                </a:solidFill>
              </a:rPr>
              <a:t>Princípios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Importantes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08-12.	INTRODUÇÃO: Gn. 2:24.</a:t>
            </a:r>
          </a:p>
        </p:txBody>
      </p:sp>
    </p:spTree>
    <p:extLst>
      <p:ext uri="{BB962C8B-B14F-4D97-AF65-F5344CB8AC3E}">
        <p14:creationId xmlns:p14="http://schemas.microsoft.com/office/powerpoint/2010/main" val="1002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7464"/>
            <a:ext cx="7773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circunstância, somente, pode desfazer um voto matrimonial?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i="1" dirty="0" err="1">
                <a:solidFill>
                  <a:srgbClr val="FFFFFF"/>
                </a:solidFill>
              </a:rPr>
              <a:t>Conduta</a:t>
            </a:r>
            <a:r>
              <a:rPr lang="en-US" i="1" dirty="0">
                <a:solidFill>
                  <a:srgbClr val="FFFFFF"/>
                </a:solidFill>
              </a:rPr>
              <a:t> Sexual, </a:t>
            </a:r>
            <a:r>
              <a:rPr lang="en-US" i="1" dirty="0" err="1">
                <a:solidFill>
                  <a:srgbClr val="FFFFFF"/>
                </a:solidFill>
              </a:rPr>
              <a:t>pág</a:t>
            </a:r>
            <a:r>
              <a:rPr lang="en-US" i="1" dirty="0">
                <a:solidFill>
                  <a:srgbClr val="FFFFFF"/>
                </a:solidFill>
              </a:rPr>
              <a:t>. 9:2.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445178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“...Esses votos ligam os destinos de duas pessoas com laços que somente a mão da ____________ pode desatar... pois o casamento é um passo que se dá por ___________ a vida."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109284" y="2681830"/>
            <a:ext cx="956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5100" y="2988862"/>
            <a:ext cx="759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8712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Fatos</a:t>
            </a:r>
            <a:r>
              <a:rPr lang="en-US" sz="1200" dirty="0">
                <a:solidFill>
                  <a:srgbClr val="FFFFFF"/>
                </a:solidFill>
              </a:rPr>
              <a:t> e </a:t>
            </a:r>
            <a:r>
              <a:rPr lang="en-US" sz="1200" dirty="0" err="1">
                <a:solidFill>
                  <a:srgbClr val="FFFFFF"/>
                </a:solidFill>
              </a:rPr>
              <a:t>Princípios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Importantes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08-12.	INTRODUÇÃO: Gn. 2:24.</a:t>
            </a:r>
          </a:p>
        </p:txBody>
      </p:sp>
    </p:spTree>
    <p:extLst>
      <p:ext uri="{BB962C8B-B14F-4D97-AF65-F5344CB8AC3E}">
        <p14:creationId xmlns:p14="http://schemas.microsoft.com/office/powerpoint/2010/main" val="32510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7464"/>
            <a:ext cx="7773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importantes perguntas devem ser feitas antes do casamento? </a:t>
            </a: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9:4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30878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“...essa união [1] irá me ajudar na escalada para o ________? Ela [2] irá fazer crescer meu amor a _________? E [3] será útil para minha _______?...”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242012" y="2282526"/>
            <a:ext cx="66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Céu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4610" y="2570508"/>
            <a:ext cx="809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8712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Fatos</a:t>
            </a:r>
            <a:r>
              <a:rPr lang="en-US" sz="1200" dirty="0">
                <a:solidFill>
                  <a:srgbClr val="FFFFFF"/>
                </a:solidFill>
              </a:rPr>
              <a:t> e </a:t>
            </a:r>
            <a:r>
              <a:rPr lang="en-US" sz="1200" dirty="0" err="1">
                <a:solidFill>
                  <a:srgbClr val="FFFFFF"/>
                </a:solidFill>
              </a:rPr>
              <a:t>Princípios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Importantes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08-12.	INTRODUÇÃO: Gn. 2:24.</a:t>
            </a:r>
          </a:p>
        </p:txBody>
      </p:sp>
      <p:sp>
        <p:nvSpPr>
          <p:cNvPr id="8" name="Rectangle 7"/>
          <p:cNvSpPr/>
          <p:nvPr/>
        </p:nvSpPr>
        <p:spPr>
          <a:xfrm>
            <a:off x="981075" y="2855706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3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000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7464"/>
            <a:ext cx="7773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Qual a razão de muitos casamentos serem realizados de forma imprudente? </a:t>
            </a:r>
            <a:r>
              <a:rPr lang="en-US" i="1" dirty="0" err="1">
                <a:solidFill>
                  <a:srgbClr val="FFFFFF"/>
                </a:solidFill>
              </a:rPr>
              <a:t>Conduta</a:t>
            </a:r>
            <a:r>
              <a:rPr lang="en-US" i="1" dirty="0">
                <a:solidFill>
                  <a:srgbClr val="FFFFFF"/>
                </a:solidFill>
              </a:rPr>
              <a:t> Sexual, </a:t>
            </a:r>
            <a:r>
              <a:rPr lang="en-US" i="1" dirty="0" err="1">
                <a:solidFill>
                  <a:srgbClr val="FFFFFF"/>
                </a:solidFill>
              </a:rPr>
              <a:t>pág</a:t>
            </a:r>
            <a:r>
              <a:rPr lang="en-US" i="1" dirty="0">
                <a:solidFill>
                  <a:srgbClr val="FFFFFF"/>
                </a:solidFill>
              </a:rPr>
              <a:t>. 10:2.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483278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São realizados os casamentos mais imprudentes. Deus não é _____________...”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41755" y="2727867"/>
            <a:ext cx="1566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consultado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66479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Fatos</a:t>
            </a:r>
            <a:r>
              <a:rPr lang="en-US" sz="1400" dirty="0">
                <a:solidFill>
                  <a:srgbClr val="FFFFFF"/>
                </a:solidFill>
              </a:rPr>
              <a:t> e </a:t>
            </a:r>
            <a:r>
              <a:rPr lang="en-US" sz="1400" dirty="0" err="1">
                <a:solidFill>
                  <a:srgbClr val="FFFFFF"/>
                </a:solidFill>
              </a:rPr>
              <a:t>Princípios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Importantes</a:t>
            </a:r>
            <a:r>
              <a:rPr lang="en-US" sz="1400" dirty="0">
                <a:solidFill>
                  <a:srgbClr val="FFFFFF"/>
                </a:solidFill>
              </a:rPr>
              <a:t>                          </a:t>
            </a:r>
            <a:r>
              <a:rPr lang="en-US" sz="140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4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40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4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40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4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4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08-12.	</a:t>
            </a:r>
          </a:p>
          <a:p>
            <a:r>
              <a:rPr lang="en-US" sz="14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Gn. 2:24.</a:t>
            </a:r>
          </a:p>
        </p:txBody>
      </p:sp>
    </p:spTree>
    <p:extLst>
      <p:ext uri="{BB962C8B-B14F-4D97-AF65-F5344CB8AC3E}">
        <p14:creationId xmlns:p14="http://schemas.microsoft.com/office/powerpoint/2010/main" val="30083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7464"/>
            <a:ext cx="7773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pensa Deus sobre o casamento de crentes e descrentes?                                                     </a:t>
            </a:r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11:2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530903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“...Relações mundanas tendem a colocar obstáculos no caminho do serviço a Deus e, muitas pessoas, se destroem através de uniões infelizes, tanto _______________ quanto conjugais... O povo de Deus jamais deveria se arriscar em terreno proibido. O casamento entre crentes e descrentes é ___________ por Deus....”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623141" y="3076797"/>
            <a:ext cx="1522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comerciais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8712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Fatos</a:t>
            </a:r>
            <a:r>
              <a:rPr lang="en-US" sz="1200" dirty="0">
                <a:solidFill>
                  <a:srgbClr val="FFFFFF"/>
                </a:solidFill>
              </a:rPr>
              <a:t> e </a:t>
            </a:r>
            <a:r>
              <a:rPr lang="en-US" sz="1200" dirty="0" err="1">
                <a:solidFill>
                  <a:srgbClr val="FFFFFF"/>
                </a:solidFill>
              </a:rPr>
              <a:t>Princípios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Importantes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08-12.	INTRODUÇÃO: Gn. 2:24.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8564" y="3700454"/>
            <a:ext cx="124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proibido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1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7464"/>
            <a:ext cx="7773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Qual a principal desvantagem da união com descrentes? </a:t>
            </a: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11:2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730" y="2476500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“...Você não pode, arriscando a própria vida, desconsiderar essa ordem divina. [...] Unir-se a um descrente é se colocar em terreno de ___________. Assim você _____________ o Espírito de Deus e perde o direito à sua proteção.”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22367" y="3017368"/>
            <a:ext cx="115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Satanás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8712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Fatos</a:t>
            </a:r>
            <a:r>
              <a:rPr lang="en-US" sz="1200" dirty="0">
                <a:solidFill>
                  <a:srgbClr val="FFFFFF"/>
                </a:solidFill>
              </a:rPr>
              <a:t> e </a:t>
            </a:r>
            <a:r>
              <a:rPr lang="en-US" sz="1200" dirty="0" err="1">
                <a:solidFill>
                  <a:srgbClr val="FFFFFF"/>
                </a:solidFill>
              </a:rPr>
              <a:t>Princípios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Importantes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08-12.	INTRODUÇÃO: Gn. 2:24.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2263" y="3007843"/>
            <a:ext cx="144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entristece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8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7464"/>
            <a:ext cx="7773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deve fazer alguém que já fez a promessa de se casar mas descobriu que não era a vontade de Deus? </a:t>
            </a: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11:4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445178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Se você fez uma promessa contrária às Escrituras, _____________ dela imediatamente.... É muito melhor __________ dessa promessa, no temor de Deus, do que mantê-la e, dessa forma, desonrar o seu Criador.”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488382" y="2385795"/>
            <a:ext cx="1426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retrate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8712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Fatos</a:t>
            </a:r>
            <a:r>
              <a:rPr lang="en-US" sz="1200" dirty="0">
                <a:solidFill>
                  <a:srgbClr val="FFFFFF"/>
                </a:solidFill>
              </a:rPr>
              <a:t> e </a:t>
            </a:r>
            <a:r>
              <a:rPr lang="en-US" sz="1200" dirty="0" err="1">
                <a:solidFill>
                  <a:srgbClr val="FFFFFF"/>
                </a:solidFill>
              </a:rPr>
              <a:t>Princípios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Importantes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08-12.	INTRODUÇÃO: Gn. 2:24.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5279" y="2683302"/>
            <a:ext cx="1089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desistir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2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979" y="1002405"/>
            <a:ext cx="78389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Conclusão:</a:t>
            </a:r>
            <a:r>
              <a:rPr lang="pt-BR" sz="2200" dirty="0"/>
              <a:t> “Que não sejam formados laços impuros entre os filhos de Deus e os amigos do mundo. Que não existam casamentos entre crentes e descrentes. Tome o povo de Deus uma firme posição em favor da verdade e da justiça.” </a:t>
            </a:r>
            <a:r>
              <a:rPr lang="pt-BR" sz="2200" i="1" dirty="0"/>
              <a:t>Conduta Sexual</a:t>
            </a:r>
            <a:r>
              <a:rPr lang="pt-BR" sz="2200" dirty="0"/>
              <a:t>, pág. 11.</a:t>
            </a:r>
            <a:endParaRPr lang="en-US" sz="2200" dirty="0"/>
          </a:p>
          <a:p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3070444"/>
            <a:ext cx="7710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Entregue um bilhete para seu cônjuge reafirmando a decisão de manter-se casado com ele(a) por toda a vida!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91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682</Words>
  <Application>Microsoft Office PowerPoint</Application>
  <PresentationFormat>Apresentação na tela (16:9)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Abadi MT Condensed Light</vt:lpstr>
      <vt:lpstr>Arial</vt:lpstr>
      <vt:lpstr>Calibri</vt:lpstr>
      <vt:lpstr>Office Theme</vt:lpstr>
      <vt:lpstr>Lição 1</vt:lpstr>
      <vt:lpstr>Lição 1</vt:lpstr>
      <vt:lpstr>Lição 1</vt:lpstr>
      <vt:lpstr>Lição 1</vt:lpstr>
      <vt:lpstr>Lição 1</vt:lpstr>
      <vt:lpstr>Lição 1</vt:lpstr>
      <vt:lpstr>Lição 1</vt:lpstr>
      <vt:lpstr>Lição 1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2020-03-02T21:54:39Z</dcterms:modified>
</cp:coreProperties>
</file>