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78" r:id="rId3"/>
    <p:sldId id="279" r:id="rId4"/>
    <p:sldId id="281" r:id="rId5"/>
    <p:sldId id="282" r:id="rId6"/>
    <p:sldId id="283" r:id="rId7"/>
    <p:sldId id="284" r:id="rId8"/>
    <p:sldId id="290" r:id="rId9"/>
    <p:sldId id="291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14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19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4408-316D-B14A-9B69-90C8AF3E523F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8347-09E2-7442-9253-99E3C4D484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473753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[1] não será capaz de desempenhar seus __________ no escritório e [2] estará colocando obstáculos em seu caminho para uma _____________ aprimorada e [3] para a criação de bons hábitos do ________ e da _________....”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534025" y="2413003"/>
            <a:ext cx="1172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deveres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8152" y="3036400"/>
            <a:ext cx="1378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educação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700" y="3317090"/>
            <a:ext cx="908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corpo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3991" y="3314857"/>
            <a:ext cx="3218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mente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56246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</a:rPr>
              <a:t>Capítulo 2 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pt-BR" sz="1400" b="1" dirty="0">
                <a:solidFill>
                  <a:srgbClr val="FFFFFF"/>
                </a:solidFill>
              </a:rPr>
              <a:t>Precauções e Conselhos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Ler o livro Conduta Sexual, págs. 13-17.	INTRODUÇÃO: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Gn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24:67.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905" y="1097464"/>
            <a:ext cx="77739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 que o namoro prematuro com </a:t>
            </a:r>
            <a:r>
              <a:rPr lang="pt-BR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Nellie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deveria ser rompido? (pelo menos três razões)</a:t>
            </a:r>
          </a:p>
          <a:p>
            <a:pPr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Sexual, </a:t>
            </a:r>
            <a:r>
              <a:rPr lang="en-US" sz="1400" i="1" dirty="0" err="1">
                <a:solidFill>
                  <a:srgbClr val="FFFFFF"/>
                </a:solidFill>
              </a:rPr>
              <a:t>pág</a:t>
            </a:r>
            <a:r>
              <a:rPr lang="en-US" sz="1400" i="1" dirty="0">
                <a:solidFill>
                  <a:srgbClr val="FFFFFF"/>
                </a:solidFill>
              </a:rPr>
              <a:t>. 13:3</a:t>
            </a:r>
            <a:r>
              <a:rPr lang="en-US" i="1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9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264203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[1] vai desviar sua mente dos estudos e ____________ e ainda produzirá... [2] uma influência ____________________. Vocês dois [3] manifestarão maneiras _______________, uma certa [4] ____________ atingirá a ambos e acabarão se tornando tão [5] _______... a ponto de... se exporem a críticas...”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528554" y="2167316"/>
            <a:ext cx="1246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trabalho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3513" y="2502924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desmoralizadora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9877" y="2816468"/>
            <a:ext cx="1744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avançadas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9059" y="3118769"/>
            <a:ext cx="1332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obsessão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56246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</a:rPr>
              <a:t>Capítulo 2 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pt-BR" sz="1400" b="1" dirty="0">
                <a:solidFill>
                  <a:srgbClr val="FFFFFF"/>
                </a:solidFill>
              </a:rPr>
              <a:t>Precauções e Conselhos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Ler o livro Conduta Sexual, págs. 13-17.	INTRODUÇÃO: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Gn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24:67.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905" y="1097464"/>
            <a:ext cx="77739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 outras razões são apresentadas para não haver namoros precoces?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Sexual, </a:t>
            </a:r>
            <a:r>
              <a:rPr lang="en-US" sz="1400" i="1" dirty="0" err="1">
                <a:solidFill>
                  <a:srgbClr val="FFFFFF"/>
                </a:solidFill>
              </a:rPr>
              <a:t>pág</a:t>
            </a:r>
            <a:r>
              <a:rPr lang="en-US" sz="1400" i="1" dirty="0">
                <a:solidFill>
                  <a:srgbClr val="FFFFFF"/>
                </a:solidFill>
              </a:rPr>
              <a:t>. 13:4</a:t>
            </a:r>
            <a:r>
              <a:rPr lang="en-US" i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0502" y="3416276"/>
            <a:ext cx="89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cegos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920846" y="2333848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Seu ___________ precisa se formar, sua capacidade de _________ precisa se fortalecer antes que você possa cultivar pensamentos acerca do casamento....”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876384" y="2262610"/>
            <a:ext cx="1080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caráter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4613" y="2281660"/>
            <a:ext cx="903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julgar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56246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</a:rPr>
              <a:t>Capítulo 2 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pt-BR" sz="1400" b="1" dirty="0">
                <a:solidFill>
                  <a:srgbClr val="FFFFFF"/>
                </a:solidFill>
              </a:rPr>
              <a:t>Precauções e Conselhos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Ler o livro Conduta Sexual, págs. 13-17.	INTRODUÇÃO: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Gn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24:67.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905" y="1097464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 coisas são mais importantes para uma moça em idade escolar que namoro e casamento? </a:t>
            </a:r>
          </a:p>
          <a:p>
            <a:pPr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Sexual, </a:t>
            </a:r>
            <a:r>
              <a:rPr lang="en-US" sz="1400" i="1" dirty="0" err="1">
                <a:solidFill>
                  <a:srgbClr val="FFFFFF"/>
                </a:solidFill>
              </a:rPr>
              <a:t>pág</a:t>
            </a:r>
            <a:r>
              <a:rPr lang="en-US" sz="1400" i="1" dirty="0">
                <a:solidFill>
                  <a:srgbClr val="FFFFFF"/>
                </a:solidFill>
              </a:rPr>
              <a:t>. 14:2</a:t>
            </a:r>
          </a:p>
        </p:txBody>
      </p:sp>
    </p:spTree>
    <p:extLst>
      <p:ext uri="{BB962C8B-B14F-4D97-AF65-F5344CB8AC3E}">
        <p14:creationId xmlns:p14="http://schemas.microsoft.com/office/powerpoint/2010/main" val="43553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1952" y="2359453"/>
            <a:ext cx="7559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não é algo ____________, não estabelece um ___________ saudável, é excessivo, temporário e _________.”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728043" y="2310235"/>
            <a:ext cx="1182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racional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23818" y="2291185"/>
            <a:ext cx="1621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julgamento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56246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</a:rPr>
              <a:t>Capítulo 2 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pt-BR" sz="1400" b="1" dirty="0">
                <a:solidFill>
                  <a:srgbClr val="FFFFFF"/>
                </a:solidFill>
              </a:rPr>
              <a:t>Precauções e Conselhos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Ler o livro Conduta Sexual, págs. 13-17.	INTRODUÇÃO: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Gn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24:67.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905" y="1097464"/>
            <a:ext cx="77739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Quais algumas das características do amor que não é genuíno? </a:t>
            </a:r>
          </a:p>
          <a:p>
            <a:pPr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Sexual, </a:t>
            </a:r>
            <a:r>
              <a:rPr lang="en-US" sz="1400" i="1" dirty="0" err="1">
                <a:solidFill>
                  <a:srgbClr val="FFFFFF"/>
                </a:solidFill>
              </a:rPr>
              <a:t>pág</a:t>
            </a:r>
            <a:r>
              <a:rPr lang="en-US" sz="1400" i="1" dirty="0">
                <a:solidFill>
                  <a:srgbClr val="FFFFFF"/>
                </a:solidFill>
              </a:rPr>
              <a:t>. 14:3. e 15:0</a:t>
            </a:r>
            <a:r>
              <a:rPr lang="en-US" i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80732" y="2605674"/>
            <a:ext cx="1120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sensual</a:t>
            </a:r>
          </a:p>
        </p:txBody>
      </p:sp>
    </p:spTree>
    <p:extLst>
      <p:ext uri="{BB962C8B-B14F-4D97-AF65-F5344CB8AC3E}">
        <p14:creationId xmlns:p14="http://schemas.microsoft.com/office/powerpoint/2010/main" val="338136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445178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“A moça que ______________ seus sentimentos a um homem e _________ a atenção dele com seu jeito avançado, ___________ em volta para ser observada por ele e o ___________ a lhe dar atenção para não parecer rude... Sua conversa é _________ e, muitas vezes,  ____________”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423243" y="2375041"/>
            <a:ext cx="1547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demonstra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3010" y="2696251"/>
            <a:ext cx="1017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chama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56246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</a:rPr>
              <a:t>Capítulo 2 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pt-BR" sz="1400" b="1" dirty="0">
                <a:solidFill>
                  <a:srgbClr val="FFFFFF"/>
                </a:solidFill>
              </a:rPr>
              <a:t>Precauções e Conselhos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Ler o livro Conduta Sexual, págs. 13-17.	INTRODUÇÃO: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Gn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24:67.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905" y="1097464"/>
            <a:ext cx="7773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buFont typeface="+mj-lt"/>
              <a:buAutoNum type="arabicPeriod" startAt="5"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 tipo de moça que não deveria jamais ser escolhido... </a:t>
            </a:r>
          </a:p>
          <a:p>
            <a:pPr algn="r"/>
            <a:endParaRPr lang="en-US" sz="1400" i="1" dirty="0">
              <a:solidFill>
                <a:srgbClr val="FFFFFF"/>
              </a:solidFill>
            </a:endParaRPr>
          </a:p>
          <a:p>
            <a:pPr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Sexual, </a:t>
            </a:r>
            <a:r>
              <a:rPr lang="en-US" sz="1400" i="1" dirty="0" err="1">
                <a:solidFill>
                  <a:srgbClr val="FFFFFF"/>
                </a:solidFill>
              </a:rPr>
              <a:t>pág</a:t>
            </a:r>
            <a:r>
              <a:rPr lang="en-US" sz="1400" i="1" dirty="0">
                <a:solidFill>
                  <a:srgbClr val="FFFFFF"/>
                </a:solidFill>
              </a:rPr>
              <a:t>. 15:3</a:t>
            </a:r>
            <a:r>
              <a:rPr lang="en-US" i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5641" y="2691598"/>
            <a:ext cx="1288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andando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8798" y="3017680"/>
            <a:ext cx="1311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forçando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0390" y="3319841"/>
            <a:ext cx="95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vulgar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41521" y="3611722"/>
            <a:ext cx="1470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superficial</a:t>
            </a:r>
          </a:p>
        </p:txBody>
      </p:sp>
    </p:spTree>
    <p:extLst>
      <p:ext uri="{BB962C8B-B14F-4D97-AF65-F5344CB8AC3E}">
        <p14:creationId xmlns:p14="http://schemas.microsoft.com/office/powerpoint/2010/main" val="426374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235628"/>
            <a:ext cx="75598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não compreendeu os _______________ de uma mulher... não apreciou o seu _____________ organismo... A ansiedade... por adquirir [coisas]... Foram negligenciados o presente __________________ e felicidade....</a:t>
            </a:r>
            <a:endParaRPr lang="en-US" sz="2000" dirty="0"/>
          </a:p>
          <a:p>
            <a:r>
              <a:rPr lang="pt-BR" sz="2000" dirty="0"/>
              <a:t>... falhou em ___________ dela e negligenciou os preparativos que deveriam ter sido providenciados para deixá-la mais ___________________....”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810849" y="2173701"/>
            <a:ext cx="1129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desejos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8611" y="2504895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frágil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56246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</a:rPr>
              <a:t>Capítulo 2 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pt-BR" sz="1400" b="1" dirty="0">
                <a:solidFill>
                  <a:srgbClr val="FFFFFF"/>
                </a:solidFill>
              </a:rPr>
              <a:t>Precauções e Conselhos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Ler o livro Conduta Sexual, págs. 13-17.	INTRODUÇÃO: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Gn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24:67.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905" y="1097464"/>
            <a:ext cx="77739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Que erro sério deste marido custou a vida da esposa?      </a:t>
            </a:r>
          </a:p>
          <a:p>
            <a:pPr algn="r"/>
            <a:endParaRPr lang="pt-BR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Sexual, </a:t>
            </a:r>
            <a:r>
              <a:rPr lang="en-US" sz="1400" i="1" dirty="0" err="1">
                <a:solidFill>
                  <a:srgbClr val="FFFFFF"/>
                </a:solidFill>
              </a:rPr>
              <a:t>pág</a:t>
            </a:r>
            <a:r>
              <a:rPr lang="en-US" sz="1400" i="1" dirty="0">
                <a:solidFill>
                  <a:srgbClr val="FFFFFF"/>
                </a:solidFill>
              </a:rPr>
              <a:t>. 15:3</a:t>
            </a:r>
            <a:r>
              <a:rPr lang="en-US" i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6005" y="2792877"/>
            <a:ext cx="1267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conforto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6666" y="3406942"/>
            <a:ext cx="96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cuidar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2964" y="3988156"/>
            <a:ext cx="1615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confortável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 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1927" y="2216578"/>
            <a:ext cx="75598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dirty="0"/>
              <a:t>Fidelidade no cumprimento dos __</a:t>
            </a:r>
            <a:r>
              <a:rPr lang="pt-BR" sz="2200" dirty="0"/>
              <a:t>____________</a:t>
            </a:r>
            <a:r>
              <a:rPr lang="pt-BR" dirty="0"/>
              <a:t>____ no lar paterno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pt-BR" dirty="0"/>
              <a:t>________________________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pt-BR" dirty="0"/>
              <a:t>Manifestações de ______________________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pt-BR" dirty="0"/>
              <a:t>Educação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pt-BR" dirty="0"/>
              <a:t>______________________ cristã.</a:t>
            </a:r>
            <a:endParaRPr lang="en-US" dirty="0"/>
          </a:p>
          <a:p>
            <a:r>
              <a:rPr lang="pt-BR" dirty="0"/>
              <a:t>“Assim, o amor será mantido vivo no coração e quem sair de um lar assim... saberá promover a felicidade da moça que escolheu para ser a companheira de sua vida....”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05701" y="2165491"/>
            <a:ext cx="11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deveres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7670" y="2493535"/>
            <a:ext cx="1562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Abnegação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56246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</a:rPr>
              <a:t>Capítulo 2 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pt-BR" sz="1400" b="1" dirty="0">
                <a:solidFill>
                  <a:srgbClr val="FFFFFF"/>
                </a:solidFill>
              </a:rPr>
              <a:t>Precauções e Conselhos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Ler o livro Conduta Sexual, págs. 13-17.	INTRODUÇÃO: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Gn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24:67.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315" y="971430"/>
            <a:ext cx="777391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</a:t>
            </a:r>
            <a:r>
              <a:rPr lang="pt-BR" sz="2400" b="1" dirty="0">
                <a:solidFill>
                  <a:srgbClr val="FFFFFF"/>
                </a:solidFill>
              </a:rPr>
              <a:t>Que atitudes no lar de origem são fundamentais para que exista amor no futuro casamento?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</a:p>
          <a:p>
            <a:pPr algn="r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Sexual, </a:t>
            </a:r>
            <a:r>
              <a:rPr lang="en-US" sz="1400" i="1" dirty="0" err="1">
                <a:solidFill>
                  <a:srgbClr val="FFFFFF"/>
                </a:solidFill>
              </a:rPr>
              <a:t>pág</a:t>
            </a:r>
            <a:r>
              <a:rPr lang="en-US" sz="1400" i="1" dirty="0">
                <a:solidFill>
                  <a:srgbClr val="FFFFFF"/>
                </a:solidFill>
              </a:rPr>
              <a:t>. 16:5 e 17:0</a:t>
            </a:r>
            <a:r>
              <a:rPr lang="en-US" i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11862" y="2753995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bondade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2694" y="3303957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Solidariedade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40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315" y="2195096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Quando for capaz de tornar feliz o próprio lar, sendo uma bênção para seu __________ e sua _________, para seus ____________ e _____________...”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071685" y="2435242"/>
            <a:ext cx="564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pai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2821" y="2436358"/>
            <a:ext cx="731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mãe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56246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</a:rPr>
              <a:t>Capítulo 2 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pt-BR" sz="1400" b="1" dirty="0">
                <a:solidFill>
                  <a:srgbClr val="FFFFFF"/>
                </a:solidFill>
              </a:rPr>
              <a:t>Precauções e Conselhos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Ler o livro Conduta Sexual, págs. 13-17.	INTRODUÇÃO: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Gn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24:67.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315" y="971430"/>
            <a:ext cx="777391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r>
              <a:rPr lang="pt-BR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pt-BR" sz="2400" b="1" dirty="0">
                <a:solidFill>
                  <a:srgbClr val="FFFFFF"/>
                </a:solidFill>
              </a:rPr>
              <a:t>Qual é um dos sinais claros de que um(a) jovem está apto(a) para o casamento?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</a:p>
          <a:p>
            <a:pPr algn="r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Sexual, </a:t>
            </a:r>
            <a:r>
              <a:rPr lang="en-US" sz="1400" i="1" dirty="0" err="1">
                <a:solidFill>
                  <a:srgbClr val="FFFFFF"/>
                </a:solidFill>
              </a:rPr>
              <a:t>pág</a:t>
            </a:r>
            <a:r>
              <a:rPr lang="en-US" sz="1400" i="1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17:1.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i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66591" y="2436358"/>
            <a:ext cx="1038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irmãos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5424" y="2733865"/>
            <a:ext cx="876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irmãs</a:t>
            </a:r>
          </a:p>
        </p:txBody>
      </p:sp>
    </p:spTree>
    <p:extLst>
      <p:ext uri="{BB962C8B-B14F-4D97-AF65-F5344CB8AC3E}">
        <p14:creationId xmlns:p14="http://schemas.microsoft.com/office/powerpoint/2010/main" val="18688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2400" y="1030980"/>
            <a:ext cx="7625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Conclusão:</a:t>
            </a:r>
            <a:r>
              <a:rPr lang="pt-BR" sz="2400" dirty="0"/>
              <a:t> “...Será muito melhor não se casar do que estar casado infeliz. Busque o conselho de Deus em todas essas coisas. Seja muito calmo e submisso à vontade de Deus...” </a:t>
            </a:r>
            <a:r>
              <a:rPr lang="pt-BR" sz="2400" i="1" dirty="0"/>
              <a:t>Conduta Sexual</a:t>
            </a:r>
            <a:r>
              <a:rPr lang="pt-BR" sz="2400" dirty="0"/>
              <a:t>, pág. 16</a:t>
            </a:r>
            <a:r>
              <a:rPr lang="pt-BR" sz="2000" dirty="0"/>
              <a:t>.</a:t>
            </a:r>
            <a:r>
              <a:rPr lang="en-US" sz="2000" dirty="0"/>
              <a:t> </a:t>
            </a:r>
            <a:r>
              <a:rPr lang="pt-BR" dirty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7276" y="2975194"/>
            <a:ext cx="7710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Atividade do dia:</a:t>
            </a:r>
          </a:p>
          <a:p>
            <a:r>
              <a:rPr lang="pt-BR" sz="2400" dirty="0">
                <a:solidFill>
                  <a:srgbClr val="FFFFFF"/>
                </a:solidFill>
              </a:rPr>
              <a:t>Em algum momento, ore pelo namoro atual ou futuro de seus filhos ou de algum conhecido.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971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734</Words>
  <Application>Microsoft Office PowerPoint</Application>
  <PresentationFormat>Apresentação na tela (16:9)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Abadi MT Condensed Light</vt:lpstr>
      <vt:lpstr>Arial</vt:lpstr>
      <vt:lpstr>Calibri</vt:lpstr>
      <vt:lpstr>Office Theme</vt:lpstr>
      <vt:lpstr>Lição 2</vt:lpstr>
      <vt:lpstr>Lição 2</vt:lpstr>
      <vt:lpstr>Lição 2</vt:lpstr>
      <vt:lpstr>Lição 2</vt:lpstr>
      <vt:lpstr>Lição 2</vt:lpstr>
      <vt:lpstr>Lição 2</vt:lpstr>
      <vt:lpstr>Lição 2</vt:lpstr>
      <vt:lpstr>Lição 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Lição 1</dc:title>
  <dc:creator>HOME</dc:creator>
  <cp:lastModifiedBy>APV - Marcelo Augusto de Carvalho</cp:lastModifiedBy>
  <cp:revision>114</cp:revision>
  <dcterms:created xsi:type="dcterms:W3CDTF">2013-01-21T13:06:52Z</dcterms:created>
  <dcterms:modified xsi:type="dcterms:W3CDTF">2020-03-02T22:00:08Z</dcterms:modified>
</cp:coreProperties>
</file>