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20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000" y="1107120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FFFF"/>
                </a:solidFill>
              </a:rPr>
              <a:t>Que circunstâncias, de acordo com a Bíblia, permitiam o segundo casamento de Walter?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49:5.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80502" y="2333235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“...É algo muito sério separar um homem e sua esposa... Ele não a _____________________, ela foi quem o fez. Ele não se ___________________ em um novo casamento antes que ela se divorciasse... e somente depois de ela ter se __________________ com outro homem que ele buscou um novo casamento.”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720030" y="2576167"/>
            <a:ext cx="1612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abandonou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518912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7-10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Advertência à Segunda Sogra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Fracasso do Segundo Casamento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Separação; Motivos Para o Divórcio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x-none" sz="1050" dirty="0">
                <a:solidFill>
                  <a:srgbClr val="FFFFFF"/>
                </a:solidFill>
              </a:rPr>
              <a:t>48-58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>
                <a:solidFill>
                  <a:srgbClr val="FFFFFF"/>
                </a:solidFill>
              </a:rPr>
              <a:t>1Co 7:10-16.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pt-BR" sz="1050" dirty="0">
                <a:solidFill>
                  <a:srgbClr val="FFFFFF"/>
                </a:solidFill>
              </a:rPr>
              <a:t>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6230" y="2899229"/>
            <a:ext cx="1325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envolveu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89655" y="3197395"/>
            <a:ext cx="105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casado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7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000" y="1209046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pt-BR" sz="2400" b="1" dirty="0">
                <a:solidFill>
                  <a:srgbClr val="FFFFFF"/>
                </a:solidFill>
              </a:rPr>
              <a:t>Como deveria agir a segunda sogra de Walter? </a:t>
            </a:r>
          </a:p>
          <a:p>
            <a:pPr marL="457200" lvl="0" indent="-457200">
              <a:buFont typeface="+mj-lt"/>
              <a:buAutoNum type="arabicPeriod" startAt="2"/>
            </a:pPr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52:1,2.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33235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“...Não existe _________________ justificável em querer interromper a vida deles como marido e mulher...</a:t>
            </a:r>
            <a:endParaRPr lang="en-US" sz="2000" dirty="0"/>
          </a:p>
          <a:p>
            <a:r>
              <a:rPr lang="pt-BR" sz="2000" dirty="0"/>
              <a:t>... aja de forma ____________ e _________________ com ambos. Seja franca e amável. Cultive integridade de alma. Tenha perfeita ________________ em Deus...”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663411" y="2268672"/>
            <a:ext cx="12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desculpa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518912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7-10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Advertência à Segunda Sogra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Fracasso do Segundo Casamento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Separação; Motivos Para o Divórcio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x-none" sz="1050" dirty="0">
                <a:solidFill>
                  <a:srgbClr val="FFFFFF"/>
                </a:solidFill>
              </a:rPr>
              <a:t>48-58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>
                <a:solidFill>
                  <a:srgbClr val="FFFFFF"/>
                </a:solidFill>
              </a:rPr>
              <a:t>1Co 7:10-16.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pt-BR" sz="1050" dirty="0">
                <a:solidFill>
                  <a:srgbClr val="FFFFFF"/>
                </a:solidFill>
              </a:rPr>
              <a:t>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5818" y="2882610"/>
            <a:ext cx="803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justa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52125" y="2882610"/>
            <a:ext cx="127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afetuosa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3552" y="3497944"/>
            <a:ext cx="1388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confiança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5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000" y="1159388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pt-BR" sz="2400" b="1" dirty="0">
                <a:solidFill>
                  <a:srgbClr val="FFFFFF"/>
                </a:solidFill>
              </a:rPr>
              <a:t>Por que a segunda esposa não foi aconselhada a voltar para Walter?</a:t>
            </a:r>
            <a:endParaRPr lang="pt-BR" sz="20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53:2.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191307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Se o irmão _________________ suas opiniões anteriores, o futuro não será para você melhor do que foi o passado. Ele não sabe como ______________ uma esposa... Seria _______________ para você se colocar novamente sob as imposições dele...”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01231" y="2129223"/>
            <a:ext cx="1306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conserva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518912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7-10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Advertência à Segunda Sogra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Fracasso do Segundo Casamento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Separação; Motivos Para o Divórcio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x-none" sz="1050" dirty="0">
                <a:solidFill>
                  <a:srgbClr val="FFFFFF"/>
                </a:solidFill>
              </a:rPr>
              <a:t>48-58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>
                <a:solidFill>
                  <a:srgbClr val="FFFFFF"/>
                </a:solidFill>
              </a:rPr>
              <a:t>1Co 7:10-16.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pt-BR" sz="1050" dirty="0">
                <a:solidFill>
                  <a:srgbClr val="FFFFFF"/>
                </a:solidFill>
              </a:rPr>
              <a:t>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6452" y="2726542"/>
            <a:ext cx="900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tratar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0516" y="2750454"/>
            <a:ext cx="126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perigoso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6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000" y="1159388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pt-BR" sz="2400" b="1" dirty="0">
                <a:solidFill>
                  <a:srgbClr val="FFFFFF"/>
                </a:solidFill>
              </a:rPr>
              <a:t>4. Que atitudes da esposa do irmão D fazia com que ele não fosse aconselhado a se manter ao lado dela?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56:1.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96082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“...A esposa deve respeitar e obedecer, mas se ela terminantemente se ___________________ a manter os ______________ matrimoniais, vai se tornar cada vez mais o alvo das tentações satânicas...”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819275" y="2536836"/>
            <a:ext cx="100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recusa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518912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7-10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Advertência à Segunda Sogra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Fracasso do Segundo Casamento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Separação; Motivos Para o Divórcio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x-none" sz="1050" dirty="0">
                <a:solidFill>
                  <a:srgbClr val="FFFFFF"/>
                </a:solidFill>
              </a:rPr>
              <a:t>48-58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>
                <a:solidFill>
                  <a:srgbClr val="FFFFFF"/>
                </a:solidFill>
              </a:rPr>
              <a:t>1Co 7:10-16.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pt-BR" sz="1050" dirty="0">
                <a:solidFill>
                  <a:srgbClr val="FFFFFF"/>
                </a:solidFill>
              </a:rPr>
              <a:t>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1847" y="2536836"/>
            <a:ext cx="871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votos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000" y="1166482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t-BR" sz="2400" b="1" dirty="0">
                <a:solidFill>
                  <a:srgbClr val="FFFFFF"/>
                </a:solidFill>
              </a:rPr>
              <a:t>Em que ponto, especificamente, alguém não deve atender aos caprichos de um cônjuge? </a:t>
            </a:r>
            <a:endParaRPr lang="pt-BR" sz="20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56:2.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4084" y="2289122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“...deixe Satanás enfurecido e não se deixe ser __________________ dos seus privilégios _______________________ por causa dos desejos de sua esposa.”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856604" y="2218246"/>
            <a:ext cx="1134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privado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518912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7-10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Advertência à Segunda Sogra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Fracasso do Segundo Casamento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Separação; Motivos Para o Divórcio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x-none" sz="1050" dirty="0">
                <a:solidFill>
                  <a:srgbClr val="FFFFFF"/>
                </a:solidFill>
              </a:rPr>
              <a:t>48-58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>
                <a:solidFill>
                  <a:srgbClr val="FFFFFF"/>
                </a:solidFill>
              </a:rPr>
              <a:t>1Co 7:10-16.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pt-BR" sz="1050" dirty="0">
                <a:solidFill>
                  <a:srgbClr val="FFFFFF"/>
                </a:solidFill>
              </a:rPr>
              <a:t>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2750" y="2520019"/>
            <a:ext cx="1367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religiosos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7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764" y="1002908"/>
            <a:ext cx="800353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pt-BR" sz="2400" b="1" dirty="0">
                <a:solidFill>
                  <a:srgbClr val="FFFFFF"/>
                </a:solidFill>
              </a:rPr>
              <a:t>Como ele deveria lidar com a chantagem emocional desta mulher extremamente controladora, que ameaçava abandoná-lo e suicidar-se?                             </a:t>
            </a:r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56:3</a:t>
            </a:r>
            <a:endParaRPr lang="pt-BR" sz="1400" b="1" i="1" dirty="0">
              <a:solidFill>
                <a:srgbClr val="FFFFFF"/>
              </a:solidFill>
            </a:endParaRPr>
          </a:p>
          <a:p>
            <a:pPr lvl="0" algn="r"/>
            <a:r>
              <a:rPr lang="pt-BR" sz="1400" dirty="0">
                <a:solidFill>
                  <a:srgbClr val="FFFFFF"/>
                </a:solidFill>
              </a:rPr>
              <a:t>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96936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“Se ela quiser ir __________________, deixe-a ____. Embora ameace se suicidar, não ________________ suas exigências perversas...”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58752" y="2228180"/>
            <a:ext cx="1162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embora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518912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7-10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Advertência à Segunda Sogra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Fracasso do Segundo Casamento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Separação; Motivos Para o Divórcio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x-none" sz="1050" dirty="0">
                <a:solidFill>
                  <a:srgbClr val="FFFFFF"/>
                </a:solidFill>
              </a:rPr>
              <a:t>48-58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>
                <a:solidFill>
                  <a:srgbClr val="FFFFFF"/>
                </a:solidFill>
              </a:rPr>
              <a:t>1Co 7:10-16.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pt-BR" sz="1050" dirty="0">
                <a:solidFill>
                  <a:srgbClr val="FFFFFF"/>
                </a:solidFill>
              </a:rPr>
              <a:t>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7513" y="2543157"/>
            <a:ext cx="1059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atenda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9690" y="223770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1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764" y="1159388"/>
            <a:ext cx="80035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pt-BR" sz="2400" b="1" dirty="0">
                <a:solidFill>
                  <a:srgbClr val="FFFFFF"/>
                </a:solidFill>
              </a:rPr>
              <a:t>Qual a única razão que permite divórcio e novo casamento aos olhos de Deus?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57:2.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178920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“Só há um pecado, o _______________________, que pode pôr o esposo e a esposa em posição de se sentirem livres do voto matrimonial ... Embora as leis do país possam permitir o divórcio, à luz da Bíblia continuam como marido e esposa, segundo as leis de Deus.”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918052" y="2118188"/>
            <a:ext cx="1322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adultério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518912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7-10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Advertência à Segunda Sogra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Fracasso do Segundo Casamento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Separação; Motivos Para o Divórcio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x-none" sz="1050" dirty="0">
                <a:solidFill>
                  <a:srgbClr val="FFFFFF"/>
                </a:solidFill>
              </a:rPr>
              <a:t>48-58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>
                <a:solidFill>
                  <a:srgbClr val="FFFFFF"/>
                </a:solidFill>
              </a:rPr>
              <a:t>1Co 7:10-16.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pt-BR" sz="1050" dirty="0">
                <a:solidFill>
                  <a:srgbClr val="FFFFFF"/>
                </a:solidFill>
              </a:rPr>
              <a:t>.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764" y="1030106"/>
            <a:ext cx="800353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pt-BR" sz="2300" b="1" dirty="0">
                <a:solidFill>
                  <a:srgbClr val="FFFFFF"/>
                </a:solidFill>
              </a:rPr>
              <a:t>O que fazer quando os temperamentos de um casal são extremamente incompatíveis, tornando quase impossível a convivência?                                                 </a:t>
            </a:r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57:6 e 58:1</a:t>
            </a:r>
            <a:endParaRPr lang="pt-BR" sz="1400" b="1" dirty="0">
              <a:solidFill>
                <a:srgbClr val="FFFFFF"/>
              </a:solidFill>
            </a:endParaRPr>
          </a:p>
          <a:p>
            <a:pPr lvl="0" algn="r"/>
            <a:r>
              <a:rPr lang="pt-BR" sz="1400" dirty="0">
                <a:solidFill>
                  <a:srgbClr val="FFFFFF"/>
                </a:solidFill>
              </a:rPr>
              <a:t>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13507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“Se vocês não são de temperamentos compatíveis, não seria uma glória para Deus ____________________ essa situação?”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286575" y="2571053"/>
            <a:ext cx="1407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mudarem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518912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7-10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Advertência à Segunda Sogra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Fracasso do Segundo Casamento de Walter; </a:t>
            </a:r>
          </a:p>
          <a:p>
            <a:r>
              <a:rPr lang="pt-BR" sz="1200" b="1" dirty="0">
                <a:solidFill>
                  <a:srgbClr val="FFFFFF"/>
                </a:solidFill>
              </a:rPr>
              <a:t>Separação; Motivos Para o Divórcio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x-none" sz="1050" dirty="0">
                <a:solidFill>
                  <a:srgbClr val="FFFFFF"/>
                </a:solidFill>
              </a:rPr>
              <a:t>48-58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>
                <a:solidFill>
                  <a:srgbClr val="FFFFFF"/>
                </a:solidFill>
              </a:rPr>
              <a:t>1Co 7:10-16.</a:t>
            </a:r>
            <a:r>
              <a:rPr lang="en-US" sz="1050" dirty="0">
                <a:solidFill>
                  <a:srgbClr val="FFFFFF"/>
                </a:solidFill>
              </a:rPr>
              <a:t> </a:t>
            </a:r>
            <a:r>
              <a:rPr lang="pt-BR" sz="1050" dirty="0">
                <a:solidFill>
                  <a:srgbClr val="FFFFFF"/>
                </a:solidFill>
              </a:rPr>
              <a:t>.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399" y="1074644"/>
            <a:ext cx="7720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Conclusão:</a:t>
            </a:r>
            <a:r>
              <a:rPr lang="pt-BR" sz="2400" dirty="0"/>
              <a:t> “A mulher poderá estar oficialmente divorciada de seu marido pelas leis do país e ainda assim não estar divorciada aos olhos de Deus e segundo a lei mais elevada.” </a:t>
            </a:r>
            <a:r>
              <a:rPr lang="pt-BR" sz="2400" i="1" dirty="0"/>
              <a:t>Conduta Sexual</a:t>
            </a:r>
            <a:r>
              <a:rPr lang="pt-BR" sz="2400" dirty="0"/>
              <a:t>, pág. 57:1</a:t>
            </a:r>
            <a:r>
              <a:rPr lang="pt-BR" dirty="0"/>
              <a:t>.</a:t>
            </a:r>
            <a:r>
              <a:rPr lang="en-US" dirty="0"/>
              <a:t> </a:t>
            </a:r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3067660"/>
            <a:ext cx="7710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400" dirty="0">
                <a:solidFill>
                  <a:srgbClr val="FFFFFF"/>
                </a:solidFill>
              </a:rPr>
              <a:t>Surpreenda seu cônjuge com um pequeno presente ou lembrança (flores, carta, ou uma comida preferida, por exemplo), reafirmando assim seu carinho e amor.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12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882</Words>
  <Application>Microsoft Office PowerPoint</Application>
  <PresentationFormat>Apresentação na tela (16:9)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Abadi MT Condensed Light</vt:lpstr>
      <vt:lpstr>Arial</vt:lpstr>
      <vt:lpstr>Calibri</vt:lpstr>
      <vt:lpstr>Office Theme</vt:lpstr>
      <vt:lpstr>Lição 7</vt:lpstr>
      <vt:lpstr>Lição 7</vt:lpstr>
      <vt:lpstr>Lição 7</vt:lpstr>
      <vt:lpstr>Lição 7</vt:lpstr>
      <vt:lpstr>Lição 7</vt:lpstr>
      <vt:lpstr>Lição 7</vt:lpstr>
      <vt:lpstr>Lição 7</vt:lpstr>
      <vt:lpstr>Lição 7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114</cp:revision>
  <dcterms:created xsi:type="dcterms:W3CDTF">2013-01-21T13:06:52Z</dcterms:created>
  <dcterms:modified xsi:type="dcterms:W3CDTF">2020-03-02T22:02:54Z</dcterms:modified>
</cp:coreProperties>
</file>