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0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F410C-A6F4-4714-AD88-E4B844DFB8C1}" type="datetimeFigureOut">
              <a:rPr lang="pt-BR" smtClean="0"/>
              <a:t>19/03/2014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CC3B5-89DC-4D6C-91A3-1AF669736C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471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F410C-A6F4-4714-AD88-E4B844DFB8C1}" type="datetimeFigureOut">
              <a:rPr lang="pt-BR" smtClean="0"/>
              <a:t>19/03/2014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CC3B5-89DC-4D6C-91A3-1AF669736C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085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F410C-A6F4-4714-AD88-E4B844DFB8C1}" type="datetimeFigureOut">
              <a:rPr lang="pt-BR" smtClean="0"/>
              <a:t>19/03/2014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CC3B5-89DC-4D6C-91A3-1AF669736C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269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F410C-A6F4-4714-AD88-E4B844DFB8C1}" type="datetimeFigureOut">
              <a:rPr lang="pt-BR" smtClean="0"/>
              <a:t>19/03/2014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CC3B5-89DC-4D6C-91A3-1AF669736C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465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F410C-A6F4-4714-AD88-E4B844DFB8C1}" type="datetimeFigureOut">
              <a:rPr lang="pt-BR" smtClean="0"/>
              <a:t>19/03/2014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CC3B5-89DC-4D6C-91A3-1AF669736C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881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F410C-A6F4-4714-AD88-E4B844DFB8C1}" type="datetimeFigureOut">
              <a:rPr lang="pt-BR" smtClean="0"/>
              <a:t>19/03/2014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CC3B5-89DC-4D6C-91A3-1AF669736C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434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F410C-A6F4-4714-AD88-E4B844DFB8C1}" type="datetimeFigureOut">
              <a:rPr lang="pt-BR" smtClean="0"/>
              <a:t>19/03/2014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CC3B5-89DC-4D6C-91A3-1AF669736C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847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F410C-A6F4-4714-AD88-E4B844DFB8C1}" type="datetimeFigureOut">
              <a:rPr lang="pt-BR" smtClean="0"/>
              <a:t>19/03/2014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CC3B5-89DC-4D6C-91A3-1AF669736C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986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F410C-A6F4-4714-AD88-E4B844DFB8C1}" type="datetimeFigureOut">
              <a:rPr lang="pt-BR" smtClean="0"/>
              <a:t>19/03/2014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CC3B5-89DC-4D6C-91A3-1AF669736C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271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F410C-A6F4-4714-AD88-E4B844DFB8C1}" type="datetimeFigureOut">
              <a:rPr lang="pt-BR" smtClean="0"/>
              <a:t>19/03/2014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CC3B5-89DC-4D6C-91A3-1AF669736C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691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F410C-A6F4-4714-AD88-E4B844DFB8C1}" type="datetimeFigureOut">
              <a:rPr lang="pt-BR" smtClean="0"/>
              <a:t>19/03/2014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CC3B5-89DC-4D6C-91A3-1AF669736C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060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FF410C-A6F4-4714-AD88-E4B844DFB8C1}" type="datetimeFigureOut">
              <a:rPr lang="pt-BR" smtClean="0"/>
              <a:t>19/03/2014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1CC3B5-89DC-4D6C-91A3-1AF669736C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7263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659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131840" y="589034"/>
            <a:ext cx="56166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 que é importante que os pais vençam as tentações contra o apetite e a paixão? 102:6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339752" y="470282"/>
            <a:ext cx="6480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Black" panose="020B0A04020102020204" pitchFamily="34" charset="0"/>
              </a:rPr>
              <a:t>6</a:t>
            </a:r>
            <a:endParaRPr lang="pt-BR" sz="8800" dirty="0">
              <a:solidFill>
                <a:srgbClr val="C0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3275856" y="3140968"/>
            <a:ext cx="547260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... Os pais devem lembrar que os ___________ hão de enfrentar essas tentações. Mesmo antes do nascimento da criança, deve começar o preparo que a habilitará a combater com êxito na luta contra o mal. ...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3767812" y="3573016"/>
            <a:ext cx="12362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cap="all" dirty="0" smtClean="0">
                <a:solidFill>
                  <a:srgbClr val="C00000"/>
                </a:solidFill>
              </a:rPr>
              <a:t>filhos</a:t>
            </a:r>
            <a:endParaRPr lang="pt-BR" sz="2800" b="1" cap="all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40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267744" y="990601"/>
            <a:ext cx="55446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 é a grande obra da mãe? 103:2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412738" y="902330"/>
            <a:ext cx="6480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Black" panose="020B0A04020102020204" pitchFamily="34" charset="0"/>
              </a:rPr>
              <a:t>7</a:t>
            </a:r>
            <a:endParaRPr lang="pt-BR" sz="8800" dirty="0">
              <a:solidFill>
                <a:srgbClr val="C0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755576" y="2485478"/>
            <a:ext cx="581054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As mães não apreciam nem pela metade seus privilégios e possibilidades. Parece não compreenderem que podem ser, no mais alto sentido, missionárias, cooperadoras de Deus em ajudar os filhos a formar um _________________ simétrico. Este é o grande encargo da obra que Deus lhes dá. A mãe é o agente de Deus para cristianizar sua família.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736774" y="4273932"/>
            <a:ext cx="15399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cap="all" dirty="0" smtClean="0">
                <a:solidFill>
                  <a:srgbClr val="C00000"/>
                </a:solidFill>
              </a:rPr>
              <a:t>CARÁTER</a:t>
            </a:r>
            <a:endParaRPr lang="pt-BR" sz="2800" b="1" cap="all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89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907704" y="885754"/>
            <a:ext cx="69847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 acontecerá no dia do </a:t>
            </a:r>
            <a:r>
              <a:rPr lang="pt-B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juízo</a:t>
            </a:r>
          </a:p>
          <a:p>
            <a:r>
              <a:rPr lang="pt-B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 </a:t>
            </a:r>
            <a:r>
              <a:rPr lang="pt-BR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 pais que foram infiéis à sua responsabilidade de educar? 103:5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088702" y="1019921"/>
            <a:ext cx="6480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Black" panose="020B0A04020102020204" pitchFamily="34" charset="0"/>
              </a:rPr>
              <a:t>8</a:t>
            </a:r>
            <a:endParaRPr lang="pt-BR" sz="8800" dirty="0">
              <a:solidFill>
                <a:srgbClr val="C0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3371462" y="2780928"/>
            <a:ext cx="524355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... Milhares de filhos que têm sido escravos do apetite e de vícios aviltantes, e cuja vida é uma ruína moral, se colocarão face a face diante dos pais que fizeram deles o que são. Quem, a não ser os pais, terá de arcar com essa terrível responsabilidade?... Todos esses pais serão ____________________ na presença de Deus. 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5148064" y="5301208"/>
            <a:ext cx="22781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cap="all" dirty="0" smtClean="0">
                <a:solidFill>
                  <a:srgbClr val="C00000"/>
                </a:solidFill>
              </a:rPr>
              <a:t>examinados</a:t>
            </a:r>
            <a:endParaRPr lang="pt-BR" sz="2800" b="1" cap="all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66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755576" y="2060848"/>
            <a:ext cx="77768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/>
              <a:t>“As condições físicas dos pais, suas disposições e apetites, suas tendências morais e mentais são, em maior ou menor grau, reproduzidas nos filhos”. </a:t>
            </a:r>
          </a:p>
        </p:txBody>
      </p:sp>
    </p:spTree>
    <p:extLst>
      <p:ext uri="{BB962C8B-B14F-4D97-AF65-F5344CB8AC3E}">
        <p14:creationId xmlns:p14="http://schemas.microsoft.com/office/powerpoint/2010/main" val="341585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755576" y="2060848"/>
            <a:ext cx="777686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/>
              <a:t>“Quanto mais nobres os objetivos, mais elevados os dotes mentais e espirituais, e mais desenvolvidas as faculdades físicas dos pais, mais bem aparelhados para a vida se encontrarão os filhos.” </a:t>
            </a:r>
            <a:r>
              <a:rPr lang="pt-BR" sz="2800" dirty="0"/>
              <a:t>Mente, Caráter e Personalidade, pág. 102:4 e 5</a:t>
            </a:r>
          </a:p>
        </p:txBody>
      </p:sp>
    </p:spTree>
    <p:extLst>
      <p:ext uri="{BB962C8B-B14F-4D97-AF65-F5344CB8AC3E}">
        <p14:creationId xmlns:p14="http://schemas.microsoft.com/office/powerpoint/2010/main" val="265709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755576" y="2060848"/>
            <a:ext cx="777686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C00000"/>
                </a:solidFill>
              </a:rPr>
              <a:t>Atividade do dia: </a:t>
            </a:r>
            <a:r>
              <a:rPr lang="pt-BR" sz="3200" b="1" dirty="0"/>
              <a:t>Encoraje uma mulher grávida que você conheça a fazer escolhas sábias e saudáveis, baseadas em princípios divinos.</a:t>
            </a:r>
          </a:p>
        </p:txBody>
      </p:sp>
    </p:spTree>
    <p:extLst>
      <p:ext uri="{BB962C8B-B14F-4D97-AF65-F5344CB8AC3E}">
        <p14:creationId xmlns:p14="http://schemas.microsoft.com/office/powerpoint/2010/main" val="135712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07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79512" y="62413"/>
            <a:ext cx="2834430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pt-BR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LIÇÃO</a:t>
            </a:r>
            <a:endParaRPr lang="pt-BR" sz="6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34962" y="1104263"/>
            <a:ext cx="1168910" cy="186204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t-BR" sz="11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1</a:t>
            </a:r>
            <a:endParaRPr lang="pt-BR" sz="115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69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338785" y="2708920"/>
            <a:ext cx="64807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/>
              <a:t>INTRODUÇÃO: </a:t>
            </a:r>
            <a:endParaRPr lang="pt-BR" sz="4000" b="1" dirty="0" smtClean="0"/>
          </a:p>
          <a:p>
            <a:pPr algn="ctr"/>
            <a:r>
              <a:rPr lang="pt-BR" sz="4000" b="1" dirty="0" smtClean="0"/>
              <a:t>Juízes </a:t>
            </a:r>
            <a:r>
              <a:rPr lang="pt-BR" sz="4000" b="1" dirty="0"/>
              <a:t>13:7 e 8 e </a:t>
            </a:r>
            <a:r>
              <a:rPr lang="pt-BR" sz="4000" b="1" dirty="0" smtClean="0"/>
              <a:t>12-14</a:t>
            </a:r>
            <a:endParaRPr lang="pt-BR" sz="4000" b="1" dirty="0"/>
          </a:p>
        </p:txBody>
      </p:sp>
    </p:spTree>
    <p:extLst>
      <p:ext uri="{BB962C8B-B14F-4D97-AF65-F5344CB8AC3E}">
        <p14:creationId xmlns:p14="http://schemas.microsoft.com/office/powerpoint/2010/main" val="259006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47664" y="1052736"/>
            <a:ext cx="59766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 </a:t>
            </a:r>
            <a:r>
              <a:rPr lang="pt-BR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acontece quando uma mulher grávida investe em bons pensamentos? 97:2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755576" y="1556792"/>
            <a:ext cx="6480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Black" panose="020B0A04020102020204" pitchFamily="34" charset="0"/>
              </a:rPr>
              <a:t>1</a:t>
            </a:r>
            <a:endParaRPr lang="pt-BR" sz="8800" dirty="0">
              <a:solidFill>
                <a:srgbClr val="C0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899592" y="3429000"/>
            <a:ext cx="54726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 … uma disposição feliz, alegre, contente,… será ela recompensada dez vezes mais no ______________ tanto físico como moral do seu filho… e nos que com ela convivem.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4067944" y="4290774"/>
            <a:ext cx="15399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>
                <a:solidFill>
                  <a:srgbClr val="C00000"/>
                </a:solidFill>
              </a:rPr>
              <a:t>CARÁTER</a:t>
            </a:r>
            <a:endParaRPr lang="pt-BR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95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849598" y="1052735"/>
            <a:ext cx="59766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Como deve o marido agir durante a gravidez? 98:1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971600" y="980728"/>
            <a:ext cx="6480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Black" panose="020B0A04020102020204" pitchFamily="34" charset="0"/>
              </a:rPr>
              <a:t>2</a:t>
            </a:r>
            <a:endParaRPr lang="pt-BR" sz="8800" dirty="0">
              <a:solidFill>
                <a:srgbClr val="C0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899592" y="2857307"/>
            <a:ext cx="547260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As forças da mãe devem ser carinhosamente nutridas. Em lugar de gastar suas preciosas energias em excessivo labor, seus </a:t>
            </a:r>
            <a:r>
              <a:rPr lang="pt-BR" sz="2800" dirty="0" smtClean="0"/>
              <a:t>cuidados</a:t>
            </a:r>
          </a:p>
          <a:p>
            <a:r>
              <a:rPr lang="pt-BR" sz="2800" dirty="0" smtClean="0"/>
              <a:t>e </a:t>
            </a:r>
            <a:r>
              <a:rPr lang="pt-BR" sz="2800" dirty="0"/>
              <a:t>encargos devem ser ________________... 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475656" y="4994012"/>
            <a:ext cx="21226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cap="all" dirty="0" smtClean="0">
                <a:solidFill>
                  <a:srgbClr val="C00000"/>
                </a:solidFill>
              </a:rPr>
              <a:t>diminuídos</a:t>
            </a:r>
            <a:endParaRPr lang="pt-BR" sz="2800" b="1" cap="all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69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951820" y="908720"/>
            <a:ext cx="59766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a alimentação da mãe grávida, como deve ser? 98:3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195736" y="902330"/>
            <a:ext cx="6480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Black" panose="020B0A04020102020204" pitchFamily="34" charset="0"/>
              </a:rPr>
              <a:t>3</a:t>
            </a:r>
            <a:endParaRPr lang="pt-BR" sz="8800" dirty="0">
              <a:solidFill>
                <a:srgbClr val="C0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3203848" y="2305615"/>
            <a:ext cx="547260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... neste tempo, mais que em qualquer outro, tanto no regime alimentar como em tudo mais, deve evitar qualquer coisa que possa ___________________ o vigor físico e mental. Pelo próprio mandamento de Deus, ela se encontra na mais solene obrigação de exercer domínio sobre si mesma. 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3347864" y="4029164"/>
            <a:ext cx="32246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cap="all" dirty="0" smtClean="0">
                <a:solidFill>
                  <a:srgbClr val="C00000"/>
                </a:solidFill>
              </a:rPr>
              <a:t>Enfraquecer-lhes</a:t>
            </a:r>
            <a:endParaRPr lang="pt-BR" sz="2800" b="1" cap="all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62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707904" y="724442"/>
            <a:ext cx="54726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os “desejos de grávida”, devem ser </a:t>
            </a:r>
            <a:r>
              <a:rPr lang="pt-B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sempre  satisfeitos</a:t>
            </a:r>
            <a:r>
              <a:rPr lang="pt-BR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99:2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771800" y="620688"/>
            <a:ext cx="6480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Black" panose="020B0A04020102020204" pitchFamily="34" charset="0"/>
              </a:rPr>
              <a:t>4</a:t>
            </a:r>
            <a:endParaRPr lang="pt-BR" sz="8800" dirty="0">
              <a:solidFill>
                <a:srgbClr val="C0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3419872" y="2636912"/>
            <a:ext cx="547260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... Esse conselho é falso e _________________. Pelo mandamento do próprio Deus a mãe é posta sob a mais solene obrigação de exercer domínio próprio. A que voz devemos atender: a voz da sabedoria divina ou a voz da superstição humana? 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3995936" y="3094469"/>
            <a:ext cx="17315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cap="all" dirty="0" smtClean="0">
                <a:solidFill>
                  <a:srgbClr val="C00000"/>
                </a:solidFill>
              </a:rPr>
              <a:t>perigoso</a:t>
            </a:r>
            <a:endParaRPr lang="pt-BR" sz="2800" b="1" cap="all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84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987824" y="589034"/>
            <a:ext cx="57606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Quais os resultados da prática de hábitos de estrita temperança por parte da mãe grávida? 99:3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195736" y="542290"/>
            <a:ext cx="6480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 smtClean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Black" panose="020B0A04020102020204" pitchFamily="34" charset="0"/>
              </a:rPr>
              <a:t>5</a:t>
            </a:r>
            <a:endParaRPr lang="pt-BR" sz="8800" dirty="0">
              <a:solidFill>
                <a:srgbClr val="C0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987824" y="3155997"/>
            <a:ext cx="547260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A base de um caráter </a:t>
            </a:r>
            <a:r>
              <a:rPr lang="pt-BR" sz="2800" dirty="0" smtClean="0"/>
              <a:t>___________ </a:t>
            </a:r>
            <a:r>
              <a:rPr lang="pt-BR" sz="2800" dirty="0"/>
              <a:t>no futuro homem é firmada nos hábitos de estrita temperança da parte da mãe, antes do nascimento do filho. [...] Essa lição não deve ser considerada com indiferença. 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6732240" y="3159361"/>
            <a:ext cx="9717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cap="all" dirty="0" smtClean="0">
                <a:solidFill>
                  <a:srgbClr val="C00000"/>
                </a:solidFill>
              </a:rPr>
              <a:t>reto</a:t>
            </a:r>
            <a:endParaRPr lang="pt-BR" sz="2800" b="1" cap="all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08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560</Words>
  <Application>Microsoft Office PowerPoint</Application>
  <PresentationFormat>Apresentação na tela (4:3)</PresentationFormat>
  <Paragraphs>41</Paragraphs>
  <Slides>15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16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>MENTE CARÁTER E PERSONALIDADE 1</dc:subject>
  <dc:creator>Pr. MARCELO AUGUSTO DE CARVALHO</dc:creator>
  <cp:keywords>www.4tons.com.br</cp:keywords>
  <dc:description>COMÉRCIO PROIBIDO. USO PESSOAL</dc:description>
  <cp:lastModifiedBy>Alana</cp:lastModifiedBy>
  <cp:revision>9</cp:revision>
  <dcterms:created xsi:type="dcterms:W3CDTF">2014-03-18T19:12:30Z</dcterms:created>
  <dcterms:modified xsi:type="dcterms:W3CDTF">2014-03-19T19:45:02Z</dcterms:modified>
  <cp:category>ADORAÇÃO EM FAMÍLIA 2014</cp:category>
</cp:coreProperties>
</file>