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8" r:id="rId14"/>
    <p:sldId id="270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70" d="100"/>
          <a:sy n="70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4A6AA-AA70-4E24-9736-5005715E3151}" type="datetimeFigureOut">
              <a:rPr lang="pt-BR" smtClean="0"/>
              <a:t>20/03/2014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67C85-E71E-49A5-8399-0A35833F11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9003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67C85-E71E-49A5-8399-0A35833F1146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8503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410C-A6F4-4714-AD88-E4B844DFB8C1}" type="datetimeFigureOut">
              <a:rPr lang="pt-BR" smtClean="0"/>
              <a:t>20/03/2014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C3B5-89DC-4D6C-91A3-1AF669736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71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410C-A6F4-4714-AD88-E4B844DFB8C1}" type="datetimeFigureOut">
              <a:rPr lang="pt-BR" smtClean="0"/>
              <a:t>20/03/2014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C3B5-89DC-4D6C-91A3-1AF669736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085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410C-A6F4-4714-AD88-E4B844DFB8C1}" type="datetimeFigureOut">
              <a:rPr lang="pt-BR" smtClean="0"/>
              <a:t>20/03/2014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C3B5-89DC-4D6C-91A3-1AF669736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269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410C-A6F4-4714-AD88-E4B844DFB8C1}" type="datetimeFigureOut">
              <a:rPr lang="pt-BR" smtClean="0"/>
              <a:t>20/03/2014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C3B5-89DC-4D6C-91A3-1AF669736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465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410C-A6F4-4714-AD88-E4B844DFB8C1}" type="datetimeFigureOut">
              <a:rPr lang="pt-BR" smtClean="0"/>
              <a:t>20/03/2014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C3B5-89DC-4D6C-91A3-1AF669736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881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410C-A6F4-4714-AD88-E4B844DFB8C1}" type="datetimeFigureOut">
              <a:rPr lang="pt-BR" smtClean="0"/>
              <a:t>20/03/2014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C3B5-89DC-4D6C-91A3-1AF669736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34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410C-A6F4-4714-AD88-E4B844DFB8C1}" type="datetimeFigureOut">
              <a:rPr lang="pt-BR" smtClean="0"/>
              <a:t>20/03/2014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C3B5-89DC-4D6C-91A3-1AF669736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847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410C-A6F4-4714-AD88-E4B844DFB8C1}" type="datetimeFigureOut">
              <a:rPr lang="pt-BR" smtClean="0"/>
              <a:t>20/03/2014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C3B5-89DC-4D6C-91A3-1AF669736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986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410C-A6F4-4714-AD88-E4B844DFB8C1}" type="datetimeFigureOut">
              <a:rPr lang="pt-BR" smtClean="0"/>
              <a:t>20/03/2014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C3B5-89DC-4D6C-91A3-1AF669736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271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410C-A6F4-4714-AD88-E4B844DFB8C1}" type="datetimeFigureOut">
              <a:rPr lang="pt-BR" smtClean="0"/>
              <a:t>20/03/2014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C3B5-89DC-4D6C-91A3-1AF669736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91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410C-A6F4-4714-AD88-E4B844DFB8C1}" type="datetimeFigureOut">
              <a:rPr lang="pt-BR" smtClean="0"/>
              <a:t>20/03/2014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C3B5-89DC-4D6C-91A3-1AF669736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060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F410C-A6F4-4714-AD88-E4B844DFB8C1}" type="datetimeFigureOut">
              <a:rPr lang="pt-BR" smtClean="0"/>
              <a:t>20/03/2014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CC3B5-89DC-4D6C-91A3-1AF669736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26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59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51720" y="742922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cuidados importantes se deve ter quando se disciplina ou adverte aos jovens? 202:2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187624" y="742922"/>
            <a:ext cx="648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6</a:t>
            </a:r>
            <a:endParaRPr lang="pt-BR" sz="8800" dirty="0"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99593" y="2456795"/>
            <a:ext cx="46085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Em vosso disciplinar, não usemos nem uma partícula de ________________... Quando damos advertências ou repreensões aos jovens, devemos fazê-lo como a alguém que neles têm interesse especial. Que eles vejam que temos o sincero desejo de que seu registro seja  o melhor nos livros do Céu.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882524" y="3183359"/>
            <a:ext cx="1321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cap="all" dirty="0" smtClean="0">
                <a:solidFill>
                  <a:srgbClr val="C00000"/>
                </a:solidFill>
              </a:rPr>
              <a:t>rispidez</a:t>
            </a:r>
            <a:endParaRPr lang="pt-BR" sz="2400" b="1" cap="al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0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51720" y="610235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 o segredo para desenvolver hábitos de domínio próprio, cultivando pensamentos puros?  202:4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088702" y="548680"/>
            <a:ext cx="648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7</a:t>
            </a:r>
            <a:endParaRPr lang="pt-BR" sz="8800" dirty="0"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09514" y="1844824"/>
            <a:ext cx="46861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...A faculdade de se dominar desenvolve-se pelo exercício. O que parecia a princípio difícil, torna-se fácil </a:t>
            </a:r>
            <a:r>
              <a:rPr lang="pt-BR" sz="2400" dirty="0" smtClean="0"/>
              <a:t>pela ______________ </a:t>
            </a:r>
            <a:r>
              <a:rPr lang="pt-BR" sz="2400" dirty="0"/>
              <a:t>constante, até que os retos pensamentos e ações acabam por ser habituais. Se quisermos podemos afastar-nos de tudo o que é baixo e inferior, e elevar-nos para uma alta norma; podemos ser respeitados pelos homens e amados por Deus.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058347" y="2897604"/>
            <a:ext cx="1846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cap="all" dirty="0" smtClean="0">
                <a:solidFill>
                  <a:srgbClr val="C00000"/>
                </a:solidFill>
              </a:rPr>
              <a:t>repetição</a:t>
            </a:r>
            <a:endParaRPr lang="pt-BR" sz="2800" b="1" cap="al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9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67744" y="760185"/>
            <a:ext cx="640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 deve ser a atitude dos pais para com filmes e livros de romance ou ficção? 203:3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12738" y="717664"/>
            <a:ext cx="648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8</a:t>
            </a:r>
            <a:endParaRPr lang="pt-BR" sz="8800" dirty="0"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33515" y="2186865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... Não permitais sobre vossas mesas revistas e jornais em que se encontrem histórias de amor. Preencham o lugar desses com livros que auxiliem os jovens a pôr na formação de seu caráter o melhor material — o amor e o temor de Deus, o conhecimento de Cristo. Animai vossos filhos a armazenar na mente conhecimento valioso, e deixar que aquilo que é ____________ ocupe seus interesses e dirija suas faculdades, não dando lugar a pensamentos baixos, aviltantes. Restrinjam o desejo pela leitura que não forneça ao espírito bom alimento...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03848" y="4365104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cap="all" dirty="0" smtClean="0">
                <a:solidFill>
                  <a:srgbClr val="C00000"/>
                </a:solidFill>
              </a:rPr>
              <a:t>bom</a:t>
            </a:r>
            <a:endParaRPr lang="pt-BR" sz="2800" b="1" cap="al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88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27584" y="1844824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“É na juventude que as afeições são mais fervorosas, a memória mais retentiva, e o coração mais suscetível às impressões divinas; e é durante a juventude que as faculdades mentais e físicas devem ser lançadas à tarefa, a fim de que grandes aperfeiçoamentos se possam fazer, em vista do mundo que agora existe, e do que há de vir.” </a:t>
            </a:r>
            <a:endParaRPr lang="pt-BR" sz="2400" b="1" dirty="0" smtClean="0"/>
          </a:p>
          <a:p>
            <a:pPr algn="ctr"/>
            <a:endParaRPr lang="pt-BR" sz="2400" b="1" dirty="0"/>
          </a:p>
          <a:p>
            <a:pPr algn="ctr"/>
            <a:r>
              <a:rPr lang="pt-BR" sz="2400" dirty="0" smtClean="0"/>
              <a:t>Mente</a:t>
            </a:r>
            <a:r>
              <a:rPr lang="pt-BR" sz="2400" dirty="0"/>
              <a:t>, Caráter e Personalidade, pág. 209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341585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55576" y="1988840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</a:rPr>
              <a:t>Atividade do dia: </a:t>
            </a:r>
            <a:r>
              <a:rPr lang="pt-BR" sz="3200" b="1" dirty="0"/>
              <a:t>Escolha nomes de jovens para orar. Ore por eles citando os nomes  e em seguida escreva um cartão para esses jovens com o texto de I João 2:14. Informe ainda que você está orando por eles.</a:t>
            </a:r>
          </a:p>
        </p:txBody>
      </p:sp>
    </p:spTree>
    <p:extLst>
      <p:ext uri="{BB962C8B-B14F-4D97-AF65-F5344CB8AC3E}">
        <p14:creationId xmlns:p14="http://schemas.microsoft.com/office/powerpoint/2010/main" val="135712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07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16632"/>
            <a:ext cx="283443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LIÇÃO</a:t>
            </a:r>
            <a:endParaRPr lang="pt-BR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536" y="1132295"/>
            <a:ext cx="2165978" cy="186204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11</a:t>
            </a:r>
            <a:endParaRPr lang="pt-BR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9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8785" y="2708920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INTRODUÇÃO: </a:t>
            </a:r>
            <a:endParaRPr lang="pt-BR" sz="4000" b="1" dirty="0" smtClean="0"/>
          </a:p>
          <a:p>
            <a:pPr algn="ctr"/>
            <a:r>
              <a:rPr lang="it-IT" sz="4000" b="1" dirty="0"/>
              <a:t>Prov. 3:7; Rom. 14:12.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259006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91680" y="83671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que os pensamentos e sentimentos dos primeiros anos são tão importantes? 200:2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971600" y="764704"/>
            <a:ext cx="648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8800" dirty="0"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32883" y="2177616"/>
            <a:ext cx="42511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Pelos pensamentos e sentimentos alimentados nos primeiros anos, determina cada jovem a __________________ de sua vida. Os hábitos corretos, virtuosos e varonis formados na juventude, tornarão uma parte do caráter, e geralmente determinarão a conduta da pessoa em toda a vida...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723509" y="3228874"/>
            <a:ext cx="1396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cap="all" dirty="0" smtClean="0">
                <a:solidFill>
                  <a:srgbClr val="C00000"/>
                </a:solidFill>
              </a:rPr>
              <a:t>historia</a:t>
            </a:r>
            <a:endParaRPr lang="pt-BR" sz="2400" b="1" cap="al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5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26983" y="1165394"/>
            <a:ext cx="68268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acontece quando a educação é severa, mas os jovens não são ensinados a pensar por si mesmos? 200:3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971600" y="980728"/>
            <a:ext cx="648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8800" dirty="0"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358655" y="2763939"/>
            <a:ext cx="53070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... Produzirá uma classe de pessoas _________________ em poder mental e moral. E quando se encontrarem no mundo tendo de agir por si mesmos, revelarão o fato de terem sido treinados como animais, e não educados. Sua vontade, em vez de ser guiada, foi forçada à sujeição, pela áspera disciplina dos pais e dos professores.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062317" y="3111351"/>
            <a:ext cx="1176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cap="all" dirty="0" smtClean="0">
                <a:solidFill>
                  <a:srgbClr val="C00000"/>
                </a:solidFill>
              </a:rPr>
              <a:t>fracas</a:t>
            </a:r>
            <a:endParaRPr lang="pt-BR" sz="2400" b="1" cap="al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69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35696" y="980728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acontece com crianças que são educadas a obedecer como animais, sem raciocinar? 201:1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971600" y="930346"/>
            <a:ext cx="648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3</a:t>
            </a:r>
            <a:endParaRPr lang="pt-BR" sz="8800" dirty="0"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895220" y="3068960"/>
            <a:ext cx="47812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Crianças assim educadas serão sempre deficientes em energia moral e ___________________ individual. Não foram ensinadas a agir movidas pela razão e por princípios; sua vontade foi controlada por outro, e a mente não foi desafiada, a expandir-se e fortalecer-se pelo exercício. ...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283968" y="3789040"/>
            <a:ext cx="2737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cap="all" dirty="0" smtClean="0">
                <a:solidFill>
                  <a:srgbClr val="C00000"/>
                </a:solidFill>
              </a:rPr>
              <a:t>responsabilidade</a:t>
            </a:r>
            <a:endParaRPr lang="pt-BR" sz="2400" b="1" cap="al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2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51720" y="836712"/>
            <a:ext cx="6480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quando estas crianças crescem, e precisam viver longe dos pais, qual o resultado? 201:3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115616" y="705905"/>
            <a:ext cx="648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4</a:t>
            </a:r>
            <a:endParaRPr lang="pt-BR" sz="8800" dirty="0"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02271" y="2636912"/>
            <a:ext cx="78301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...São facilmente são levados pelo </a:t>
            </a:r>
            <a:r>
              <a:rPr lang="pt-BR" sz="2400" dirty="0" smtClean="0"/>
              <a:t>________________ </a:t>
            </a:r>
            <a:r>
              <a:rPr lang="pt-BR" sz="2400" dirty="0"/>
              <a:t>de outros, para rumo errado. Não têm estabilidade de caráter. Não foram deixadas em situação de usarem o próprio juízo, na medida do possível; e por isso a mente não foi desenvolvida e fortalecida de forma correta.  Por tanto tempo estiveram sob o controle absoluto dos pais, que dependem inteiramente deles; os pais lhes servem de mente e juízo.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316675" y="2636912"/>
            <a:ext cx="2351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cap="all" dirty="0" smtClean="0">
                <a:solidFill>
                  <a:srgbClr val="C00000"/>
                </a:solidFill>
              </a:rPr>
              <a:t>discernimento</a:t>
            </a:r>
            <a:endParaRPr lang="pt-BR" sz="2400" b="1" cap="al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4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95736" y="804477"/>
            <a:ext cx="6480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Quais os prejuízos espirituais para os adultos aos quais, quando crianças, lhes foi exigido obedecer sem raciocinar? 201:4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259632" y="742922"/>
            <a:ext cx="648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5</a:t>
            </a:r>
            <a:endParaRPr lang="pt-BR" sz="8800" dirty="0"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78049" y="2564904"/>
            <a:ext cx="72014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...Essas crianças se acham quase completamente despreparados para participar das sérias responsabilidades da vida. Quando esses jovens não mais estão sujeitos aos pais e professores, e se veem forçados a pensar e agir por si mesmos, é quase certo que adotem um procedimento errado e cedam ao poder da ________________. Não fazem desta vida um êxito, e as mesmas deficiências são vistas em sua vida religiosa.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082201" y="4767535"/>
            <a:ext cx="1553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cap="all" dirty="0" smtClean="0">
                <a:solidFill>
                  <a:srgbClr val="C00000"/>
                </a:solidFill>
              </a:rPr>
              <a:t>tentação</a:t>
            </a:r>
            <a:endParaRPr lang="pt-BR" sz="2400" b="1" cap="al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8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805</Words>
  <Application>Microsoft Office PowerPoint</Application>
  <PresentationFormat>Apresentação na tela (4:3)</PresentationFormat>
  <Paragraphs>41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MENTE CARÁTER E PERSONALIDADE 1</dc:subject>
  <dc:creator>Pr. MARCELO AUGUSTO DE CARVALHO</dc:creator>
  <cp:keywords>www.4tons.com.br</cp:keywords>
  <dc:description>COMÉRCIO PROIBIDO. USO PESSOAL</dc:description>
  <cp:lastModifiedBy>Alana</cp:lastModifiedBy>
  <cp:revision>34</cp:revision>
  <dcterms:created xsi:type="dcterms:W3CDTF">2014-03-18T19:12:30Z</dcterms:created>
  <dcterms:modified xsi:type="dcterms:W3CDTF">2014-03-20T20:52:24Z</dcterms:modified>
  <cp:category>ADORAÇÃO EM FAMÍLIA 2014</cp:category>
</cp:coreProperties>
</file>