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81" r:id="rId6"/>
    <p:sldId id="283" r:id="rId7"/>
    <p:sldId id="260" r:id="rId8"/>
    <p:sldId id="284" r:id="rId9"/>
    <p:sldId id="262" r:id="rId10"/>
    <p:sldId id="279" r:id="rId11"/>
    <p:sldId id="285" r:id="rId12"/>
    <p:sldId id="264" r:id="rId13"/>
    <p:sldId id="286" r:id="rId14"/>
    <p:sldId id="266" r:id="rId15"/>
    <p:sldId id="278" r:id="rId16"/>
    <p:sldId id="287" r:id="rId17"/>
    <p:sldId id="267" r:id="rId18"/>
    <p:sldId id="282" r:id="rId19"/>
    <p:sldId id="288" r:id="rId20"/>
    <p:sldId id="269" r:id="rId21"/>
    <p:sldId id="289" r:id="rId22"/>
    <p:sldId id="270" r:id="rId23"/>
    <p:sldId id="271" r:id="rId24"/>
    <p:sldId id="290" r:id="rId25"/>
    <p:sldId id="272" r:id="rId26"/>
    <p:sldId id="273" r:id="rId27"/>
    <p:sldId id="274" r:id="rId28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2003"/>
    <a:srgbClr val="6731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503" autoAdjust="0"/>
  </p:normalViewPr>
  <p:slideViewPr>
    <p:cSldViewPr>
      <p:cViewPr varScale="1">
        <p:scale>
          <a:sx n="48" d="100"/>
          <a:sy n="48" d="100"/>
        </p:scale>
        <p:origin x="1262" y="5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9B428-33FE-4B94-A19B-E90D286A6339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0166D-69F5-4F9A-8AE9-175D3EA66A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674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www.4tons.com.br</a:t>
            </a:r>
          </a:p>
          <a:p>
            <a:pPr algn="ctr"/>
            <a:r>
              <a:rPr lang="pt-BR" b="1" dirty="0"/>
              <a:t>Pr. </a:t>
            </a:r>
            <a:r>
              <a:rPr lang="pt-BR" b="1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0166D-69F5-4F9A-8AE9-175D3EA66A4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73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00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1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23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7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6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88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79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0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6669-A79B-40A5-97CF-2F4F44A0AFC7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250B-0925-4842-9B75-EFF20823E1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604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2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2063" y="1561356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“Se quisermos desenvolver um caráter que Deus possa aceitar, precisamos formar hábitos corretos em nossa vida religiosa. A _____________________é tão necessária ao crescimento na graça, e mesmo à própria vida espiritual, como o alimento temporal ao bem-estar físico. Devemos nos acostumar a elevar muitas vezes o pensamento a Deus em oração.” - {2MCP 137.2}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02063" y="1561356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“Se quisermos desenvolver um caráter que Deus possa aceitar, precisamos formar hábitos corretos em nossa vida religiosa. A _____________________é tão necessária ao crescimento na graça, e mesmo à própria vida espiritual, como o alimento temporal ao bem-estar físico. Devemos nos acostumar a elevar muitas vezes o pensamento a Deus em oração.” - {2MCP 137.2}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43608" y="2296204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oração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diária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80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4714" y="1409790"/>
            <a:ext cx="704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Quem pode prejudicar o desenvolvimento do nosso caráter? 2MCP 138:4.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0" y="130488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0722" y="119492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5536" y="292950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“Ninguém pode prejudicar nosso caráter tanto quanto__________________________. São as árvores raquíticas e as casas abaladas que precisam ser constantemente fortalecidas.” - {2MCP 138.4}</a:t>
            </a:r>
          </a:p>
        </p:txBody>
      </p:sp>
    </p:spTree>
    <p:extLst>
      <p:ext uri="{BB962C8B-B14F-4D97-AF65-F5344CB8AC3E}">
        <p14:creationId xmlns:p14="http://schemas.microsoft.com/office/powerpoint/2010/main" val="559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74714" y="1409790"/>
            <a:ext cx="7040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980000" algn="tl">
                    <a:srgbClr val="000000">
                      <a:alpha val="0"/>
                    </a:srgbClr>
                  </a:outerShdw>
                </a:effectLst>
              </a:rPr>
              <a:t>Quem pode prejudicar o desenvolvimento do nosso caráter? 2MCP 138:4.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0" y="130488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0722" y="119492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395536" y="2929508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“Ninguém pode prejudicar nosso caráter tanto quanto__________________________. São as árvores raquíticas e as casas abaladas que precisam ser constantemente fortalecidas.” - {2MCP 138.4}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483768" y="3252673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nós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mesmos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2434174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 que acontece com o caráter quando a vontade da criança se torna lei? 2MCP, 140:1.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27410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2164145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9701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“Em algumas famílias, a vontade da criança é lei. Tudo que ela deseja lhe-é dado. De tudo aquilo de que não gosta é incentivada a não gostar. Supõe-se que essa transigência torne a criança feliz, mas são justamente essas coisas que a tornam ________________, _______________e</a:t>
            </a:r>
          </a:p>
          <a:p>
            <a:pPr algn="ctr"/>
            <a:r>
              <a:rPr lang="pt-BR" sz="2400" b="1" dirty="0"/>
              <a:t>____________com tudo ... a tolerância efetuou a obra de ______________ esse caráter para o tempo e para a eternidade.”- {2MCP 140.1}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48934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“Em algumas famílias, a vontade da criança é lei. Tudo que ela deseja lhe-é dado. De tudo aquilo de que não gosta é incentivada a não gostar. Supõe-se que essa transigência torne a criança feliz, mas são justamente essas coisas que a tornam ________________, _______________e</a:t>
            </a:r>
          </a:p>
          <a:p>
            <a:pPr algn="ctr"/>
            <a:r>
              <a:rPr lang="pt-BR" sz="2400" b="1" dirty="0"/>
              <a:t>____________com tudo ... a tolerância efetuou a obra de ______________ esse caráter para o tempo e para a eternidade.”- {2MCP 140.1}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39752" y="2929508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inquieta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860032" y="2929507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descontente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899592" y="3289548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insatisfeita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387771" y="3691979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desajustar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23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56772" y="2279858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Quais são os resultados dos hábitos corretos formados na juventude? 2MCP, 140:3.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02" y="2121137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17054" y="2011180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3282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77380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“...Os hábitos corretos, virtuosos e varonis formados na juventude se tornarão parte do___________________________, e geralmente ___________________o curso do indivíduo em toda a vida. Os jovens podem ter se corrompido ou adquirido virtudes, segundo sua escolha. Também podem ser distinguidos por atos verdadeiros e nobres, bem como por grandes crimes e impiedade.” - {2MCP 140.3}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77380"/>
            <a:ext cx="84249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“...Os hábitos corretos, virtuosos e varonis formados na juventude se tornarão parte do__________, e geralmente ___________________o curso do indivíduo em toda a vida. Os jovens podem ter se corrompido ou adquirido virtudes, segundo sua escolha. Também podem ser distinguidos por atos verdadeiros e nobres, bem como por grandes crimes e impiedade.” - {2MCP 140.3}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16016" y="213742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caráter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15616" y="249746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determinarão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9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616676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Quais os cuidados que os pais devem ter com a disciplina na formação do caráter? 2MCP, 140:5.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142175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31180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285750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“É uma obra muito delicada lidar com a mente humana. A disciplina necessária para um esmaga a outro; portanto, os pais devem __________________ o caráter de seus filhos. Nunca sejam _________________ nem ajam por________________.” - {2MCP 140.5} 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63816" y="1616676"/>
            <a:ext cx="733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Quais os cuidados que os pais devem ter com a disciplina na formação do caráter? 2MCP, 140:5.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1421758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311801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95536" y="2857500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“É uma obra muito delicada lidar com a mente humana. A disciplina necessária para um esmaga a outro; portanto, os pais devem __________________ o caráter de seus filhos. Nunca sejam _________________ nem ajam por________________.” - {2MCP 140.5} 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979712" y="3596163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estudar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656237" y="393762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abruptos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084168" y="395491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impulso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20391" y="2024963"/>
            <a:ext cx="70560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O que acontece quando um pai ou uma mãe age de maneira áspera e imprudente na educação do filho? 2MCP, 141:2.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24963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79824" y="1915006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15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273324"/>
            <a:ext cx="84249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“...Sua maneira de agir, áspera e imprudente, incitou as piores impulsos no coração do filho. Agir movido pelo impulso no governo de uma família é a pior das práticas. Quando os pais contendem com os filhos desse modo dão começo a uma _____________________muitíssimo____________________. Como é injusto jogar os anos e a maturidade de força contra uma criancinha desajudada e ignorante! Cada exibição de_______________ por parte dos pais, confirma a _________________________no coração da criança.”</a:t>
            </a:r>
          </a:p>
          <a:p>
            <a:pPr algn="ctr"/>
            <a:r>
              <a:rPr lang="pt-BR" sz="2400" b="1" dirty="0"/>
              <a:t> - {2MCP 141.2}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273324"/>
            <a:ext cx="84249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“...Sua maneira de agir, áspera e imprudente, incitou as piores impulsos no coração do filho. Agir movido pelo impulso no governo de uma família é a pior das práticas. Quando os pais contendem com os filhos desse modo dão começo a uma ____________muitíssimo_____________. Como é injusto jogar os anos e a maturidade de força contra uma criancinha desajudada e ignorante! Cada exibição de__________ por parte dos pais, confirma a ________________no coração da criança.”</a:t>
            </a:r>
          </a:p>
          <a:p>
            <a:pPr algn="ctr"/>
            <a:r>
              <a:rPr lang="pt-BR" sz="2400" b="1" dirty="0"/>
              <a:t> - {2MCP 141.2}</a:t>
            </a:r>
            <a:endParaRPr lang="pt-BR" sz="24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39552" y="2704485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luta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848987" y="2722058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desigual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508104" y="3433564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ira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347864" y="3793604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rebelião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2201877"/>
            <a:ext cx="82753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38100" dist="43180" dir="5400000">
                    <a:srgbClr val="000000"/>
                  </a:innerShdw>
                </a:effectLst>
                <a:latin typeface="Arial Black" panose="020B0A04020102020204" pitchFamily="34" charset="0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356301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633364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“Dando um passo após outro, pode-se escalar a mais alta encosta e alcançar afinal o topo do monte. Não fiquem oprimidos pela grande soma de trabalho que vocês têm de realizar durante sua vida, pois não se requer de vocês que o façais todo de uma vez. ...Lembrem-se de que devem viver apenas um dia de cada vez, de que Deus lhes deu um dia e de que os registros celestiais mostrarão como avaliou seus privilégios e oportunidades. Que vocês Possam avaliar cada dia que Deus lhes concede, de maneira a possam afinal ouvir o Mestre dizer: “Bem está, servo bom e fiel.” Mat. 25:21.” </a:t>
            </a:r>
          </a:p>
          <a:p>
            <a:pPr algn="ctr"/>
            <a:r>
              <a:rPr lang="pt-BR" sz="2000" b="1" dirty="0"/>
              <a:t>(</a:t>
            </a:r>
            <a:r>
              <a:rPr lang="pt-BR" sz="2000" b="1" i="1" dirty="0"/>
              <a:t>Mente, caráter e personalidade, vol. II</a:t>
            </a:r>
            <a:r>
              <a:rPr lang="pt-BR" sz="2000" b="1" dirty="0"/>
              <a:t>, p. 142)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9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71600" y="120131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ATIVIDADE EM FAMÍLIA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75656" y="1768074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Com seu cônjuge faça uma lista sugestiva dos atributos que querem</a:t>
            </a:r>
          </a:p>
          <a:p>
            <a:pPr algn="ctr"/>
            <a:r>
              <a:rPr lang="pt-BR" sz="2400" b="1" dirty="0"/>
              <a:t>ver florescer nos filhos, depois façam propósito de vivê-la na presença</a:t>
            </a:r>
          </a:p>
          <a:p>
            <a:pPr algn="ctr"/>
            <a:r>
              <a:rPr lang="pt-BR" sz="2400" b="1" dirty="0"/>
              <a:t>dos filhos estes atributos.</a:t>
            </a:r>
            <a:endParaRPr lang="pt-BR" sz="24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11560" y="1921396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“Cada ato da vida, por menos importante que seja, tem sua influência na formação do caráter. Um bom caráter é mais precioso que posses mundanas, e a obra de formá-lo é a mais nobre na qual se possam empenhar os homens.”</a:t>
            </a:r>
          </a:p>
          <a:p>
            <a:pPr algn="ctr"/>
            <a:r>
              <a:rPr lang="pt-BR" sz="2400" b="1" dirty="0">
                <a:solidFill>
                  <a:srgbClr val="432003"/>
                </a:solidFill>
              </a:rPr>
              <a:t>(Mente, caráter e personalidade, vol. II, p. 136).</a:t>
            </a:r>
          </a:p>
        </p:txBody>
      </p:sp>
    </p:spTree>
    <p:extLst>
      <p:ext uri="{BB962C8B-B14F-4D97-AF65-F5344CB8AC3E}">
        <p14:creationId xmlns:p14="http://schemas.microsoft.com/office/powerpoint/2010/main" val="358958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6" y="2136362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587697" y="2295083"/>
            <a:ext cx="6842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Podemos considerar as faculdades mentais e morais como sendo </a:t>
            </a:r>
            <a:r>
              <a:rPr lang="pt-BR" sz="2800" b="1">
                <a:solidFill>
                  <a:schemeClr val="accent6">
                    <a:lumMod val="75000"/>
                  </a:schemeClr>
                </a:solidFill>
              </a:rPr>
              <a:t>o caráter? 2MCP</a:t>
            </a:r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, 136:3.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21112" y="2092023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76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“As faculdades mentais e morais que Deus nos concedeu _______________ constituem o caráter. Elas são ___________________________que devemos aproveitar e que, se devidamente aproveitados, formarão um caráter reto. Um pode homem ter na mão sementes preciosas, mas essas sementes não são um pomar. A semente tem de ser plantada, antes de se tornar árvore. A mente é o________________________; o caráter é o_______________________. Deus nos deu as faculdades para as cultivarmos e aperfeiçoarmos. Nosso próprio procedimento determina nosso caráter.” - {2MCP 136.3} </a:t>
            </a:r>
            <a:endParaRPr lang="pt-BR" sz="2000" b="1" dirty="0">
              <a:solidFill>
                <a:srgbClr val="432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3528" y="1705372"/>
            <a:ext cx="8424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“As faculdades mentais e morais que Deus nos concedeu _______________ constituem o caráter. Elas são ___________________________que devemos aproveitar e que, se devidamente aproveitados, formarão um caráter reto. Um pode homem ter na mão sementes preciosas, mas essas sementes não são um pomar. A semente tem de ser plantada, antes de se tornar árvore. A mente é o________________________; o caráter é o_______________________. Deus nos deu as faculdades para as cultivarmos e aperfeiçoarmos. Nosso próprio procedimento determina nosso caráter.” - {2MCP 136.3} </a:t>
            </a:r>
            <a:endParaRPr lang="pt-BR" sz="2000" b="1" dirty="0">
              <a:solidFill>
                <a:srgbClr val="432003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588224" y="1628599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não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283968" y="1963787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talentos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308679" y="3152767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terreno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99592" y="3505572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fruto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1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6943" y="1557861"/>
            <a:ext cx="704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conseguimos um caráter nobre?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2MPC, 136:4.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138094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5793" y="1270989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2025" y="285750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“...O caráter nobre é ganho por esforço _________________mediante os ___________________e a __________________de Cristo. Deus dá os talentos e as faculdades mentais; nós formamos o caráter. É formado por combates árduos e cruéis com o próprio eu.” - {2MPC 136.4}</a:t>
            </a:r>
          </a:p>
        </p:txBody>
      </p:sp>
    </p:spTree>
    <p:extLst>
      <p:ext uri="{BB962C8B-B14F-4D97-AF65-F5344CB8AC3E}">
        <p14:creationId xmlns:p14="http://schemas.microsoft.com/office/powerpoint/2010/main" val="185196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46943" y="1557861"/>
            <a:ext cx="7045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Como conseguimos um caráter nobre?</a:t>
            </a:r>
          </a:p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2MPC, 136:4.</a:t>
            </a:r>
          </a:p>
        </p:txBody>
      </p:sp>
      <p:pic>
        <p:nvPicPr>
          <p:cNvPr id="4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1" y="1380946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495793" y="1270989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2025" y="285750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432003"/>
                </a:solidFill>
              </a:rPr>
              <a:t>“...O caráter nobre é ganho por esforço _________________mediante os ___________________e a __________________de Cristo. Deus dá os talentos e as faculdades mentais; nós formamos o caráter. É formado por combates árduos e cruéis com o próprio eu.” - {2MPC 136.4}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071857" y="3217540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individual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169684" y="3216867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>
                <a:solidFill>
                  <a:srgbClr val="FF0000"/>
                </a:solidFill>
              </a:rPr>
              <a:t>méritos</a:t>
            </a:r>
            <a:endParaRPr lang="pt-BR" sz="2400" b="1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75656" y="3596163"/>
            <a:ext cx="1950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400" b="1" dirty="0" err="1">
                <a:solidFill>
                  <a:srgbClr val="FF0000"/>
                </a:solidFill>
              </a:rPr>
              <a:t>graça</a:t>
            </a:r>
            <a:endParaRPr lang="pt-B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4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42112" y="1993404"/>
            <a:ext cx="7335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75000"/>
                  </a:schemeClr>
                </a:solidFill>
              </a:rPr>
              <a:t>Qual é um dos hábitos mentais, mais importante, que deveríamos adquirir para a formação do caráter? 2MCP, 137:2.</a:t>
            </a:r>
          </a:p>
        </p:txBody>
      </p:sp>
      <p:pic>
        <p:nvPicPr>
          <p:cNvPr id="5" name="Picture 4" descr="C:\Users\Alana\Documents\ppts igreja\Alaci\adoração em familia\pla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2" y="2072584"/>
            <a:ext cx="1296144" cy="12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79824" y="1962627"/>
            <a:ext cx="1152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7310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1489</Words>
  <Application>Microsoft Office PowerPoint</Application>
  <PresentationFormat>Apresentação na tela (16:10)</PresentationFormat>
  <Paragraphs>78</Paragraphs>
  <Slides>27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Arial Black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MENTE CARÁTER E PERSONALIDADE 2</dc:subject>
  <dc:creator>Pr. MARCELO AUGUSTO DE CARVALHO; Alana</dc:creator>
  <cp:keywords>www.4tons.com.br</cp:keywords>
  <dc:description>COMÉRCIO PROIBIDO. USO PESSOAL</dc:description>
  <cp:lastModifiedBy>Pr. Marcelo Carvalho</cp:lastModifiedBy>
  <cp:revision>29</cp:revision>
  <dcterms:created xsi:type="dcterms:W3CDTF">2016-12-18T22:29:45Z</dcterms:created>
  <dcterms:modified xsi:type="dcterms:W3CDTF">2017-12-28T12:19:30Z</dcterms:modified>
  <cp:category>ADORAÇÃO EM FAMÍLIA 2017</cp:category>
</cp:coreProperties>
</file>