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94" r:id="rId6"/>
    <p:sldId id="296" r:id="rId7"/>
    <p:sldId id="298" r:id="rId8"/>
    <p:sldId id="301" r:id="rId9"/>
    <p:sldId id="300" r:id="rId10"/>
    <p:sldId id="303" r:id="rId11"/>
    <p:sldId id="305" r:id="rId12"/>
    <p:sldId id="307" r:id="rId13"/>
    <p:sldId id="309" r:id="rId14"/>
    <p:sldId id="293" r:id="rId15"/>
  </p:sldIdLst>
  <p:sldSz cx="9144000" cy="5715000" type="screen16x1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E74"/>
    <a:srgbClr val="EEC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73"/>
    <p:restoredTop sz="94624"/>
  </p:normalViewPr>
  <p:slideViewPr>
    <p:cSldViewPr>
      <p:cViewPr varScale="1">
        <p:scale>
          <a:sx n="125" d="100"/>
          <a:sy n="125" d="100"/>
        </p:scale>
        <p:origin x="920" y="168"/>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775355"/>
            <a:ext cx="7772400" cy="1225021"/>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23327C8-66A0-4EE3-A41F-47E778071CF5}" type="datetimeFigureOut">
              <a:rPr lang="pt-BR" smtClean="0"/>
              <a:pPr/>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857EDC-B3FD-420A-81A9-C98070FC4E5E}" type="slidenum">
              <a:rPr lang="pt-BR" smtClean="0"/>
              <a:pPr/>
              <a:t>‹n.º›</a:t>
            </a:fld>
            <a:endParaRPr lang="pt-B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23327C8-66A0-4EE3-A41F-47E778071CF5}" type="datetimeFigureOut">
              <a:rPr lang="pt-BR" smtClean="0"/>
              <a:pPr/>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857EDC-B3FD-420A-81A9-C98070FC4E5E}" type="slidenum">
              <a:rPr lang="pt-BR" smtClean="0"/>
              <a:pPr/>
              <a:t>‹n.º›</a:t>
            </a:fld>
            <a:endParaRPr lang="pt-B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28865"/>
            <a:ext cx="2057400" cy="4876271"/>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28865"/>
            <a:ext cx="6019800" cy="4876271"/>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23327C8-66A0-4EE3-A41F-47E778071CF5}" type="datetimeFigureOut">
              <a:rPr lang="pt-BR" smtClean="0"/>
              <a:pPr/>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857EDC-B3FD-420A-81A9-C98070FC4E5E}" type="slidenum">
              <a:rPr lang="pt-BR" smtClean="0"/>
              <a:pPr/>
              <a:t>‹n.º›</a:t>
            </a:fld>
            <a:endParaRPr lang="pt-B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23327C8-66A0-4EE3-A41F-47E778071CF5}" type="datetimeFigureOut">
              <a:rPr lang="pt-BR" smtClean="0"/>
              <a:pPr/>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857EDC-B3FD-420A-81A9-C98070FC4E5E}" type="slidenum">
              <a:rPr lang="pt-BR" smtClean="0"/>
              <a:pPr/>
              <a:t>‹n.º›</a:t>
            </a:fld>
            <a:endParaRPr lang="pt-B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672417"/>
            <a:ext cx="7772400" cy="1135063"/>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E23327C8-66A0-4EE3-A41F-47E778071CF5}" type="datetimeFigureOut">
              <a:rPr lang="pt-BR" smtClean="0"/>
              <a:pPr/>
              <a:t>25/04/2018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2857EDC-B3FD-420A-81A9-C98070FC4E5E}" type="slidenum">
              <a:rPr lang="pt-BR" smtClean="0"/>
              <a:pPr/>
              <a:t>‹n.º›</a:t>
            </a:fld>
            <a:endParaRPr lang="pt-B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23327C8-66A0-4EE3-A41F-47E778071CF5}" type="datetimeFigureOut">
              <a:rPr lang="pt-BR" smtClean="0"/>
              <a:pPr/>
              <a:t>25/04/2018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2857EDC-B3FD-420A-81A9-C98070FC4E5E}" type="slidenum">
              <a:rPr lang="pt-BR" smtClean="0"/>
              <a:pPr/>
              <a:t>‹n.º›</a:t>
            </a:fld>
            <a:endParaRPr lang="pt-B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23327C8-66A0-4EE3-A41F-47E778071CF5}" type="datetimeFigureOut">
              <a:rPr lang="pt-BR" smtClean="0"/>
              <a:pPr/>
              <a:t>25/04/2018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2857EDC-B3FD-420A-81A9-C98070FC4E5E}" type="slidenum">
              <a:rPr lang="pt-BR" smtClean="0"/>
              <a:pPr/>
              <a:t>‹n.º›</a:t>
            </a:fld>
            <a:endParaRPr lang="pt-B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E23327C8-66A0-4EE3-A41F-47E778071CF5}" type="datetimeFigureOut">
              <a:rPr lang="pt-BR" smtClean="0"/>
              <a:pPr/>
              <a:t>25/04/2018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2857EDC-B3FD-420A-81A9-C98070FC4E5E}" type="slidenum">
              <a:rPr lang="pt-BR" smtClean="0"/>
              <a:pPr/>
              <a:t>‹n.º›</a:t>
            </a:fld>
            <a:endParaRPr lang="pt-B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23327C8-66A0-4EE3-A41F-47E778071CF5}" type="datetimeFigureOut">
              <a:rPr lang="pt-BR" smtClean="0"/>
              <a:pPr/>
              <a:t>25/04/2018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2857EDC-B3FD-420A-81A9-C98070FC4E5E}" type="slidenum">
              <a:rPr lang="pt-BR" smtClean="0"/>
              <a:pPr/>
              <a:t>‹n.º›</a:t>
            </a:fld>
            <a:endParaRPr lang="pt-B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27542"/>
            <a:ext cx="3008313" cy="968375"/>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23327C8-66A0-4EE3-A41F-47E778071CF5}" type="datetimeFigureOut">
              <a:rPr lang="pt-BR" smtClean="0"/>
              <a:pPr/>
              <a:t>25/04/2018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2857EDC-B3FD-420A-81A9-C98070FC4E5E}" type="slidenum">
              <a:rPr lang="pt-BR" smtClean="0"/>
              <a:pPr/>
              <a:t>‹n.º›</a:t>
            </a:fld>
            <a:endParaRPr lang="pt-B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000500"/>
            <a:ext cx="5486400" cy="472282"/>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23327C8-66A0-4EE3-A41F-47E778071CF5}" type="datetimeFigureOut">
              <a:rPr lang="pt-BR" smtClean="0"/>
              <a:pPr/>
              <a:t>25/04/2018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2857EDC-B3FD-420A-81A9-C98070FC4E5E}" type="slidenum">
              <a:rPr lang="pt-BR" smtClean="0"/>
              <a:pPr/>
              <a:t>‹n.º›</a:t>
            </a:fld>
            <a:endParaRPr lang="pt-B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23327C8-66A0-4EE3-A41F-47E778071CF5}" type="datetimeFigureOut">
              <a:rPr lang="pt-BR" smtClean="0"/>
              <a:pPr/>
              <a:t>25/04/2018</a:t>
            </a:fld>
            <a:endParaRPr lang="pt-BR"/>
          </a:p>
        </p:txBody>
      </p:sp>
      <p:sp>
        <p:nvSpPr>
          <p:cNvPr id="5" name="Espaço Reservado para Rodapé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92857EDC-B3FD-420A-81A9-C98070FC4E5E}"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259632" y="1201316"/>
            <a:ext cx="7884368" cy="954107"/>
          </a:xfrm>
          <a:prstGeom prst="rect">
            <a:avLst/>
          </a:prstGeom>
          <a:solidFill>
            <a:srgbClr val="EEC88C">
              <a:alpha val="44000"/>
            </a:srgbClr>
          </a:solidFill>
          <a:ln>
            <a:noFill/>
          </a:ln>
        </p:spPr>
        <p:txBody>
          <a:bodyPr wrap="square" rtlCol="0">
            <a:spAutoFit/>
          </a:bodyPr>
          <a:lstStyle/>
          <a:p>
            <a:r>
              <a:rPr lang="pt-BR" sz="2800" b="1" dirty="0" smtClean="0"/>
              <a:t>QUE CONHECIMENTO É NECESSÁRIO TER ANTES DE ASSUMIR O COMPROMISSO MATRIMONIAL? (</a:t>
            </a:r>
            <a:r>
              <a:rPr lang="pt-BR" sz="2800" b="1" dirty="0" smtClean="0"/>
              <a:t>p. 27)</a:t>
            </a:r>
            <a:endParaRPr lang="pt-BR" sz="2800" b="1" dirty="0"/>
          </a:p>
        </p:txBody>
      </p:sp>
      <p:sp>
        <p:nvSpPr>
          <p:cNvPr id="3" name="Retângulo de cantos arredondados 2"/>
          <p:cNvSpPr/>
          <p:nvPr/>
        </p:nvSpPr>
        <p:spPr>
          <a:xfrm>
            <a:off x="251520" y="1129308"/>
            <a:ext cx="1008112" cy="1080120"/>
          </a:xfrm>
          <a:prstGeom prst="roundRect">
            <a:avLst/>
          </a:prstGeom>
          <a:solidFill>
            <a:schemeClr val="accent5">
              <a:lumMod val="75000"/>
              <a:alpha val="6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4" name="CaixaDeTexto 3"/>
          <p:cNvSpPr txBox="1"/>
          <p:nvPr/>
        </p:nvSpPr>
        <p:spPr>
          <a:xfrm>
            <a:off x="345981" y="1201316"/>
            <a:ext cx="697627" cy="1015663"/>
          </a:xfrm>
          <a:prstGeom prst="rect">
            <a:avLst/>
          </a:prstGeom>
          <a:noFill/>
        </p:spPr>
        <p:txBody>
          <a:bodyPr wrap="none" rtlCol="0">
            <a:spAutoFit/>
          </a:bodyPr>
          <a:lstStyle/>
          <a:p>
            <a:r>
              <a:rPr lang="pt-BR"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5</a:t>
            </a:r>
            <a:endParaRPr lang="pt-BR"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5" name="CaixaDeTexto 4"/>
          <p:cNvSpPr txBox="1"/>
          <p:nvPr/>
        </p:nvSpPr>
        <p:spPr>
          <a:xfrm>
            <a:off x="683568" y="2569468"/>
            <a:ext cx="7776864" cy="1938992"/>
          </a:xfrm>
          <a:prstGeom prst="rect">
            <a:avLst/>
          </a:prstGeom>
          <a:noFill/>
        </p:spPr>
        <p:txBody>
          <a:bodyPr wrap="square" rtlCol="0">
            <a:spAutoFit/>
          </a:bodyPr>
          <a:lstStyle/>
          <a:p>
            <a:pPr algn="ctr"/>
            <a:r>
              <a:rPr lang="pt-BR" sz="2400" dirty="0" smtClean="0"/>
              <a:t>“Sob nenhum pretexto, o compromisso matrimonial deve ser assumido antes que os pretendentes tenham conhecimento dos ______________ da vida doméstica prática. A esposa deve ser inteligente e ter boas maneiras que a qualifiquem para educar corretamente os futuros filhos.”</a:t>
            </a:r>
          </a:p>
        </p:txBody>
      </p:sp>
      <p:sp>
        <p:nvSpPr>
          <p:cNvPr id="9" name="CaixaDeTexto 8"/>
          <p:cNvSpPr txBox="1"/>
          <p:nvPr/>
        </p:nvSpPr>
        <p:spPr>
          <a:xfrm>
            <a:off x="1835696" y="3289548"/>
            <a:ext cx="2016224" cy="523220"/>
          </a:xfrm>
          <a:prstGeom prst="rect">
            <a:avLst/>
          </a:prstGeom>
          <a:noFill/>
        </p:spPr>
        <p:txBody>
          <a:bodyPr wrap="square" rtlCol="0">
            <a:spAutoFit/>
          </a:bodyPr>
          <a:lstStyle/>
          <a:p>
            <a:r>
              <a:rPr lang="pt-BR" sz="2800" b="1" i="1" dirty="0" smtClean="0">
                <a:solidFill>
                  <a:srgbClr val="A63E74"/>
                </a:solidFill>
              </a:rPr>
              <a:t>deveres</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259632" y="1201316"/>
            <a:ext cx="7884368" cy="954107"/>
          </a:xfrm>
          <a:prstGeom prst="rect">
            <a:avLst/>
          </a:prstGeom>
          <a:solidFill>
            <a:srgbClr val="EEC88C">
              <a:alpha val="44000"/>
            </a:srgbClr>
          </a:solidFill>
          <a:ln>
            <a:noFill/>
          </a:ln>
        </p:spPr>
        <p:txBody>
          <a:bodyPr wrap="square" rtlCol="0">
            <a:spAutoFit/>
          </a:bodyPr>
          <a:lstStyle/>
          <a:p>
            <a:r>
              <a:rPr lang="pt-BR" sz="2800" b="1" dirty="0" smtClean="0"/>
              <a:t>QUE ALERTA NOS É DADO SOBRE A HABILIDADE FINANCEIRA? (</a:t>
            </a:r>
            <a:r>
              <a:rPr lang="pt-BR" sz="2800" b="1" dirty="0" smtClean="0"/>
              <a:t>p. 31)</a:t>
            </a:r>
            <a:endParaRPr lang="pt-BR" sz="2800" b="1" dirty="0"/>
          </a:p>
        </p:txBody>
      </p:sp>
      <p:sp>
        <p:nvSpPr>
          <p:cNvPr id="3" name="Retângulo de cantos arredondados 2"/>
          <p:cNvSpPr/>
          <p:nvPr/>
        </p:nvSpPr>
        <p:spPr>
          <a:xfrm>
            <a:off x="251520" y="1129308"/>
            <a:ext cx="1008112" cy="1080120"/>
          </a:xfrm>
          <a:prstGeom prst="roundRect">
            <a:avLst/>
          </a:prstGeom>
          <a:solidFill>
            <a:schemeClr val="accent5">
              <a:lumMod val="75000"/>
              <a:alpha val="6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4" name="CaixaDeTexto 3"/>
          <p:cNvSpPr txBox="1"/>
          <p:nvPr/>
        </p:nvSpPr>
        <p:spPr>
          <a:xfrm>
            <a:off x="345981" y="1201316"/>
            <a:ext cx="697627" cy="1015663"/>
          </a:xfrm>
          <a:prstGeom prst="rect">
            <a:avLst/>
          </a:prstGeom>
          <a:noFill/>
        </p:spPr>
        <p:txBody>
          <a:bodyPr wrap="none" rtlCol="0">
            <a:spAutoFit/>
          </a:bodyPr>
          <a:lstStyle/>
          <a:p>
            <a:r>
              <a:rPr lang="pt-BR"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6</a:t>
            </a:r>
            <a:endParaRPr lang="pt-BR"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5" name="CaixaDeTexto 4"/>
          <p:cNvSpPr txBox="1"/>
          <p:nvPr/>
        </p:nvSpPr>
        <p:spPr>
          <a:xfrm>
            <a:off x="683568" y="2569468"/>
            <a:ext cx="7776864" cy="2677656"/>
          </a:xfrm>
          <a:prstGeom prst="rect">
            <a:avLst/>
          </a:prstGeom>
          <a:noFill/>
        </p:spPr>
        <p:txBody>
          <a:bodyPr wrap="square" rtlCol="0">
            <a:spAutoFit/>
          </a:bodyPr>
          <a:lstStyle/>
          <a:p>
            <a:r>
              <a:rPr lang="pt-BR" sz="2400" dirty="0" smtClean="0"/>
              <a:t>“Nenhum homem é desculpado por não ter habilidade financeira. De muitos homens pode ser dito: é bondoso, afável, generoso, bom cristão, mas __________________ administrar seus próprios negócios. Quando se trata de lidar com dinheiro, parece uma criança. Não foi ______________ pelos pais a compreender e praticar</a:t>
            </a:r>
          </a:p>
          <a:p>
            <a:r>
              <a:rPr lang="pt-BR" sz="2400" dirty="0" smtClean="0"/>
              <a:t>os princípios do próprio sustento.”</a:t>
            </a:r>
          </a:p>
        </p:txBody>
      </p:sp>
      <p:sp>
        <p:nvSpPr>
          <p:cNvPr id="9" name="CaixaDeTexto 8"/>
          <p:cNvSpPr txBox="1"/>
          <p:nvPr/>
        </p:nvSpPr>
        <p:spPr>
          <a:xfrm>
            <a:off x="5436096" y="3289548"/>
            <a:ext cx="2520280" cy="523220"/>
          </a:xfrm>
          <a:prstGeom prst="rect">
            <a:avLst/>
          </a:prstGeom>
          <a:noFill/>
        </p:spPr>
        <p:txBody>
          <a:bodyPr wrap="square" rtlCol="0">
            <a:spAutoFit/>
          </a:bodyPr>
          <a:lstStyle/>
          <a:p>
            <a:r>
              <a:rPr lang="pt-BR" sz="2800" b="1" i="1" dirty="0" smtClean="0">
                <a:solidFill>
                  <a:srgbClr val="A63E74"/>
                </a:solidFill>
              </a:rPr>
              <a:t>Não ensinado</a:t>
            </a:r>
          </a:p>
        </p:txBody>
      </p:sp>
      <p:sp>
        <p:nvSpPr>
          <p:cNvPr id="7" name="CaixaDeTexto 6"/>
          <p:cNvSpPr txBox="1"/>
          <p:nvPr/>
        </p:nvSpPr>
        <p:spPr>
          <a:xfrm>
            <a:off x="6300192" y="4009628"/>
            <a:ext cx="2520280" cy="523220"/>
          </a:xfrm>
          <a:prstGeom prst="rect">
            <a:avLst/>
          </a:prstGeom>
          <a:noFill/>
        </p:spPr>
        <p:txBody>
          <a:bodyPr wrap="square" rtlCol="0">
            <a:spAutoFit/>
          </a:bodyPr>
          <a:lstStyle/>
          <a:p>
            <a:r>
              <a:rPr lang="pt-BR" sz="2800" b="1" i="1" dirty="0" smtClean="0">
                <a:solidFill>
                  <a:srgbClr val="A63E74"/>
                </a:solidFill>
              </a:rPr>
              <a:t>ensinado</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259632" y="1201316"/>
            <a:ext cx="7884368" cy="954107"/>
          </a:xfrm>
          <a:prstGeom prst="rect">
            <a:avLst/>
          </a:prstGeom>
          <a:solidFill>
            <a:srgbClr val="EEC88C">
              <a:alpha val="44000"/>
            </a:srgbClr>
          </a:solidFill>
          <a:ln>
            <a:noFill/>
          </a:ln>
        </p:spPr>
        <p:txBody>
          <a:bodyPr wrap="square" rtlCol="0">
            <a:spAutoFit/>
          </a:bodyPr>
          <a:lstStyle/>
          <a:p>
            <a:r>
              <a:rPr lang="pt-BR" sz="2800" b="1" dirty="0" smtClean="0"/>
              <a:t>O QUE DEUS NOS DIZ SOBRE O CASAMENTO ENTRE CRENTE E DESCRENTE? (</a:t>
            </a:r>
            <a:r>
              <a:rPr lang="pt-BR" sz="2800" b="1" dirty="0" smtClean="0"/>
              <a:t>p. 33)</a:t>
            </a:r>
            <a:endParaRPr lang="pt-BR" sz="2800" b="1" dirty="0"/>
          </a:p>
        </p:txBody>
      </p:sp>
      <p:sp>
        <p:nvSpPr>
          <p:cNvPr id="3" name="Retângulo de cantos arredondados 2"/>
          <p:cNvSpPr/>
          <p:nvPr/>
        </p:nvSpPr>
        <p:spPr>
          <a:xfrm>
            <a:off x="251520" y="1129308"/>
            <a:ext cx="1008112" cy="1080120"/>
          </a:xfrm>
          <a:prstGeom prst="roundRect">
            <a:avLst/>
          </a:prstGeom>
          <a:solidFill>
            <a:schemeClr val="accent5">
              <a:lumMod val="75000"/>
              <a:alpha val="6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4" name="CaixaDeTexto 3"/>
          <p:cNvSpPr txBox="1"/>
          <p:nvPr/>
        </p:nvSpPr>
        <p:spPr>
          <a:xfrm>
            <a:off x="345981" y="1201316"/>
            <a:ext cx="697627" cy="1015663"/>
          </a:xfrm>
          <a:prstGeom prst="rect">
            <a:avLst/>
          </a:prstGeom>
          <a:noFill/>
        </p:spPr>
        <p:txBody>
          <a:bodyPr wrap="none" rtlCol="0">
            <a:spAutoFit/>
          </a:bodyPr>
          <a:lstStyle/>
          <a:p>
            <a:r>
              <a:rPr lang="pt-BR"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7</a:t>
            </a:r>
            <a:endParaRPr lang="pt-BR"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5" name="CaixaDeTexto 4"/>
          <p:cNvSpPr txBox="1"/>
          <p:nvPr/>
        </p:nvSpPr>
        <p:spPr>
          <a:xfrm>
            <a:off x="683568" y="2569468"/>
            <a:ext cx="7776864" cy="2677656"/>
          </a:xfrm>
          <a:prstGeom prst="rect">
            <a:avLst/>
          </a:prstGeom>
          <a:noFill/>
        </p:spPr>
        <p:txBody>
          <a:bodyPr wrap="square" rtlCol="0">
            <a:spAutoFit/>
          </a:bodyPr>
          <a:lstStyle/>
          <a:p>
            <a:r>
              <a:rPr lang="pt-BR" sz="2400" dirty="0" smtClean="0"/>
              <a:t>“O povo de Deus ______________ deve se aventurar em terrenos proibidos. O casamento entre crentes e descrentes é ______________ por Deus. No entanto, muitas vezes o coração não convertido segue seus próprios desejos, e formam-se uniões matrimoniais não aprovadas por Deus. Por isso, muitos homens e mulheres estão sem</a:t>
            </a:r>
          </a:p>
          <a:p>
            <a:r>
              <a:rPr lang="pt-BR" sz="2400" dirty="0" smtClean="0"/>
              <a:t>esperança e sem Deus no mundo.”</a:t>
            </a:r>
          </a:p>
        </p:txBody>
      </p:sp>
      <p:sp>
        <p:nvSpPr>
          <p:cNvPr id="9" name="CaixaDeTexto 8"/>
          <p:cNvSpPr txBox="1"/>
          <p:nvPr/>
        </p:nvSpPr>
        <p:spPr>
          <a:xfrm>
            <a:off x="3563888" y="2569468"/>
            <a:ext cx="2520280" cy="523220"/>
          </a:xfrm>
          <a:prstGeom prst="rect">
            <a:avLst/>
          </a:prstGeom>
          <a:noFill/>
        </p:spPr>
        <p:txBody>
          <a:bodyPr wrap="square" rtlCol="0">
            <a:spAutoFit/>
          </a:bodyPr>
          <a:lstStyle/>
          <a:p>
            <a:r>
              <a:rPr lang="pt-BR" sz="2800" b="1" i="1" dirty="0" smtClean="0">
                <a:solidFill>
                  <a:srgbClr val="A63E74"/>
                </a:solidFill>
              </a:rPr>
              <a:t>nunca</a:t>
            </a:r>
          </a:p>
        </p:txBody>
      </p:sp>
      <p:sp>
        <p:nvSpPr>
          <p:cNvPr id="7" name="CaixaDeTexto 6"/>
          <p:cNvSpPr txBox="1"/>
          <p:nvPr/>
        </p:nvSpPr>
        <p:spPr>
          <a:xfrm>
            <a:off x="1547664" y="3289548"/>
            <a:ext cx="2520280" cy="523220"/>
          </a:xfrm>
          <a:prstGeom prst="rect">
            <a:avLst/>
          </a:prstGeom>
          <a:noFill/>
        </p:spPr>
        <p:txBody>
          <a:bodyPr wrap="square" rtlCol="0">
            <a:spAutoFit/>
          </a:bodyPr>
          <a:lstStyle/>
          <a:p>
            <a:r>
              <a:rPr lang="pt-BR" sz="2800" b="1" i="1" dirty="0" smtClean="0">
                <a:solidFill>
                  <a:srgbClr val="A63E74"/>
                </a:solidFill>
              </a:rPr>
              <a:t>proibido</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259632" y="1201316"/>
            <a:ext cx="7884368" cy="892552"/>
          </a:xfrm>
          <a:prstGeom prst="rect">
            <a:avLst/>
          </a:prstGeom>
          <a:solidFill>
            <a:srgbClr val="EEC88C">
              <a:alpha val="44000"/>
            </a:srgbClr>
          </a:solidFill>
          <a:ln>
            <a:noFill/>
          </a:ln>
        </p:spPr>
        <p:txBody>
          <a:bodyPr wrap="square" rtlCol="0">
            <a:spAutoFit/>
          </a:bodyPr>
          <a:lstStyle/>
          <a:p>
            <a:r>
              <a:rPr lang="pt-BR" sz="2400" b="1" dirty="0" smtClean="0"/>
              <a:t>QUE ORIENTAÇÕES SÃO DADAS À PESSOA QUE ENTROU NA RELAÇÃO MATRIMONIAL ANTES DE SE CONVERTER? </a:t>
            </a:r>
            <a:r>
              <a:rPr lang="pt-BR" sz="2800" b="1" dirty="0" smtClean="0"/>
              <a:t>(</a:t>
            </a:r>
            <a:r>
              <a:rPr lang="pt-BR" sz="2800" b="1" dirty="0" smtClean="0"/>
              <a:t>p. 38)</a:t>
            </a:r>
            <a:endParaRPr lang="pt-BR" sz="2800" b="1" dirty="0"/>
          </a:p>
        </p:txBody>
      </p:sp>
      <p:sp>
        <p:nvSpPr>
          <p:cNvPr id="3" name="Retângulo de cantos arredondados 2"/>
          <p:cNvSpPr/>
          <p:nvPr/>
        </p:nvSpPr>
        <p:spPr>
          <a:xfrm>
            <a:off x="251520" y="1129308"/>
            <a:ext cx="1008112" cy="1080120"/>
          </a:xfrm>
          <a:prstGeom prst="roundRect">
            <a:avLst/>
          </a:prstGeom>
          <a:solidFill>
            <a:schemeClr val="accent5">
              <a:lumMod val="75000"/>
              <a:alpha val="6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4" name="CaixaDeTexto 3"/>
          <p:cNvSpPr txBox="1"/>
          <p:nvPr/>
        </p:nvSpPr>
        <p:spPr>
          <a:xfrm>
            <a:off x="345981" y="1201316"/>
            <a:ext cx="697627" cy="1015663"/>
          </a:xfrm>
          <a:prstGeom prst="rect">
            <a:avLst/>
          </a:prstGeom>
          <a:noFill/>
        </p:spPr>
        <p:txBody>
          <a:bodyPr wrap="none" rtlCol="0">
            <a:spAutoFit/>
          </a:bodyPr>
          <a:lstStyle/>
          <a:p>
            <a:r>
              <a:rPr lang="pt-BR"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8</a:t>
            </a:r>
            <a:endParaRPr lang="pt-BR"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5" name="CaixaDeTexto 4"/>
          <p:cNvSpPr txBox="1"/>
          <p:nvPr/>
        </p:nvSpPr>
        <p:spPr>
          <a:xfrm>
            <a:off x="683568" y="2569468"/>
            <a:ext cx="7776864" cy="2862322"/>
          </a:xfrm>
          <a:prstGeom prst="rect">
            <a:avLst/>
          </a:prstGeom>
          <a:noFill/>
        </p:spPr>
        <p:txBody>
          <a:bodyPr wrap="square" rtlCol="0">
            <a:spAutoFit/>
          </a:bodyPr>
          <a:lstStyle/>
          <a:p>
            <a:r>
              <a:rPr lang="pt-BR" sz="2000" dirty="0" smtClean="0"/>
              <a:t>“A pessoa que entrou na relação matrimonial quando ainda não convertida se coloca pela conversão sob uma _____________________ maior de ser fiel à pessoa com quem está casada, por mais que sejam diferentes com respeito à fé religiosa. Entretanto, as exigências de Deus devem ser postas acima de toda a relação terrena, mesmo que venham provas e perseguições. Com espírito de amor e _____________________, essa fidelidade pode</a:t>
            </a:r>
          </a:p>
          <a:p>
            <a:r>
              <a:rPr lang="pt-BR" sz="2000" dirty="0" smtClean="0"/>
              <a:t>ter influência para ganhar o descrente.”</a:t>
            </a:r>
          </a:p>
          <a:p>
            <a:endParaRPr lang="pt-BR" sz="2000" dirty="0" smtClean="0"/>
          </a:p>
        </p:txBody>
      </p:sp>
      <p:sp>
        <p:nvSpPr>
          <p:cNvPr id="9" name="CaixaDeTexto 8"/>
          <p:cNvSpPr txBox="1"/>
          <p:nvPr/>
        </p:nvSpPr>
        <p:spPr>
          <a:xfrm>
            <a:off x="5652120" y="2785492"/>
            <a:ext cx="2520280" cy="523220"/>
          </a:xfrm>
          <a:prstGeom prst="rect">
            <a:avLst/>
          </a:prstGeom>
          <a:noFill/>
        </p:spPr>
        <p:txBody>
          <a:bodyPr wrap="square" rtlCol="0">
            <a:spAutoFit/>
          </a:bodyPr>
          <a:lstStyle/>
          <a:p>
            <a:r>
              <a:rPr lang="pt-BR" sz="2800" b="1" i="1" dirty="0" smtClean="0">
                <a:solidFill>
                  <a:srgbClr val="A63E74"/>
                </a:solidFill>
              </a:rPr>
              <a:t>obrigação</a:t>
            </a:r>
          </a:p>
        </p:txBody>
      </p:sp>
      <p:sp>
        <p:nvSpPr>
          <p:cNvPr id="7" name="CaixaDeTexto 6"/>
          <p:cNvSpPr txBox="1"/>
          <p:nvPr/>
        </p:nvSpPr>
        <p:spPr>
          <a:xfrm>
            <a:off x="1331640" y="4297660"/>
            <a:ext cx="2520280" cy="523220"/>
          </a:xfrm>
          <a:prstGeom prst="rect">
            <a:avLst/>
          </a:prstGeom>
          <a:noFill/>
        </p:spPr>
        <p:txBody>
          <a:bodyPr wrap="square" rtlCol="0">
            <a:spAutoFit/>
          </a:bodyPr>
          <a:lstStyle/>
          <a:p>
            <a:r>
              <a:rPr lang="pt-BR" sz="2800" b="1" i="1" dirty="0" smtClean="0">
                <a:solidFill>
                  <a:srgbClr val="A63E74"/>
                </a:solidFill>
              </a:rPr>
              <a:t>mansidão</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611560" y="1489348"/>
            <a:ext cx="7776864" cy="3539430"/>
          </a:xfrm>
          <a:prstGeom prst="rect">
            <a:avLst/>
          </a:prstGeom>
          <a:noFill/>
        </p:spPr>
        <p:txBody>
          <a:bodyPr wrap="square" rtlCol="0">
            <a:spAutoFit/>
          </a:bodyPr>
          <a:lstStyle/>
          <a:p>
            <a:r>
              <a:rPr lang="pt-BR" sz="3200" b="1" dirty="0" smtClean="0">
                <a:latin typeface="Arial" pitchFamily="34" charset="0"/>
                <a:cs typeface="Arial" pitchFamily="34" charset="0"/>
              </a:rPr>
              <a:t>“Só em Cristo é que se pode com segurança entrar para o casamento. Os laços mais íntimos do amor humano devem derivar do amor divino. Só onde Cristo reina é que pode haver afeição profunda, verdadeira e altruísta” (p. 37, 38).</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07504" y="913284"/>
            <a:ext cx="9036496" cy="4401205"/>
          </a:xfrm>
          <a:prstGeom prst="rect">
            <a:avLst/>
          </a:prstGeom>
          <a:noFill/>
        </p:spPr>
        <p:txBody>
          <a:bodyPr wrap="square" rtlCol="0">
            <a:spAutoFit/>
          </a:bodyPr>
          <a:lstStyle/>
          <a:p>
            <a:r>
              <a:rPr lang="pt-BR" sz="2800" b="1" dirty="0" smtClean="0">
                <a:latin typeface="Arial" pitchFamily="34" charset="0"/>
                <a:cs typeface="Arial" pitchFamily="34" charset="0"/>
              </a:rPr>
              <a:t>“Quem me dera poder fazer com que os jovens vissem e sentissem seu perigo, especialmente o de terem casamentos infelizes! O casamento é algo que influenciará e afetará sua vida tanto neste mundo quanto no futuro. Um cristão sincero não levará avante seus planos sem saber se Deus aprova suas intenções. Não desejará escolher por si mesmo, mas sentirá que Deus deve escolher” (p. 22).</a:t>
            </a:r>
          </a:p>
          <a:p>
            <a:endParaRPr lang="pt-BR" sz="2800" b="1" dirty="0" smtClean="0">
              <a:latin typeface="Arial" pitchFamily="34" charset="0"/>
              <a:cs typeface="Arial" pitchFamily="34"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259632" y="1273324"/>
            <a:ext cx="7884368" cy="954107"/>
          </a:xfrm>
          <a:prstGeom prst="rect">
            <a:avLst/>
          </a:prstGeom>
          <a:solidFill>
            <a:srgbClr val="EEC88C">
              <a:alpha val="44000"/>
            </a:srgbClr>
          </a:solidFill>
          <a:ln>
            <a:noFill/>
          </a:ln>
        </p:spPr>
        <p:txBody>
          <a:bodyPr wrap="square" rtlCol="0">
            <a:spAutoFit/>
          </a:bodyPr>
          <a:lstStyle/>
          <a:p>
            <a:pPr lvl="0"/>
            <a:r>
              <a:rPr lang="pt-BR" sz="2800" b="1" dirty="0" smtClean="0"/>
              <a:t>QUAIS PERGUNTAS DEVEM SER FEITAS ANTES DE SE CASAR? </a:t>
            </a:r>
            <a:r>
              <a:rPr lang="pt-BR" sz="2800" b="1" dirty="0" smtClean="0"/>
              <a:t>(p. 23)</a:t>
            </a:r>
            <a:endParaRPr lang="pt-BR" sz="2800" b="1" dirty="0"/>
          </a:p>
        </p:txBody>
      </p:sp>
      <p:sp>
        <p:nvSpPr>
          <p:cNvPr id="3" name="Retângulo de cantos arredondados 2"/>
          <p:cNvSpPr/>
          <p:nvPr/>
        </p:nvSpPr>
        <p:spPr>
          <a:xfrm>
            <a:off x="251520" y="1273324"/>
            <a:ext cx="1008112" cy="1080120"/>
          </a:xfrm>
          <a:prstGeom prst="roundRect">
            <a:avLst/>
          </a:prstGeom>
          <a:solidFill>
            <a:schemeClr val="accent5">
              <a:lumMod val="75000"/>
              <a:alpha val="6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4" name="CaixaDeTexto 3"/>
          <p:cNvSpPr txBox="1"/>
          <p:nvPr/>
        </p:nvSpPr>
        <p:spPr>
          <a:xfrm>
            <a:off x="345981" y="1273324"/>
            <a:ext cx="697627" cy="1015663"/>
          </a:xfrm>
          <a:prstGeom prst="rect">
            <a:avLst/>
          </a:prstGeom>
          <a:noFill/>
        </p:spPr>
        <p:txBody>
          <a:bodyPr wrap="none" rtlCol="0">
            <a:spAutoFit/>
          </a:bodyPr>
          <a:lstStyle/>
          <a:p>
            <a:r>
              <a:rPr lang="pt-BR"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1</a:t>
            </a:r>
            <a:endParaRPr lang="pt-BR"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5" name="CaixaDeTexto 4"/>
          <p:cNvSpPr txBox="1"/>
          <p:nvPr/>
        </p:nvSpPr>
        <p:spPr>
          <a:xfrm>
            <a:off x="827584" y="2641476"/>
            <a:ext cx="7776864" cy="1938992"/>
          </a:xfrm>
          <a:prstGeom prst="rect">
            <a:avLst/>
          </a:prstGeom>
          <a:noFill/>
        </p:spPr>
        <p:txBody>
          <a:bodyPr wrap="square" rtlCol="0">
            <a:spAutoFit/>
          </a:bodyPr>
          <a:lstStyle/>
          <a:p>
            <a:pPr algn="ctr"/>
            <a:r>
              <a:rPr lang="pt-BR" sz="2400" dirty="0" smtClean="0"/>
              <a:t>“Estas são algumas perguntas que devem ser formuladas: Essa união vai me ______________ do Céu? ______________ meu amor por Deus? Ampliará minha utilidade nesta vida? Se essas reflexões não sugerirem empecilhos, então, continue avante, no temor a Deus.”</a:t>
            </a:r>
          </a:p>
        </p:txBody>
      </p:sp>
      <p:sp>
        <p:nvSpPr>
          <p:cNvPr id="6" name="CaixaDeTexto 5"/>
          <p:cNvSpPr txBox="1"/>
          <p:nvPr/>
        </p:nvSpPr>
        <p:spPr>
          <a:xfrm>
            <a:off x="4427984" y="2915375"/>
            <a:ext cx="2016224" cy="584775"/>
          </a:xfrm>
          <a:prstGeom prst="rect">
            <a:avLst/>
          </a:prstGeom>
          <a:noFill/>
        </p:spPr>
        <p:txBody>
          <a:bodyPr wrap="square" rtlCol="0">
            <a:spAutoFit/>
          </a:bodyPr>
          <a:lstStyle/>
          <a:p>
            <a:r>
              <a:rPr lang="pt-BR" sz="3200" b="1" i="1" dirty="0" smtClean="0">
                <a:solidFill>
                  <a:srgbClr val="A63E74"/>
                </a:solidFill>
              </a:rPr>
              <a:t>aproximar</a:t>
            </a:r>
          </a:p>
        </p:txBody>
      </p:sp>
      <p:sp>
        <p:nvSpPr>
          <p:cNvPr id="7" name="CaixaDeTexto 6"/>
          <p:cNvSpPr txBox="1"/>
          <p:nvPr/>
        </p:nvSpPr>
        <p:spPr>
          <a:xfrm>
            <a:off x="1331640" y="3289548"/>
            <a:ext cx="2304256" cy="584775"/>
          </a:xfrm>
          <a:prstGeom prst="rect">
            <a:avLst/>
          </a:prstGeom>
          <a:noFill/>
        </p:spPr>
        <p:txBody>
          <a:bodyPr wrap="square" rtlCol="0">
            <a:spAutoFit/>
          </a:bodyPr>
          <a:lstStyle/>
          <a:p>
            <a:r>
              <a:rPr lang="pt-BR" sz="3200" b="1" i="1" dirty="0" smtClean="0">
                <a:solidFill>
                  <a:srgbClr val="A63E74"/>
                </a:solidFill>
              </a:rPr>
              <a:t>aumentará</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259632" y="1273324"/>
            <a:ext cx="7884368" cy="954107"/>
          </a:xfrm>
          <a:prstGeom prst="rect">
            <a:avLst/>
          </a:prstGeom>
          <a:solidFill>
            <a:srgbClr val="EEC88C">
              <a:alpha val="44000"/>
            </a:srgbClr>
          </a:solidFill>
          <a:ln>
            <a:noFill/>
          </a:ln>
        </p:spPr>
        <p:txBody>
          <a:bodyPr wrap="square" rtlCol="0">
            <a:spAutoFit/>
          </a:bodyPr>
          <a:lstStyle/>
          <a:p>
            <a:r>
              <a:rPr lang="pt-BR" sz="2800" b="1" dirty="0" smtClean="0"/>
              <a:t>COMO DEVE SER FEITA A ESCOLHA DO COMPANHEIRO PARA A VIDA? (</a:t>
            </a:r>
            <a:r>
              <a:rPr lang="pt-BR" sz="2800" b="1" dirty="0" smtClean="0"/>
              <a:t>p. 24)</a:t>
            </a:r>
            <a:endParaRPr lang="pt-BR" sz="2800" b="1" dirty="0"/>
          </a:p>
        </p:txBody>
      </p:sp>
      <p:sp>
        <p:nvSpPr>
          <p:cNvPr id="3" name="Retângulo de cantos arredondados 2"/>
          <p:cNvSpPr/>
          <p:nvPr/>
        </p:nvSpPr>
        <p:spPr>
          <a:xfrm>
            <a:off x="251520" y="1201316"/>
            <a:ext cx="1008112" cy="1080120"/>
          </a:xfrm>
          <a:prstGeom prst="roundRect">
            <a:avLst/>
          </a:prstGeom>
          <a:solidFill>
            <a:schemeClr val="accent5">
              <a:lumMod val="75000"/>
              <a:alpha val="6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4" name="CaixaDeTexto 3"/>
          <p:cNvSpPr txBox="1"/>
          <p:nvPr/>
        </p:nvSpPr>
        <p:spPr>
          <a:xfrm>
            <a:off x="345981" y="1273324"/>
            <a:ext cx="697627" cy="1015663"/>
          </a:xfrm>
          <a:prstGeom prst="rect">
            <a:avLst/>
          </a:prstGeom>
          <a:noFill/>
        </p:spPr>
        <p:txBody>
          <a:bodyPr wrap="none" rtlCol="0">
            <a:spAutoFit/>
          </a:bodyPr>
          <a:lstStyle/>
          <a:p>
            <a:r>
              <a:rPr lang="pt-BR"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2</a:t>
            </a:r>
            <a:endParaRPr lang="pt-BR"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5" name="CaixaDeTexto 4"/>
          <p:cNvSpPr txBox="1"/>
          <p:nvPr/>
        </p:nvSpPr>
        <p:spPr>
          <a:xfrm>
            <a:off x="827584" y="2641476"/>
            <a:ext cx="7776864" cy="1938992"/>
          </a:xfrm>
          <a:prstGeom prst="rect">
            <a:avLst/>
          </a:prstGeom>
          <a:noFill/>
        </p:spPr>
        <p:txBody>
          <a:bodyPr wrap="square" rtlCol="0">
            <a:spAutoFit/>
          </a:bodyPr>
          <a:lstStyle/>
          <a:p>
            <a:pPr algn="ctr"/>
            <a:r>
              <a:rPr lang="pt-BR" sz="2400" dirty="0" smtClean="0"/>
              <a:t>“A escolha do companheiro para a vida deve ser feita para melhor assegurar aos pais e aos filhos a ______________ física, mental e espiritual, de maneira que habilite tanto os pais como os filhos a serem uma ______________ aos semelhantes e uma honra ao Criador.”</a:t>
            </a:r>
          </a:p>
        </p:txBody>
      </p:sp>
      <p:sp>
        <p:nvSpPr>
          <p:cNvPr id="6" name="CaixaDeTexto 5"/>
          <p:cNvSpPr txBox="1"/>
          <p:nvPr/>
        </p:nvSpPr>
        <p:spPr>
          <a:xfrm>
            <a:off x="6156176" y="2929508"/>
            <a:ext cx="2016224" cy="584775"/>
          </a:xfrm>
          <a:prstGeom prst="rect">
            <a:avLst/>
          </a:prstGeom>
          <a:noFill/>
        </p:spPr>
        <p:txBody>
          <a:bodyPr wrap="square" rtlCol="0">
            <a:spAutoFit/>
          </a:bodyPr>
          <a:lstStyle/>
          <a:p>
            <a:r>
              <a:rPr lang="pt-BR" sz="3200" b="1" i="1" dirty="0" smtClean="0">
                <a:solidFill>
                  <a:srgbClr val="A63E74"/>
                </a:solidFill>
              </a:rPr>
              <a:t>felicidade</a:t>
            </a:r>
          </a:p>
        </p:txBody>
      </p:sp>
      <p:sp>
        <p:nvSpPr>
          <p:cNvPr id="7" name="CaixaDeTexto 6"/>
          <p:cNvSpPr txBox="1"/>
          <p:nvPr/>
        </p:nvSpPr>
        <p:spPr>
          <a:xfrm>
            <a:off x="5796136" y="3649588"/>
            <a:ext cx="2304256" cy="584775"/>
          </a:xfrm>
          <a:prstGeom prst="rect">
            <a:avLst/>
          </a:prstGeom>
          <a:noFill/>
        </p:spPr>
        <p:txBody>
          <a:bodyPr wrap="square" rtlCol="0">
            <a:spAutoFit/>
          </a:bodyPr>
          <a:lstStyle/>
          <a:p>
            <a:r>
              <a:rPr lang="pt-BR" sz="3200" b="1" i="1" dirty="0" smtClean="0">
                <a:solidFill>
                  <a:srgbClr val="A63E74"/>
                </a:solidFill>
              </a:rPr>
              <a:t>benção</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259632" y="1057300"/>
            <a:ext cx="7884368" cy="954107"/>
          </a:xfrm>
          <a:prstGeom prst="rect">
            <a:avLst/>
          </a:prstGeom>
          <a:solidFill>
            <a:srgbClr val="EEC88C">
              <a:alpha val="44000"/>
            </a:srgbClr>
          </a:solidFill>
          <a:ln>
            <a:noFill/>
          </a:ln>
        </p:spPr>
        <p:txBody>
          <a:bodyPr wrap="square" rtlCol="0">
            <a:spAutoFit/>
          </a:bodyPr>
          <a:lstStyle/>
          <a:p>
            <a:r>
              <a:rPr lang="pt-BR" sz="2800" b="1" dirty="0" smtClean="0"/>
              <a:t>QUAIS QUALIDADES DEVEM SER BUSCADAS EM UMA ESPOSA? (</a:t>
            </a:r>
            <a:r>
              <a:rPr lang="pt-BR" sz="2800" b="1" dirty="0" smtClean="0"/>
              <a:t>p. 24)</a:t>
            </a:r>
            <a:endParaRPr lang="pt-BR" sz="2800" b="1" dirty="0"/>
          </a:p>
        </p:txBody>
      </p:sp>
      <p:sp>
        <p:nvSpPr>
          <p:cNvPr id="3" name="Retângulo de cantos arredondados 2"/>
          <p:cNvSpPr/>
          <p:nvPr/>
        </p:nvSpPr>
        <p:spPr>
          <a:xfrm>
            <a:off x="251520" y="985292"/>
            <a:ext cx="1008112" cy="1080120"/>
          </a:xfrm>
          <a:prstGeom prst="roundRect">
            <a:avLst/>
          </a:prstGeom>
          <a:solidFill>
            <a:schemeClr val="accent5">
              <a:lumMod val="75000"/>
              <a:alpha val="6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4" name="CaixaDeTexto 3"/>
          <p:cNvSpPr txBox="1"/>
          <p:nvPr/>
        </p:nvSpPr>
        <p:spPr>
          <a:xfrm>
            <a:off x="345981" y="1057300"/>
            <a:ext cx="697627" cy="1015663"/>
          </a:xfrm>
          <a:prstGeom prst="rect">
            <a:avLst/>
          </a:prstGeom>
          <a:noFill/>
        </p:spPr>
        <p:txBody>
          <a:bodyPr wrap="none" rtlCol="0">
            <a:spAutoFit/>
          </a:bodyPr>
          <a:lstStyle/>
          <a:p>
            <a:r>
              <a:rPr lang="pt-BR"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3</a:t>
            </a:r>
            <a:endParaRPr lang="pt-BR"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5" name="CaixaDeTexto 4"/>
          <p:cNvSpPr txBox="1"/>
          <p:nvPr/>
        </p:nvSpPr>
        <p:spPr>
          <a:xfrm>
            <a:off x="683568" y="2569468"/>
            <a:ext cx="7776864" cy="2554545"/>
          </a:xfrm>
          <a:prstGeom prst="rect">
            <a:avLst/>
          </a:prstGeom>
          <a:noFill/>
        </p:spPr>
        <p:txBody>
          <a:bodyPr wrap="square" rtlCol="0">
            <a:spAutoFit/>
          </a:bodyPr>
          <a:lstStyle/>
          <a:p>
            <a:pPr algn="ctr"/>
            <a:r>
              <a:rPr lang="pt-BR" sz="2000" dirty="0" smtClean="0"/>
              <a:t>“‘A esposa ______________ vem do Senhor’ (</a:t>
            </a:r>
            <a:r>
              <a:rPr lang="pt-BR" sz="2000" dirty="0" err="1" smtClean="0"/>
              <a:t>Pv</a:t>
            </a:r>
            <a:r>
              <a:rPr lang="pt-BR" sz="2000" dirty="0" smtClean="0"/>
              <a:t> 19:14). ‘Seu marido tem plena ______________ nela. […] Ela só lhe faz o bem, e nunca o mal, todos os dias da sua vida. Fala com ______________ e ensina com amor. Cuida dos negócios de sua casa e não dá lugar à preguiça. Seus filhos se levantam e a elogiam; seu marido também a elogia, dizendo: ‘Muitas mulheres são exemplares, mas você a todas supera’ (</a:t>
            </a:r>
            <a:r>
              <a:rPr lang="pt-BR" sz="2000" dirty="0" err="1" smtClean="0"/>
              <a:t>Pv</a:t>
            </a:r>
            <a:r>
              <a:rPr lang="pt-BR" sz="2000" dirty="0" smtClean="0"/>
              <a:t> 31:11, 12, 26-29). O que consegue uma esposa assim ‘encontra algo excelente; recebeu uma bênção do Senhor’ (</a:t>
            </a:r>
            <a:r>
              <a:rPr lang="pt-BR" sz="2000" dirty="0" err="1" smtClean="0"/>
              <a:t>Pv</a:t>
            </a:r>
            <a:r>
              <a:rPr lang="pt-BR" sz="2000" dirty="0" smtClean="0"/>
              <a:t> 18:22).”</a:t>
            </a:r>
          </a:p>
        </p:txBody>
      </p:sp>
      <p:sp>
        <p:nvSpPr>
          <p:cNvPr id="6" name="CaixaDeTexto 5"/>
          <p:cNvSpPr txBox="1"/>
          <p:nvPr/>
        </p:nvSpPr>
        <p:spPr>
          <a:xfrm>
            <a:off x="2051720" y="2497460"/>
            <a:ext cx="2016224" cy="523220"/>
          </a:xfrm>
          <a:prstGeom prst="rect">
            <a:avLst/>
          </a:prstGeom>
          <a:noFill/>
        </p:spPr>
        <p:txBody>
          <a:bodyPr wrap="square" rtlCol="0">
            <a:spAutoFit/>
          </a:bodyPr>
          <a:lstStyle/>
          <a:p>
            <a:r>
              <a:rPr lang="pt-BR" sz="2800" b="1" i="1" dirty="0" smtClean="0">
                <a:solidFill>
                  <a:srgbClr val="A63E74"/>
                </a:solidFill>
              </a:rPr>
              <a:t>prudente</a:t>
            </a:r>
          </a:p>
        </p:txBody>
      </p:sp>
      <p:sp>
        <p:nvSpPr>
          <p:cNvPr id="8" name="CaixaDeTexto 7"/>
          <p:cNvSpPr txBox="1"/>
          <p:nvPr/>
        </p:nvSpPr>
        <p:spPr>
          <a:xfrm>
            <a:off x="1763688" y="2785492"/>
            <a:ext cx="2016224" cy="523220"/>
          </a:xfrm>
          <a:prstGeom prst="rect">
            <a:avLst/>
          </a:prstGeom>
          <a:noFill/>
        </p:spPr>
        <p:txBody>
          <a:bodyPr wrap="square" rtlCol="0">
            <a:spAutoFit/>
          </a:bodyPr>
          <a:lstStyle/>
          <a:p>
            <a:r>
              <a:rPr lang="pt-BR" sz="2800" b="1" i="1" dirty="0" smtClean="0">
                <a:solidFill>
                  <a:srgbClr val="A63E74"/>
                </a:solidFill>
              </a:rPr>
              <a:t>confiança</a:t>
            </a:r>
          </a:p>
        </p:txBody>
      </p:sp>
      <p:sp>
        <p:nvSpPr>
          <p:cNvPr id="9" name="CaixaDeTexto 8"/>
          <p:cNvSpPr txBox="1"/>
          <p:nvPr/>
        </p:nvSpPr>
        <p:spPr>
          <a:xfrm>
            <a:off x="4499992" y="3073524"/>
            <a:ext cx="2016224" cy="523220"/>
          </a:xfrm>
          <a:prstGeom prst="rect">
            <a:avLst/>
          </a:prstGeom>
          <a:noFill/>
        </p:spPr>
        <p:txBody>
          <a:bodyPr wrap="square" rtlCol="0">
            <a:spAutoFit/>
          </a:bodyPr>
          <a:lstStyle/>
          <a:p>
            <a:r>
              <a:rPr lang="pt-BR" sz="2800" b="1" i="1" dirty="0" smtClean="0">
                <a:solidFill>
                  <a:srgbClr val="A63E74"/>
                </a:solidFill>
              </a:rPr>
              <a:t>sabedoria</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259632" y="1273324"/>
            <a:ext cx="7884368" cy="954107"/>
          </a:xfrm>
          <a:prstGeom prst="rect">
            <a:avLst/>
          </a:prstGeom>
          <a:solidFill>
            <a:srgbClr val="EEC88C">
              <a:alpha val="44000"/>
            </a:srgbClr>
          </a:solidFill>
          <a:ln>
            <a:noFill/>
          </a:ln>
        </p:spPr>
        <p:txBody>
          <a:bodyPr wrap="square" rtlCol="0">
            <a:spAutoFit/>
          </a:bodyPr>
          <a:lstStyle/>
          <a:p>
            <a:r>
              <a:rPr lang="pt-BR" sz="2800" b="1" dirty="0" smtClean="0"/>
              <a:t>QUE PERGUNTAS UMA MULHER QUE DESEJA UNIÃO PACÍFICA E FELIZ NO CASAMENTO DEVE FAZER?</a:t>
            </a:r>
            <a:r>
              <a:rPr lang="pt-BR" sz="2000" b="1" dirty="0" smtClean="0"/>
              <a:t>(</a:t>
            </a:r>
            <a:r>
              <a:rPr lang="pt-BR" sz="2000" b="1" dirty="0" smtClean="0"/>
              <a:t>p. 25)</a:t>
            </a:r>
            <a:endParaRPr lang="pt-BR" sz="2000" b="1" dirty="0"/>
          </a:p>
        </p:txBody>
      </p:sp>
      <p:sp>
        <p:nvSpPr>
          <p:cNvPr id="3" name="Retângulo de cantos arredondados 2"/>
          <p:cNvSpPr/>
          <p:nvPr/>
        </p:nvSpPr>
        <p:spPr>
          <a:xfrm>
            <a:off x="251520" y="1201316"/>
            <a:ext cx="1008112" cy="1080120"/>
          </a:xfrm>
          <a:prstGeom prst="roundRect">
            <a:avLst/>
          </a:prstGeom>
          <a:solidFill>
            <a:schemeClr val="accent5">
              <a:lumMod val="75000"/>
              <a:alpha val="6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4" name="CaixaDeTexto 3"/>
          <p:cNvSpPr txBox="1"/>
          <p:nvPr/>
        </p:nvSpPr>
        <p:spPr>
          <a:xfrm>
            <a:off x="345981" y="1273324"/>
            <a:ext cx="697627" cy="1015663"/>
          </a:xfrm>
          <a:prstGeom prst="rect">
            <a:avLst/>
          </a:prstGeom>
          <a:noFill/>
        </p:spPr>
        <p:txBody>
          <a:bodyPr wrap="none" rtlCol="0">
            <a:spAutoFit/>
          </a:bodyPr>
          <a:lstStyle/>
          <a:p>
            <a:r>
              <a:rPr lang="pt-BR"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4</a:t>
            </a:r>
            <a:endParaRPr lang="pt-BR"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5" name="CaixaDeTexto 4"/>
          <p:cNvSpPr txBox="1"/>
          <p:nvPr/>
        </p:nvSpPr>
        <p:spPr>
          <a:xfrm>
            <a:off x="251520" y="2785492"/>
            <a:ext cx="8712968" cy="1815882"/>
          </a:xfrm>
          <a:prstGeom prst="rect">
            <a:avLst/>
          </a:prstGeom>
          <a:noFill/>
        </p:spPr>
        <p:txBody>
          <a:bodyPr wrap="square" rtlCol="0">
            <a:spAutoFit/>
          </a:bodyPr>
          <a:lstStyle/>
          <a:p>
            <a:r>
              <a:rPr lang="pt-BR" sz="2800" dirty="0" smtClean="0"/>
              <a:t>Quando a novidade do casamento passar, ele continuará me amando? Será paciente com meus erros, ou crítico, dominador e autoritário? A verdadeira afeição não levará em conta muitos erros; o amor não os perceberá.”</a:t>
            </a:r>
            <a:endParaRPr lang="pt-BR" sz="2800" dirty="0"/>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259632" y="1201316"/>
            <a:ext cx="7884368" cy="892552"/>
          </a:xfrm>
          <a:prstGeom prst="rect">
            <a:avLst/>
          </a:prstGeom>
          <a:solidFill>
            <a:srgbClr val="EEC88C">
              <a:alpha val="44000"/>
            </a:srgbClr>
          </a:solidFill>
          <a:ln>
            <a:noFill/>
          </a:ln>
        </p:spPr>
        <p:txBody>
          <a:bodyPr wrap="square" rtlCol="0">
            <a:spAutoFit/>
          </a:bodyPr>
          <a:lstStyle/>
          <a:p>
            <a:r>
              <a:rPr lang="pt-BR" sz="2400" b="1" dirty="0" smtClean="0"/>
              <a:t>QUE PERGUNTAS UMA MULHER QUE DESEJA UNIÃO PACÍFICA E FELIZ NO CASAMENTO DEVE FAZER? </a:t>
            </a:r>
            <a:r>
              <a:rPr lang="pt-BR" sz="2800" b="1" dirty="0" smtClean="0"/>
              <a:t>(</a:t>
            </a:r>
            <a:r>
              <a:rPr lang="pt-BR" sz="2800" b="1" dirty="0" smtClean="0"/>
              <a:t>p. 25)</a:t>
            </a:r>
            <a:endParaRPr lang="pt-BR" sz="2800" b="1" dirty="0"/>
          </a:p>
        </p:txBody>
      </p:sp>
      <p:sp>
        <p:nvSpPr>
          <p:cNvPr id="3" name="Retângulo de cantos arredondados 2"/>
          <p:cNvSpPr/>
          <p:nvPr/>
        </p:nvSpPr>
        <p:spPr>
          <a:xfrm>
            <a:off x="251520" y="1129308"/>
            <a:ext cx="1008112" cy="1080120"/>
          </a:xfrm>
          <a:prstGeom prst="roundRect">
            <a:avLst/>
          </a:prstGeom>
          <a:solidFill>
            <a:schemeClr val="accent5">
              <a:lumMod val="75000"/>
              <a:alpha val="6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sp>
        <p:nvSpPr>
          <p:cNvPr id="4" name="CaixaDeTexto 3"/>
          <p:cNvSpPr txBox="1"/>
          <p:nvPr/>
        </p:nvSpPr>
        <p:spPr>
          <a:xfrm>
            <a:off x="345981" y="1201316"/>
            <a:ext cx="697627" cy="1015663"/>
          </a:xfrm>
          <a:prstGeom prst="rect">
            <a:avLst/>
          </a:prstGeom>
          <a:noFill/>
        </p:spPr>
        <p:txBody>
          <a:bodyPr wrap="none" rtlCol="0">
            <a:spAutoFit/>
          </a:bodyPr>
          <a:lstStyle/>
          <a:p>
            <a:r>
              <a:rPr lang="pt-BR"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4</a:t>
            </a:r>
            <a:endParaRPr lang="pt-BR"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ndParaRPr>
          </a:p>
        </p:txBody>
      </p:sp>
      <p:sp>
        <p:nvSpPr>
          <p:cNvPr id="5" name="CaixaDeTexto 4"/>
          <p:cNvSpPr txBox="1"/>
          <p:nvPr/>
        </p:nvSpPr>
        <p:spPr>
          <a:xfrm>
            <a:off x="683568" y="2569468"/>
            <a:ext cx="7776864" cy="2246769"/>
          </a:xfrm>
          <a:prstGeom prst="rect">
            <a:avLst/>
          </a:prstGeom>
          <a:noFill/>
        </p:spPr>
        <p:txBody>
          <a:bodyPr wrap="square" rtlCol="0">
            <a:spAutoFit/>
          </a:bodyPr>
          <a:lstStyle/>
          <a:p>
            <a:pPr algn="ctr"/>
            <a:r>
              <a:rPr lang="pt-BR" sz="2000" dirty="0" smtClean="0"/>
              <a:t>“Que a mulher que deseja uma união pacífica e feliz, que quer evitar a infelicidade e tristezas futuras, questione, antes de entregar suas afeições: Meu pretendente tem mãe? Que tipo de ______________ ela tem? Ele reconhece suas obrigações para com ela? Ele é ______________ para com os desejos e a felicidade dela? Se ele não ______________ nem honra a mãe, será que manifestará respeito e amor, bondade e atenção para com a esposa? </a:t>
            </a:r>
            <a:endParaRPr lang="pt-BR" sz="2000" dirty="0"/>
          </a:p>
        </p:txBody>
      </p:sp>
      <p:sp>
        <p:nvSpPr>
          <p:cNvPr id="6" name="CaixaDeTexto 5"/>
          <p:cNvSpPr txBox="1"/>
          <p:nvPr/>
        </p:nvSpPr>
        <p:spPr>
          <a:xfrm>
            <a:off x="1115616" y="3721596"/>
            <a:ext cx="2016224" cy="523220"/>
          </a:xfrm>
          <a:prstGeom prst="rect">
            <a:avLst/>
          </a:prstGeom>
          <a:noFill/>
        </p:spPr>
        <p:txBody>
          <a:bodyPr wrap="square" rtlCol="0">
            <a:spAutoFit/>
          </a:bodyPr>
          <a:lstStyle/>
          <a:p>
            <a:r>
              <a:rPr lang="pt-BR" sz="2800" b="1" i="1" dirty="0" smtClean="0">
                <a:solidFill>
                  <a:srgbClr val="A63E74"/>
                </a:solidFill>
              </a:rPr>
              <a:t>atencioso</a:t>
            </a:r>
          </a:p>
        </p:txBody>
      </p:sp>
      <p:sp>
        <p:nvSpPr>
          <p:cNvPr id="8" name="CaixaDeTexto 7"/>
          <p:cNvSpPr txBox="1"/>
          <p:nvPr/>
        </p:nvSpPr>
        <p:spPr>
          <a:xfrm>
            <a:off x="1115616" y="4009628"/>
            <a:ext cx="2016224" cy="523220"/>
          </a:xfrm>
          <a:prstGeom prst="rect">
            <a:avLst/>
          </a:prstGeom>
          <a:noFill/>
        </p:spPr>
        <p:txBody>
          <a:bodyPr wrap="square" rtlCol="0">
            <a:spAutoFit/>
          </a:bodyPr>
          <a:lstStyle/>
          <a:p>
            <a:r>
              <a:rPr lang="pt-BR" sz="2800" b="1" i="1" dirty="0" smtClean="0">
                <a:solidFill>
                  <a:srgbClr val="A63E74"/>
                </a:solidFill>
              </a:rPr>
              <a:t>respeita</a:t>
            </a:r>
          </a:p>
        </p:txBody>
      </p:sp>
      <p:sp>
        <p:nvSpPr>
          <p:cNvPr id="9" name="CaixaDeTexto 8"/>
          <p:cNvSpPr txBox="1"/>
          <p:nvPr/>
        </p:nvSpPr>
        <p:spPr>
          <a:xfrm>
            <a:off x="6300192" y="3073524"/>
            <a:ext cx="2016224" cy="523220"/>
          </a:xfrm>
          <a:prstGeom prst="rect">
            <a:avLst/>
          </a:prstGeom>
          <a:noFill/>
        </p:spPr>
        <p:txBody>
          <a:bodyPr wrap="square" rtlCol="0">
            <a:spAutoFit/>
          </a:bodyPr>
          <a:lstStyle/>
          <a:p>
            <a:r>
              <a:rPr lang="pt-BR" sz="2800" b="1" i="1" dirty="0" smtClean="0">
                <a:solidFill>
                  <a:srgbClr val="A63E74"/>
                </a:solidFill>
              </a:rPr>
              <a:t>caráter</a:t>
            </a:r>
          </a:p>
        </p:txBody>
      </p:sp>
    </p:spTree>
  </p:cSld>
  <p:clrMapOvr>
    <a:masterClrMapping/>
  </p:clrMapOvr>
  <p:transition>
    <p:fade thruBlk="1"/>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4061</TotalTime>
  <Words>566</Words>
  <Application>Microsoft Macintosh PowerPoint</Application>
  <PresentationFormat>Apresentação na tela (16:10)</PresentationFormat>
  <Paragraphs>49</Paragraphs>
  <Slides>14</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vt:lpstr>
      <vt:lpstr>Arial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FUNDAMENTOS DO LAR CRISTÃO</dc:subject>
  <dc:creator>Pr. MARCELO AUGUSTO DE CARVALHO</dc:creator>
  <cp:keywords>www.4tons.com.br</cp:keywords>
  <dc:description>COMÉRCIO PROIBIDO. USO PESSOAL</dc:description>
  <cp:lastModifiedBy>APV - Denis Morgan dos Santos Filho</cp:lastModifiedBy>
  <cp:revision>95</cp:revision>
  <dcterms:created xsi:type="dcterms:W3CDTF">2017-10-05T12:42:48Z</dcterms:created>
  <dcterms:modified xsi:type="dcterms:W3CDTF">2018-04-25T16:29:17Z</dcterms:modified>
  <cp:category>ADORAÇÃO EM FAMÍLIA 2018</cp:category>
</cp:coreProperties>
</file>