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293" r:id="rId15"/>
  </p:sldIdLst>
  <p:sldSz cx="9144000" cy="5715000" type="screen16x1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3E74"/>
    <a:srgbClr val="EEC8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6"/>
    <p:restoredTop sz="94643"/>
  </p:normalViewPr>
  <p:slideViewPr>
    <p:cSldViewPr>
      <p:cViewPr varScale="1">
        <p:scale>
          <a:sx n="69" d="100"/>
          <a:sy n="69" d="100"/>
        </p:scale>
        <p:origin x="208" y="89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27C8-66A0-4EE3-A41F-47E778071CF5}" type="datetimeFigureOut">
              <a:rPr lang="pt-BR" smtClean="0"/>
              <a:pPr/>
              <a:t>06/03/2018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7EDC-B3FD-420A-81A9-C98070FC4E5E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27C8-66A0-4EE3-A41F-47E778071CF5}" type="datetimeFigureOut">
              <a:rPr lang="pt-BR" smtClean="0"/>
              <a:pPr/>
              <a:t>06/03/2018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7EDC-B3FD-420A-81A9-C98070FC4E5E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27C8-66A0-4EE3-A41F-47E778071CF5}" type="datetimeFigureOut">
              <a:rPr lang="pt-BR" smtClean="0"/>
              <a:pPr/>
              <a:t>06/03/2018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7EDC-B3FD-420A-81A9-C98070FC4E5E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27C8-66A0-4EE3-A41F-47E778071CF5}" type="datetimeFigureOut">
              <a:rPr lang="pt-BR" smtClean="0"/>
              <a:pPr/>
              <a:t>06/03/2018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7EDC-B3FD-420A-81A9-C98070FC4E5E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27C8-66A0-4EE3-A41F-47E778071CF5}" type="datetimeFigureOut">
              <a:rPr lang="pt-BR" smtClean="0"/>
              <a:pPr/>
              <a:t>06/03/2018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7EDC-B3FD-420A-81A9-C98070FC4E5E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27C8-66A0-4EE3-A41F-47E778071CF5}" type="datetimeFigureOut">
              <a:rPr lang="pt-BR" smtClean="0"/>
              <a:pPr/>
              <a:t>06/03/2018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7EDC-B3FD-420A-81A9-C98070FC4E5E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27C8-66A0-4EE3-A41F-47E778071CF5}" type="datetimeFigureOut">
              <a:rPr lang="pt-BR" smtClean="0"/>
              <a:pPr/>
              <a:t>06/03/2018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7EDC-B3FD-420A-81A9-C98070FC4E5E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27C8-66A0-4EE3-A41F-47E778071CF5}" type="datetimeFigureOut">
              <a:rPr lang="pt-BR" smtClean="0"/>
              <a:pPr/>
              <a:t>06/03/2018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7EDC-B3FD-420A-81A9-C98070FC4E5E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27C8-66A0-4EE3-A41F-47E778071CF5}" type="datetimeFigureOut">
              <a:rPr lang="pt-BR" smtClean="0"/>
              <a:pPr/>
              <a:t>06/03/2018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7EDC-B3FD-420A-81A9-C98070FC4E5E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27C8-66A0-4EE3-A41F-47E778071CF5}" type="datetimeFigureOut">
              <a:rPr lang="pt-BR" smtClean="0"/>
              <a:pPr/>
              <a:t>06/03/2018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7EDC-B3FD-420A-81A9-C98070FC4E5E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27C8-66A0-4EE3-A41F-47E778071CF5}" type="datetimeFigureOut">
              <a:rPr lang="pt-BR" smtClean="0"/>
              <a:pPr/>
              <a:t>06/03/2018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7EDC-B3FD-420A-81A9-C98070FC4E5E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327C8-66A0-4EE3-A41F-47E778071CF5}" type="datetimeFigureOut">
              <a:rPr lang="pt-BR" smtClean="0"/>
              <a:pPr/>
              <a:t>06/03/2018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57EDC-B3FD-420A-81A9-C98070FC4E5E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59632" y="1489348"/>
            <a:ext cx="7884368" cy="954107"/>
          </a:xfrm>
          <a:prstGeom prst="rect">
            <a:avLst/>
          </a:prstGeom>
          <a:solidFill>
            <a:srgbClr val="EEC88C">
              <a:alpha val="44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Que orientação é dada para resolver essa situação? (p. 67)</a:t>
            </a:r>
            <a:endParaRPr lang="pt-BR" sz="2800" b="1" dirty="0"/>
          </a:p>
        </p:txBody>
      </p:sp>
      <p:sp>
        <p:nvSpPr>
          <p:cNvPr id="3" name="Retângulo de cantos arredondados 2"/>
          <p:cNvSpPr/>
          <p:nvPr/>
        </p:nvSpPr>
        <p:spPr>
          <a:xfrm>
            <a:off x="251520" y="1417340"/>
            <a:ext cx="1008112" cy="1080120"/>
          </a:xfrm>
          <a:prstGeom prst="roundRect">
            <a:avLst/>
          </a:prstGeom>
          <a:solidFill>
            <a:schemeClr val="accent5">
              <a:lumMod val="75000"/>
              <a:alpha val="6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5981" y="1489348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5</a:t>
            </a:r>
            <a:endParaRPr lang="pt-BR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83568" y="2569468"/>
            <a:ext cx="7776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“Todo pensamento deve ser levado cativo a Jesus Cristo. Todo desejo imoral deve ser _____________________ pelas nossas virtudes _____________________. O amor de Deus deve reinar acima de tudo. Cristo deve ocupar um trono não dividido. Nosso corpo deve ser considerado como tendo sido comprado. Nossos membros devem se</a:t>
            </a:r>
          </a:p>
          <a:p>
            <a:pPr algn="ctr"/>
            <a:r>
              <a:rPr lang="pt-BR" sz="2400" dirty="0" smtClean="0"/>
              <a:t>tornar instrumentos de justiça.”</a:t>
            </a:r>
          </a:p>
          <a:p>
            <a:pPr algn="ctr"/>
            <a:endParaRPr lang="pt-BR" sz="2400" dirty="0" smtClean="0"/>
          </a:p>
          <a:p>
            <a:pPr algn="ctr"/>
            <a:endParaRPr lang="pt-BR" sz="2400" dirty="0" smtClean="0"/>
          </a:p>
        </p:txBody>
      </p:sp>
      <p:sp>
        <p:nvSpPr>
          <p:cNvPr id="6" name="CaixaDeTexto 5"/>
          <p:cNvSpPr txBox="1"/>
          <p:nvPr/>
        </p:nvSpPr>
        <p:spPr>
          <a:xfrm>
            <a:off x="4932040" y="285750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 smtClean="0">
                <a:solidFill>
                  <a:srgbClr val="A63E74"/>
                </a:solidFill>
              </a:rPr>
              <a:t>controlado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203848" y="3289548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 smtClean="0">
                <a:solidFill>
                  <a:srgbClr val="A63E74"/>
                </a:solidFill>
              </a:rPr>
              <a:t>espirituais</a:t>
            </a:r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59632" y="1489348"/>
            <a:ext cx="7884368" cy="954107"/>
          </a:xfrm>
          <a:prstGeom prst="rect">
            <a:avLst/>
          </a:prstGeom>
          <a:solidFill>
            <a:srgbClr val="EEC88C">
              <a:alpha val="44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Qual é o perigo de os cônjuges se queixarem um do outro para terceiros? (p. 68)</a:t>
            </a:r>
            <a:endParaRPr lang="pt-BR" sz="2800" b="1" dirty="0"/>
          </a:p>
        </p:txBody>
      </p:sp>
      <p:sp>
        <p:nvSpPr>
          <p:cNvPr id="3" name="Retângulo de cantos arredondados 2"/>
          <p:cNvSpPr/>
          <p:nvPr/>
        </p:nvSpPr>
        <p:spPr>
          <a:xfrm>
            <a:off x="251520" y="1417340"/>
            <a:ext cx="1008112" cy="1080120"/>
          </a:xfrm>
          <a:prstGeom prst="roundRect">
            <a:avLst/>
          </a:prstGeom>
          <a:solidFill>
            <a:schemeClr val="accent5">
              <a:lumMod val="75000"/>
              <a:alpha val="6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5981" y="1489348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6</a:t>
            </a:r>
            <a:endParaRPr lang="pt-BR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3528" y="2569468"/>
            <a:ext cx="86409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“O marido e a mulher não devem jamais, quer por brincadeira ou por qualquer outro meio, queixar-se um do outro para outras pessoas, pois a prática frequente dessa imprudência, que pode parecer uma brincadeira inocente, acabará em ______________ entre ambos e talvez em _____________________. Tem sido mostrado para mim que deve haver</a:t>
            </a:r>
          </a:p>
          <a:p>
            <a:pPr algn="ctr"/>
            <a:r>
              <a:rPr lang="pt-BR" sz="2400" dirty="0" smtClean="0"/>
              <a:t>uma sagrada proteção em torno</a:t>
            </a:r>
          </a:p>
          <a:p>
            <a:pPr algn="ctr"/>
            <a:r>
              <a:rPr lang="pt-BR" sz="2400" dirty="0" smtClean="0"/>
              <a:t>de toda família.”</a:t>
            </a:r>
            <a:endParaRPr lang="pt-BR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6876256" y="3630424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 smtClean="0">
                <a:solidFill>
                  <a:srgbClr val="A63E74"/>
                </a:solidFill>
              </a:rPr>
              <a:t>conflito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716016" y="4009628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 smtClean="0">
                <a:solidFill>
                  <a:srgbClr val="A63E74"/>
                </a:solidFill>
              </a:rPr>
              <a:t>afastamento</a:t>
            </a: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59632" y="1489348"/>
            <a:ext cx="7884368" cy="954107"/>
          </a:xfrm>
          <a:prstGeom prst="rect">
            <a:avLst/>
          </a:prstGeom>
          <a:solidFill>
            <a:srgbClr val="EEC88C">
              <a:alpha val="44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Que promessa os pais e as mães devem fazer a Deus? (p. 69)</a:t>
            </a:r>
            <a:endParaRPr lang="pt-BR" sz="2800" b="1" dirty="0"/>
          </a:p>
        </p:txBody>
      </p:sp>
      <p:sp>
        <p:nvSpPr>
          <p:cNvPr id="3" name="Retângulo de cantos arredondados 2"/>
          <p:cNvSpPr/>
          <p:nvPr/>
        </p:nvSpPr>
        <p:spPr>
          <a:xfrm>
            <a:off x="251520" y="1417340"/>
            <a:ext cx="1008112" cy="1080120"/>
          </a:xfrm>
          <a:prstGeom prst="roundRect">
            <a:avLst/>
          </a:prstGeom>
          <a:solidFill>
            <a:schemeClr val="accent5">
              <a:lumMod val="75000"/>
              <a:alpha val="6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5981" y="1489348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7</a:t>
            </a:r>
            <a:endParaRPr lang="pt-BR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83568" y="2713484"/>
            <a:ext cx="7776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“Que os pais e as mães façam promessa solene a Deus, a quem dizem amar e obedecer, de que, por Sua graça, ________________________ entre si, mas que, em sua própria vida e temperamento, _____________________ a disposição que desejam que os filhos desenvolvam.”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475656" y="3433564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 smtClean="0">
                <a:solidFill>
                  <a:srgbClr val="A63E74"/>
                </a:solidFill>
              </a:rPr>
              <a:t>Não brigarão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148064" y="3793604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 smtClean="0">
                <a:solidFill>
                  <a:srgbClr val="A63E74"/>
                </a:solidFill>
              </a:rPr>
              <a:t>manifestarão</a:t>
            </a:r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59632" y="1345332"/>
            <a:ext cx="7884368" cy="1200329"/>
          </a:xfrm>
          <a:prstGeom prst="rect">
            <a:avLst/>
          </a:prstGeom>
          <a:solidFill>
            <a:srgbClr val="EEC88C">
              <a:alpha val="44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“A obra do lar deve se mover suavemente, como as partes diferentes de uma máquina.” Como essa obra deve acontecer? (p. 70)</a:t>
            </a:r>
            <a:endParaRPr lang="pt-BR" sz="2400" b="1" dirty="0"/>
          </a:p>
        </p:txBody>
      </p:sp>
      <p:sp>
        <p:nvSpPr>
          <p:cNvPr id="3" name="Retângulo de cantos arredondados 2"/>
          <p:cNvSpPr/>
          <p:nvPr/>
        </p:nvSpPr>
        <p:spPr>
          <a:xfrm>
            <a:off x="251520" y="1417340"/>
            <a:ext cx="1008112" cy="1080120"/>
          </a:xfrm>
          <a:prstGeom prst="roundRect">
            <a:avLst/>
          </a:prstGeom>
          <a:solidFill>
            <a:schemeClr val="accent5">
              <a:lumMod val="75000"/>
              <a:alpha val="6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5981" y="1489348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8</a:t>
            </a:r>
            <a:endParaRPr lang="pt-BR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3528" y="2569468"/>
            <a:ext cx="86409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“Cada membro da família deve sentir a _____________________ individual de fazer sua parte em ______________ no conforto, na ordem e na regularidade do lar. Não devem trabalhar um contra o outro. Todos devem se empenhar unidos na boa obra de se encorajar mutuamente. Devem ser gentis e pacientes. Falar em tom calmo e baixo, evitando confusão.</a:t>
            </a:r>
          </a:p>
          <a:p>
            <a:pPr algn="ctr"/>
            <a:r>
              <a:rPr lang="pt-BR" sz="2400" dirty="0" smtClean="0"/>
              <a:t>E que cada um faça o melhor para</a:t>
            </a:r>
          </a:p>
          <a:p>
            <a:pPr algn="ctr"/>
            <a:r>
              <a:rPr lang="pt-BR" sz="2400" dirty="0" smtClean="0"/>
              <a:t>aliviar o fardo da mãe […].”</a:t>
            </a:r>
          </a:p>
          <a:p>
            <a:pPr algn="ctr"/>
            <a:endParaRPr lang="pt-BR" sz="2400" dirty="0" smtClean="0"/>
          </a:p>
        </p:txBody>
      </p:sp>
      <p:sp>
        <p:nvSpPr>
          <p:cNvPr id="6" name="CaixaDeTexto 5"/>
          <p:cNvSpPr txBox="1"/>
          <p:nvPr/>
        </p:nvSpPr>
        <p:spPr>
          <a:xfrm>
            <a:off x="5508104" y="2497460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 smtClean="0">
                <a:solidFill>
                  <a:srgbClr val="A63E74"/>
                </a:solidFill>
              </a:rPr>
              <a:t>responsabilidade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283968" y="292950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 smtClean="0">
                <a:solidFill>
                  <a:srgbClr val="A63E74"/>
                </a:solidFill>
              </a:rPr>
              <a:t>ajudar</a:t>
            </a: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1057300"/>
            <a:ext cx="74168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“Devo crescer na graça, no lar ou onde quer que esteja, a fim de dar poder moral a todas as minhas ações. No lar, devo cuidar do meu temperamento, das minhas ações e das minhas palavras. Preciso dedicar tempo à cultura pessoal, ao meu preparo e aperfeiçoamento nos princípios corretos. Preciso ser um exemplo para os outros. Devo meditar na Palavra de Deus noite e dia e levá-la para minha vida prática” (p. 70).</a:t>
            </a: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1633364"/>
            <a:ext cx="77768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“O círculo do lar deve ser considerado como um lugar sagrado, símbolo do Céu, espelho no qual nos refletimos. Podemos ter amigos e relacionamentos, mas eles não devem interferir na vida do lar. Tem que haver um forte senso de propriedade, que resulta num sentimento de tranquilidade,</a:t>
            </a:r>
          </a:p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repouso e confiança” (p. 68).</a:t>
            </a:r>
          </a:p>
          <a:p>
            <a:pPr algn="ctr"/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59632" y="1489348"/>
            <a:ext cx="7884368" cy="954107"/>
          </a:xfrm>
          <a:prstGeom prst="rect">
            <a:avLst/>
          </a:prstGeom>
          <a:solidFill>
            <a:srgbClr val="EEC88C">
              <a:alpha val="44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pt-BR" sz="2800" b="1" dirty="0" smtClean="0"/>
              <a:t>Que atitudes o esposo deve ter para com a esposa? (p. 65)</a:t>
            </a:r>
            <a:endParaRPr lang="pt-BR" sz="2800" b="1" dirty="0"/>
          </a:p>
        </p:txBody>
      </p:sp>
      <p:sp>
        <p:nvSpPr>
          <p:cNvPr id="3" name="Retângulo de cantos arredondados 2"/>
          <p:cNvSpPr/>
          <p:nvPr/>
        </p:nvSpPr>
        <p:spPr>
          <a:xfrm>
            <a:off x="251520" y="1417340"/>
            <a:ext cx="1008112" cy="1080120"/>
          </a:xfrm>
          <a:prstGeom prst="roundRect">
            <a:avLst/>
          </a:prstGeom>
          <a:solidFill>
            <a:schemeClr val="accent5">
              <a:lumMod val="75000"/>
              <a:alpha val="6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5981" y="1489348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1</a:t>
            </a:r>
            <a:endParaRPr lang="pt-BR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27584" y="2641476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“Os maridos devem ser _____________________, atenciosos, constantes, fiéis e compassivos. Devem manifestar amor e compreensão. Se cumprirem as palavras de Cristo, seu amor não será desprezível, mundano ou depravado, que leve à destruição do próprio corpo e cause debilidade e doença à esposa.”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860032" y="2569468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1" dirty="0" smtClean="0">
                <a:solidFill>
                  <a:srgbClr val="A63E74"/>
                </a:solidFill>
              </a:rPr>
              <a:t>cuidadosos</a:t>
            </a: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59632" y="1471345"/>
            <a:ext cx="7884368" cy="830997"/>
          </a:xfrm>
          <a:prstGeom prst="rect">
            <a:avLst/>
          </a:prstGeom>
          <a:solidFill>
            <a:srgbClr val="EEC88C">
              <a:alpha val="44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O que é dito sobre o homem que é dominado por desejos depravados e trata sua esposa como uma escrava? (p. 65)</a:t>
            </a:r>
            <a:endParaRPr lang="pt-BR" sz="2400" b="1" dirty="0"/>
          </a:p>
        </p:txBody>
      </p:sp>
      <p:sp>
        <p:nvSpPr>
          <p:cNvPr id="3" name="Retângulo de cantos arredondados 2"/>
          <p:cNvSpPr/>
          <p:nvPr/>
        </p:nvSpPr>
        <p:spPr>
          <a:xfrm>
            <a:off x="251520" y="1417340"/>
            <a:ext cx="1008112" cy="1080120"/>
          </a:xfrm>
          <a:prstGeom prst="roundRect">
            <a:avLst/>
          </a:prstGeom>
          <a:solidFill>
            <a:schemeClr val="accent5">
              <a:lumMod val="75000"/>
              <a:alpha val="6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5981" y="1489348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2</a:t>
            </a:r>
            <a:endParaRPr lang="pt-BR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27584" y="2569468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“Nenhum homem consegue amar de fato a esposa quando ela se submete pacientemente a ser sua escrava e satisfazer seus desejos depravados. […] Esses homens são ______________ que os ______________. São demônios em forma humana. Não conhecem os elevados e enobrecedores princípios do amor verdadeiro e santificado.”</a:t>
            </a:r>
            <a:endParaRPr lang="pt-BR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1331640" y="3577580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 smtClean="0">
                <a:solidFill>
                  <a:srgbClr val="A63E74"/>
                </a:solidFill>
              </a:rPr>
              <a:t>piores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355976" y="3577580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 smtClean="0">
                <a:solidFill>
                  <a:srgbClr val="A63E74"/>
                </a:solidFill>
              </a:rPr>
              <a:t>animais</a:t>
            </a: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59632" y="1489348"/>
            <a:ext cx="7884368" cy="954107"/>
          </a:xfrm>
          <a:prstGeom prst="rect">
            <a:avLst/>
          </a:prstGeom>
          <a:solidFill>
            <a:srgbClr val="EEC88C">
              <a:alpha val="44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Em um caso assim, como a </a:t>
            </a:r>
          </a:p>
          <a:p>
            <a:r>
              <a:rPr lang="pt-BR" sz="2800" b="1" dirty="0" smtClean="0"/>
              <a:t>esposa deve agir? (p. 66)</a:t>
            </a:r>
            <a:endParaRPr lang="pt-BR" sz="2800" b="1" dirty="0"/>
          </a:p>
        </p:txBody>
      </p:sp>
      <p:sp>
        <p:nvSpPr>
          <p:cNvPr id="3" name="Retângulo de cantos arredondados 2"/>
          <p:cNvSpPr/>
          <p:nvPr/>
        </p:nvSpPr>
        <p:spPr>
          <a:xfrm>
            <a:off x="251520" y="1417340"/>
            <a:ext cx="1008112" cy="1080120"/>
          </a:xfrm>
          <a:prstGeom prst="roundRect">
            <a:avLst/>
          </a:prstGeom>
          <a:solidFill>
            <a:schemeClr val="accent5">
              <a:lumMod val="75000"/>
              <a:alpha val="6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5981" y="1489348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3</a:t>
            </a:r>
            <a:endParaRPr lang="pt-BR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55576" y="2785492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[…] Caso ela eleve suas afeições, e em santificação e honra conserve sua pura dignidade de mulher, poderá por sua influência sensata fazer muito para santificar o marido, cumprindo assim sua grande missão.”</a:t>
            </a:r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59632" y="1489348"/>
            <a:ext cx="7884368" cy="954107"/>
          </a:xfrm>
          <a:prstGeom prst="rect">
            <a:avLst/>
          </a:prstGeom>
          <a:solidFill>
            <a:srgbClr val="EEC88C">
              <a:alpha val="44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Em um caso assim, como a </a:t>
            </a:r>
          </a:p>
          <a:p>
            <a:r>
              <a:rPr lang="pt-BR" sz="2800" b="1" dirty="0" smtClean="0"/>
              <a:t>esposa deve agir? (p. 66)</a:t>
            </a:r>
            <a:endParaRPr lang="pt-BR" sz="2800" b="1" dirty="0"/>
          </a:p>
        </p:txBody>
      </p:sp>
      <p:sp>
        <p:nvSpPr>
          <p:cNvPr id="3" name="Retângulo de cantos arredondados 2"/>
          <p:cNvSpPr/>
          <p:nvPr/>
        </p:nvSpPr>
        <p:spPr>
          <a:xfrm>
            <a:off x="251520" y="1417340"/>
            <a:ext cx="1008112" cy="1080120"/>
          </a:xfrm>
          <a:prstGeom prst="roundRect">
            <a:avLst/>
          </a:prstGeom>
          <a:solidFill>
            <a:schemeClr val="accent5">
              <a:lumMod val="75000"/>
              <a:alpha val="6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5981" y="1489348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3</a:t>
            </a:r>
            <a:endParaRPr lang="pt-BR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83568" y="2641476"/>
            <a:ext cx="7776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“De forma ______________ e carinhosa, ela deve lembrar-lhe que Deus tem direitos mais elevados, acima de todos os outros direitos, sobre todo o seu ser, e que ela não pode _____________________ esses direitos, pois será responsável por isso no grande dia de Deus.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339752" y="2569468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 smtClean="0">
                <a:solidFill>
                  <a:srgbClr val="A63E74"/>
                </a:solidFill>
              </a:rPr>
              <a:t>bondosa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979712" y="3649588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 smtClean="0">
                <a:solidFill>
                  <a:srgbClr val="A63E74"/>
                </a:solidFill>
              </a:rPr>
              <a:t>desrespeitar</a:t>
            </a:r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59632" y="1489348"/>
            <a:ext cx="7884368" cy="954107"/>
          </a:xfrm>
          <a:prstGeom prst="rect">
            <a:avLst/>
          </a:prstGeom>
          <a:solidFill>
            <a:srgbClr val="EEC88C">
              <a:alpha val="44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O que acontece quando a mulher é passiva, em tudo, diante da vontade do marido? (p. 66)</a:t>
            </a:r>
            <a:endParaRPr lang="pt-BR" sz="2800" b="1" dirty="0"/>
          </a:p>
        </p:txBody>
      </p:sp>
      <p:sp>
        <p:nvSpPr>
          <p:cNvPr id="3" name="Retângulo de cantos arredondados 2"/>
          <p:cNvSpPr/>
          <p:nvPr/>
        </p:nvSpPr>
        <p:spPr>
          <a:xfrm>
            <a:off x="251520" y="1417340"/>
            <a:ext cx="1008112" cy="1080120"/>
          </a:xfrm>
          <a:prstGeom prst="roundRect">
            <a:avLst/>
          </a:prstGeom>
          <a:solidFill>
            <a:schemeClr val="accent5">
              <a:lumMod val="75000"/>
              <a:alpha val="6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5981" y="1489348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4</a:t>
            </a:r>
            <a:endParaRPr lang="pt-BR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83568" y="2641476"/>
            <a:ext cx="77768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“Quando a mulher sujeita o corpo e a mente ao domínio do marido, sendo passiva diante da vontade dele em tudo, sacrificando a consciência, a dignidade e mesmo a personalidade, ela ______________ a oportunidade de exercer aquela poderosa _____________________ que deveria ter para o bem, e deixa</a:t>
            </a:r>
          </a:p>
          <a:p>
            <a:pPr algn="ctr"/>
            <a:r>
              <a:rPr lang="pt-BR" sz="2400" dirty="0" smtClean="0"/>
              <a:t>de enobrecer o esposo.”</a:t>
            </a:r>
            <a:endParaRPr lang="pt-BR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3563888" y="3649588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 smtClean="0">
                <a:solidFill>
                  <a:srgbClr val="A63E74"/>
                </a:solidFill>
              </a:rPr>
              <a:t>perde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716016" y="4081636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 smtClean="0">
                <a:solidFill>
                  <a:srgbClr val="A63E74"/>
                </a:solidFill>
              </a:rPr>
              <a:t>influência</a:t>
            </a:r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4167</TotalTime>
  <Words>750</Words>
  <Application>Microsoft Macintosh PowerPoint</Application>
  <PresentationFormat>Apresentação na tela (16:10)</PresentationFormat>
  <Paragraphs>53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 Black</vt:lpstr>
      <vt:lpstr>Calibri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FUNDAMENTOS DO LAR CRISTÃO</dc:subject>
  <dc:creator>Pr. MARCELO AUGUSTO DE CARVALHO</dc:creator>
  <cp:keywords>www.4tons.com.br</cp:keywords>
  <dc:description>COMÉRCIO PROIBIDO. USO PESSOAL</dc:description>
  <cp:lastModifiedBy>APV - Denis Morgan dos Santos Filho</cp:lastModifiedBy>
  <cp:revision>108</cp:revision>
  <dcterms:created xsi:type="dcterms:W3CDTF">2017-10-05T12:42:48Z</dcterms:created>
  <dcterms:modified xsi:type="dcterms:W3CDTF">2018-03-06T20:45:33Z</dcterms:modified>
  <cp:category>ADORAÇÃO EM FAMÍLIA 2018</cp:category>
</cp:coreProperties>
</file>