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36502"/>
            <a:ext cx="861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deve acontecer com os lideres e professores da Escola Sabatina para que tenham êxito em seu trabalho? Por quê? (p. 6 e 7)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deve acontecer com os lideres e professores da Escola Sabatina para que tenham êxito em seu trabalho? Por quê? (p. 6 e 7)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9" y="2611283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diretores e obreiros de nossas Escolas Sabatinas têm vasto e importantíssimo campo a ser cultivado. Precisam ser _____________ com o ________________________de Deus, para que sua mente seja impressionada a usar os melhores métodos e seguir os melhores planos, a fim de terem perfeito êxito em seu trabalho.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deve acontecer com os lideres e professores da Escola Sabatina para que tenham êxito em seu trabalho? Por quê? (p. 6 e 7)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9" y="2611283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diretores e obreiros de nossas Escolas Sabatinas têm vasto e importantíssimo campo a ser cultivado. Precisam ser _____________ com o ________________________de Deus, para que sua mente seja impressionada a usar os melhores métodos e seguir os melhores planos, a fim de terem perfeito êxito em seu trabalho.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8663231" y="3246972"/>
            <a:ext cx="23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BATIZADOS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2496530" y="3770192"/>
            <a:ext cx="359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36502"/>
            <a:ext cx="86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grande obra de educação a ser realizada pela Escola Sabatina? (p.7)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grande obra de educação a ser realizada pela Escola Sabatina? (p.7)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2E7E4A3-F47A-446A-9E84-B26E81133642}"/>
              </a:ext>
            </a:extLst>
          </p:cNvPr>
          <p:cNvSpPr txBox="1"/>
          <p:nvPr/>
        </p:nvSpPr>
        <p:spPr>
          <a:xfrm>
            <a:off x="1162929" y="2611283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 uma grande obra de educação a ser efetuada. Os professores de crianças e jovens devem frequentemente _______ com eles e por eles, a fim de que vejam “o Cordeiro de Deus, que tira o pecado do mundo”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1:29). Devem _______________ acerca de sua responsabilidade para com Deus, ajudando-os a compreender o que Jesus espera deles.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611283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 uma grande obra de educação a ser efetuada. Os professores de crianças e jovens devem frequentemente _______ com eles e por eles, a fim de que vejam “o Cordeiro de Deus, que tira o pecado do mundo”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1:29). Devem _______________ acerca de sua responsabilidade para com Deus, ajudando-os a compreender o que Jesus espera deles.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grande obra de educação a ser realizada pela Escola Sabatina? (p.7)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6872134" y="3246972"/>
            <a:ext cx="23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3877279" y="4334945"/>
            <a:ext cx="359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INSTRUÍ-LOS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36502"/>
            <a:ext cx="86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 quando nos esforçamos para abençoar e iluminar outros? (p. 8)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 quando nos esforçamos para abençoar e iluminar outros? (p. 8)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9B7DBF-BEA3-4644-9927-CE93FE6DA0D2}"/>
              </a:ext>
            </a:extLst>
          </p:cNvPr>
          <p:cNvSpPr txBox="1"/>
          <p:nvPr/>
        </p:nvSpPr>
        <p:spPr>
          <a:xfrm>
            <a:off x="1162929" y="2611283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esforço de iluminar e abençoar a outros, seus próprios _____________ de ____________ se tornarão mais __________ e vastos. Quanto mais nos esforçamos por explicar a outros a verdade, com amor pelas pessoas, mais clara ela se tornará para nós mesmos. Ao entendimento do expositor, a verdade sempre se abre em nova beleza e força.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611283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esforço de iluminar e abençoar a outros, seus próprios _____________ de ____________ se tornarão mais __________ e vastos. Quanto mais nos esforçamos por explicar a outros a verdade, com amor pelas pessoas, mais clara ela se tornará para nós mesmos. Ao entendimento do expositor, a verdade sempre se abre em nova beleza e força.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 quando nos esforçamos para abençoar e iluminar outros? (p. 8)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1511439" y="3211504"/>
            <a:ext cx="23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8843127" y="3204322"/>
            <a:ext cx="1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B7E4A7-FB17-44B9-982F-88E97E291C6C}"/>
              </a:ext>
            </a:extLst>
          </p:cNvPr>
          <p:cNvSpPr txBox="1"/>
          <p:nvPr/>
        </p:nvSpPr>
        <p:spPr>
          <a:xfrm>
            <a:off x="4593434" y="3224560"/>
            <a:ext cx="23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387366" y="1944414"/>
            <a:ext cx="922808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“Ninguém que trabalhe na Escola Sabatina... deixará de ceifar abundante colheita, não só no fim do mundo, mas também na vida presente.  ( p.8)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387366" y="1944414"/>
            <a:ext cx="92280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“Confia no Senhor de todo o teu coração e não te estribes no teu próprio entendimento”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3:5). Nossas Escolas Sabatinas não são nada menos que sociedades bíblicas, e no santo trabalho de ensinar as verdades da Palavra de Deus, podem realizar muito mais do que até o presente. A Escola Sabatina, quando bem dirigida, possui maravilhoso poder e se destina a realizar uma grande obra. (p. 5)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752627" y="2684356"/>
            <a:ext cx="80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Qual a função da Escola Sabatina? (p. 5)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942239D-3DCE-4C70-9F90-17879F87653F}"/>
              </a:ext>
            </a:extLst>
          </p:cNvPr>
          <p:cNvGrpSpPr/>
          <p:nvPr/>
        </p:nvGrpSpPr>
        <p:grpSpPr>
          <a:xfrm>
            <a:off x="937538" y="677294"/>
            <a:ext cx="9973017" cy="5280424"/>
            <a:chOff x="683015" y="188506"/>
            <a:chExt cx="9973017" cy="528042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8F4EEEF-BD3D-4C3B-9E94-75A5D3A5082F}"/>
                </a:ext>
              </a:extLst>
            </p:cNvPr>
            <p:cNvSpPr txBox="1"/>
            <p:nvPr/>
          </p:nvSpPr>
          <p:spPr>
            <a:xfrm>
              <a:off x="789890" y="2121090"/>
              <a:ext cx="9866142" cy="33478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Tenho profundo interesse pelas nossas Escolas Sabatinas através do mundo, pois creio que são o _________________ de _________ para a educação de nossos jovens nas verdades da Bíblia. Tanto os pais como os professores devem fazer constantes esforços para interessar a juventude nas coisas de importância eterna. A Escola Sabatina é um ____________ missionário.</a:t>
              </a: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0D9E2F7-F71D-4D16-9EB8-58105B1DA4C6}"/>
                </a:ext>
              </a:extLst>
            </p:cNvPr>
            <p:cNvGrpSpPr/>
            <p:nvPr/>
          </p:nvGrpSpPr>
          <p:grpSpPr>
            <a:xfrm>
              <a:off x="683015" y="188506"/>
              <a:ext cx="7895378" cy="1063037"/>
              <a:chOff x="541612" y="753340"/>
              <a:chExt cx="10129529" cy="1942725"/>
            </a:xfrm>
          </p:grpSpPr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6390CB74-CDA3-4A1F-A8B6-D706246CF88B}"/>
                  </a:ext>
                </a:extLst>
              </p:cNvPr>
              <p:cNvGrpSpPr/>
              <p:nvPr/>
            </p:nvGrpSpPr>
            <p:grpSpPr>
              <a:xfrm>
                <a:off x="541612" y="753340"/>
                <a:ext cx="10129529" cy="1942725"/>
                <a:chOff x="541613" y="753341"/>
                <a:chExt cx="9780738" cy="1301702"/>
              </a:xfrm>
            </p:grpSpPr>
            <p:pic>
              <p:nvPicPr>
                <p:cNvPr id="12" name="Imagem 11">
                  <a:extLst>
                    <a:ext uri="{FF2B5EF4-FFF2-40B4-BE49-F238E27FC236}">
                      <a16:creationId xmlns:a16="http://schemas.microsoft.com/office/drawing/2014/main" id="{70A17032-452B-4460-AC4B-405CF867C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13" y="753341"/>
                  <a:ext cx="3873831" cy="1301701"/>
                </a:xfrm>
                <a:prstGeom prst="rect">
                  <a:avLst/>
                </a:prstGeom>
              </p:spPr>
            </p:pic>
            <p:sp>
              <p:nvSpPr>
                <p:cNvPr id="13" name="Retângulo: Cantos Arredondados 12">
                  <a:extLst>
                    <a:ext uri="{FF2B5EF4-FFF2-40B4-BE49-F238E27FC236}">
                      <a16:creationId xmlns:a16="http://schemas.microsoft.com/office/drawing/2014/main" id="{55CF8913-0364-4C35-A843-CE2583D6EEC3}"/>
                    </a:ext>
                  </a:extLst>
                </p:cNvPr>
                <p:cNvSpPr/>
                <p:nvPr/>
              </p:nvSpPr>
              <p:spPr>
                <a:xfrm>
                  <a:off x="2620652" y="904973"/>
                  <a:ext cx="7701699" cy="11500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A52D178-7E18-4753-B28B-69BF1F6C3190}"/>
                  </a:ext>
                </a:extLst>
              </p:cNvPr>
              <p:cNvSpPr txBox="1"/>
              <p:nvPr/>
            </p:nvSpPr>
            <p:spPr>
              <a:xfrm>
                <a:off x="678729" y="979642"/>
                <a:ext cx="1040670" cy="129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BB134B8-96E2-45EE-B1FE-21084143529C}"/>
                  </a:ext>
                </a:extLst>
              </p:cNvPr>
              <p:cNvSpPr txBox="1"/>
              <p:nvPr/>
            </p:nvSpPr>
            <p:spPr>
              <a:xfrm>
                <a:off x="2253006" y="1095014"/>
                <a:ext cx="8050491" cy="73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Qual a função da Escola Sabatina? (p. 5)</a:t>
                </a:r>
                <a:endParaRPr lang="pt-B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E608810-7840-41A4-958C-81B3B5406A41}"/>
              </a:ext>
            </a:extLst>
          </p:cNvPr>
          <p:cNvGrpSpPr/>
          <p:nvPr/>
        </p:nvGrpSpPr>
        <p:grpSpPr>
          <a:xfrm>
            <a:off x="937538" y="677294"/>
            <a:ext cx="9973017" cy="5280424"/>
            <a:chOff x="683015" y="188506"/>
            <a:chExt cx="9973017" cy="5280424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823FAEF-4EE6-4C47-A10B-468ABB9E0857}"/>
                </a:ext>
              </a:extLst>
            </p:cNvPr>
            <p:cNvSpPr txBox="1"/>
            <p:nvPr/>
          </p:nvSpPr>
          <p:spPr>
            <a:xfrm>
              <a:off x="789890" y="2121090"/>
              <a:ext cx="9866142" cy="33478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Tenho profundo interesse pelas nossas Escolas Sabatinas através do mundo, pois creio que são o _________________ de _________ para a educação de nossos jovens nas verdades da Bíblia. Tanto os pais como os professores devem fazer constantes esforços para interessar a juventude nas coisas de importância eterna. A Escola Sabatina é um ____________ missionário.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69DFC45C-ED34-4763-8524-6C24E1D14AD9}"/>
                </a:ext>
              </a:extLst>
            </p:cNvPr>
            <p:cNvGrpSpPr/>
            <p:nvPr/>
          </p:nvGrpSpPr>
          <p:grpSpPr>
            <a:xfrm>
              <a:off x="683015" y="188506"/>
              <a:ext cx="7895378" cy="1063037"/>
              <a:chOff x="541612" y="753340"/>
              <a:chExt cx="10129529" cy="1942725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06B09A17-A0E8-4040-889D-C90A402AB580}"/>
                  </a:ext>
                </a:extLst>
              </p:cNvPr>
              <p:cNvGrpSpPr/>
              <p:nvPr/>
            </p:nvGrpSpPr>
            <p:grpSpPr>
              <a:xfrm>
                <a:off x="541612" y="753340"/>
                <a:ext cx="10129529" cy="1942725"/>
                <a:chOff x="541613" y="753341"/>
                <a:chExt cx="9780738" cy="1301702"/>
              </a:xfrm>
            </p:grpSpPr>
            <p:pic>
              <p:nvPicPr>
                <p:cNvPr id="28" name="Imagem 27">
                  <a:extLst>
                    <a:ext uri="{FF2B5EF4-FFF2-40B4-BE49-F238E27FC236}">
                      <a16:creationId xmlns:a16="http://schemas.microsoft.com/office/drawing/2014/main" id="{544F9ABE-4E12-41B0-A54D-932968EE7E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13" y="753341"/>
                  <a:ext cx="3873831" cy="1301701"/>
                </a:xfrm>
                <a:prstGeom prst="rect">
                  <a:avLst/>
                </a:prstGeom>
              </p:spPr>
            </p:pic>
            <p:sp>
              <p:nvSpPr>
                <p:cNvPr id="29" name="Retângulo: Cantos Arredondados 28">
                  <a:extLst>
                    <a:ext uri="{FF2B5EF4-FFF2-40B4-BE49-F238E27FC236}">
                      <a16:creationId xmlns:a16="http://schemas.microsoft.com/office/drawing/2014/main" id="{E033900C-35C9-4F26-9274-B8202A80756A}"/>
                    </a:ext>
                  </a:extLst>
                </p:cNvPr>
                <p:cNvSpPr/>
                <p:nvPr/>
              </p:nvSpPr>
              <p:spPr>
                <a:xfrm>
                  <a:off x="2620652" y="904973"/>
                  <a:ext cx="7701699" cy="11500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33260DD-6779-4100-97E4-2737AAB32576}"/>
                  </a:ext>
                </a:extLst>
              </p:cNvPr>
              <p:cNvSpPr txBox="1"/>
              <p:nvPr/>
            </p:nvSpPr>
            <p:spPr>
              <a:xfrm>
                <a:off x="678729" y="979642"/>
                <a:ext cx="1040670" cy="129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661ACC5-5A27-4ECA-B0B1-3277F29C063E}"/>
                  </a:ext>
                </a:extLst>
              </p:cNvPr>
              <p:cNvSpPr txBox="1"/>
              <p:nvPr/>
            </p:nvSpPr>
            <p:spPr>
              <a:xfrm>
                <a:off x="2253006" y="1095014"/>
                <a:ext cx="8050491" cy="73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Qual a função da Escola Sabatina? (p. 5)</a:t>
                </a:r>
                <a:endParaRPr lang="pt-B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5250730" y="3227616"/>
            <a:ext cx="30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F4927-D103-450B-9941-561EC3A184C5}"/>
              </a:ext>
            </a:extLst>
          </p:cNvPr>
          <p:cNvSpPr txBox="1"/>
          <p:nvPr/>
        </p:nvSpPr>
        <p:spPr>
          <a:xfrm>
            <a:off x="8832916" y="3227616"/>
            <a:ext cx="130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1449984" y="5434498"/>
            <a:ext cx="169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742629" y="2799311"/>
            <a:ext cx="8050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Porque a Escola Sabatina é um importante ramo do trabalho missionário, especialmente para os jovens? (p. 6)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70754" y="874936"/>
            <a:ext cx="805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Porque a Escola Sabatina é um importante ramo do trabalho missionário, especialmente para os jovens? (p. 6)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Escola Sabatina é um importante ramo do trabalho missionário, não só porque proporciona a jovens e adultos o conhecimento da Palavra de Deus, mas por _____________ neles o ___________ por suas sagradas verdades e o ___________ de estudá-las por si mesmos; ensina-os, sobretudo, a regular sua vida por seus santos ensinos 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70754" y="874936"/>
            <a:ext cx="805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Porque a Escola Sabatina é um importante ramo do trabalho missionário, especialmente para os jovens? (p. 6)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Escola Sabatina é um importante ramo do trabalho missionário, não só porque proporciona a jovens e adultos o conhecimento da Palavra de Deus, mas por _____________ neles o ___________ por suas sagradas verdades e o ___________ de estudá-las por si mesmos; ensina-os, sobretudo, a regular sua vida por seus santos ensinos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3DE6B-5F97-44C2-93B0-E4787B623A4B}"/>
              </a:ext>
            </a:extLst>
          </p:cNvPr>
          <p:cNvSpPr txBox="1"/>
          <p:nvPr/>
        </p:nvSpPr>
        <p:spPr>
          <a:xfrm>
            <a:off x="3987537" y="3624044"/>
            <a:ext cx="30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4840519" y="4186986"/>
            <a:ext cx="171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6041E4-8E34-4CD8-A61A-B943B981E6BC}"/>
              </a:ext>
            </a:extLst>
          </p:cNvPr>
          <p:cNvSpPr txBox="1"/>
          <p:nvPr/>
        </p:nvSpPr>
        <p:spPr>
          <a:xfrm>
            <a:off x="7932511" y="3624044"/>
            <a:ext cx="171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1034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12</cp:revision>
  <dcterms:created xsi:type="dcterms:W3CDTF">2019-11-04T19:02:45Z</dcterms:created>
  <dcterms:modified xsi:type="dcterms:W3CDTF">2019-11-05T19:16:44Z</dcterms:modified>
  <cp:category>MINISTÉRIO DA FAMÍLIA</cp:category>
</cp:coreProperties>
</file>