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5" r:id="rId5"/>
    <p:sldId id="260" r:id="rId6"/>
    <p:sldId id="258" r:id="rId7"/>
    <p:sldId id="262" r:id="rId8"/>
    <p:sldId id="267" r:id="rId9"/>
    <p:sldId id="266" r:id="rId10"/>
    <p:sldId id="264" r:id="rId11"/>
    <p:sldId id="268" r:id="rId12"/>
    <p:sldId id="263" r:id="rId13"/>
    <p:sldId id="269" r:id="rId14"/>
    <p:sldId id="270" r:id="rId15"/>
    <p:sldId id="271" r:id="rId16"/>
    <p:sldId id="272" r:id="rId17"/>
    <p:sldId id="274" r:id="rId18"/>
    <p:sldId id="273" r:id="rId19"/>
    <p:sldId id="275"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55028-FEAD-4398-8180-EACF678D7E5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91FC64D-12C2-4300-B003-3339BA4E4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2C6FC0-6273-49A6-8751-786B5191DEA9}"/>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5" name="Espaço Reservado para Rodapé 4">
            <a:extLst>
              <a:ext uri="{FF2B5EF4-FFF2-40B4-BE49-F238E27FC236}">
                <a16:creationId xmlns:a16="http://schemas.microsoft.com/office/drawing/2014/main" id="{0DAAE38B-F53C-4AED-B693-1B3C9287069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59217E-171A-4952-8182-B2414B35324B}"/>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67505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77391-1048-4A5C-B434-CDCC43B0903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2F3D883-3F87-41B7-A7E7-C019428CE63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BBDF794-03E2-44B0-8735-F741416CF384}"/>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5" name="Espaço Reservado para Rodapé 4">
            <a:extLst>
              <a:ext uri="{FF2B5EF4-FFF2-40B4-BE49-F238E27FC236}">
                <a16:creationId xmlns:a16="http://schemas.microsoft.com/office/drawing/2014/main" id="{CFCD9F63-3C1F-412A-B9CF-04F44D9D234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44EF04-C3CA-4EDA-AA76-38C1828F5662}"/>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34527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BD5B86-03A4-46A9-B082-536F7B73244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FDA5489-DC11-4F40-9E23-E512E5EA3B1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C180F64-A44E-4A67-A9A7-0C0952BE1336}"/>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5" name="Espaço Reservado para Rodapé 4">
            <a:extLst>
              <a:ext uri="{FF2B5EF4-FFF2-40B4-BE49-F238E27FC236}">
                <a16:creationId xmlns:a16="http://schemas.microsoft.com/office/drawing/2014/main" id="{3DD0D5C3-A7FD-4658-8FD7-E7C7EB6935E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9B27D3-54A7-412B-8657-C6F340590644}"/>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38128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F3967-5604-4B1B-816E-88E0357D6FF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E03FBE6-A565-4BF3-8C04-073C2BA9773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CBD1A5D-C28D-468D-BCD9-FB5AC9DCBE7E}"/>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5" name="Espaço Reservado para Rodapé 4">
            <a:extLst>
              <a:ext uri="{FF2B5EF4-FFF2-40B4-BE49-F238E27FC236}">
                <a16:creationId xmlns:a16="http://schemas.microsoft.com/office/drawing/2014/main" id="{4AB30D3D-C4F0-45D6-89CE-939974981D4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7AB5777-27D1-4135-93B9-69A044915A7E}"/>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263785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8F6244-4F4A-43F9-B04A-528DC4D6011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32EC548-213C-4940-A312-B424558E2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261C365-27F3-4DE2-B858-EDDCEA340EE4}"/>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5" name="Espaço Reservado para Rodapé 4">
            <a:extLst>
              <a:ext uri="{FF2B5EF4-FFF2-40B4-BE49-F238E27FC236}">
                <a16:creationId xmlns:a16="http://schemas.microsoft.com/office/drawing/2014/main" id="{A5F19A99-C027-47DD-A0E8-AE1F81A0124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96A2A8-D4DB-4A09-991E-0D6BA061DF83}"/>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305582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89AA3-F103-4FEE-B74A-57691476269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95B19B3-FB04-4D78-BA71-B3FA9863B94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BBF5AED-85CE-4D07-B935-43900556CD1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54458E7-8D8F-4EAE-984A-FDEEE2688C9C}"/>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6" name="Espaço Reservado para Rodapé 5">
            <a:extLst>
              <a:ext uri="{FF2B5EF4-FFF2-40B4-BE49-F238E27FC236}">
                <a16:creationId xmlns:a16="http://schemas.microsoft.com/office/drawing/2014/main" id="{2A8ED3A3-7571-4896-A2F6-20BBFDF5D1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8F658D9-2744-4B4B-9A49-0D73470513B3}"/>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172799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F2038F-2BBD-4F23-A7F3-1BD569D6F63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748ACC4-5FD8-431D-AD55-F97E00740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325597A-962C-4F2E-9865-CD4B47381B7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FB91CEF-B319-4778-9315-54693E48C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F4CB1BE-1EBC-49A2-A75F-477056C9B2F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67DBC19-F8C9-4ED7-A9DE-15B91C779352}"/>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8" name="Espaço Reservado para Rodapé 7">
            <a:extLst>
              <a:ext uri="{FF2B5EF4-FFF2-40B4-BE49-F238E27FC236}">
                <a16:creationId xmlns:a16="http://schemas.microsoft.com/office/drawing/2014/main" id="{7A82043B-98CC-47E1-B385-91600E1CD93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16B6B54-D0AB-4210-A000-70DA9EDBA8F5}"/>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11191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1DEAA-5191-4CCA-B157-5427229BC87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B74170F-0AD1-406B-9E77-F343F88DB3F6}"/>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4" name="Espaço Reservado para Rodapé 3">
            <a:extLst>
              <a:ext uri="{FF2B5EF4-FFF2-40B4-BE49-F238E27FC236}">
                <a16:creationId xmlns:a16="http://schemas.microsoft.com/office/drawing/2014/main" id="{356451DA-F3CF-4CF9-818F-C06F47F9BE3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1D0CF75-5DE3-4541-BC1C-0DFE544FF696}"/>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316213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35675E1-AA22-4C1C-9964-433037666C76}"/>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3" name="Espaço Reservado para Rodapé 2">
            <a:extLst>
              <a:ext uri="{FF2B5EF4-FFF2-40B4-BE49-F238E27FC236}">
                <a16:creationId xmlns:a16="http://schemas.microsoft.com/office/drawing/2014/main" id="{1C569364-1A98-4F50-93AF-B6DE13759D4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3BC5624-991D-4D2D-9E08-65988BE85E0D}"/>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389397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EE2A6-943C-4089-A5CE-AB07E7547CA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68D477C-255F-4B29-A897-C9E0EF930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B6114E3-30EB-4342-B894-DD0EA02FF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4AF7D4-D2B6-4AA6-A6FF-425472E63158}"/>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6" name="Espaço Reservado para Rodapé 5">
            <a:extLst>
              <a:ext uri="{FF2B5EF4-FFF2-40B4-BE49-F238E27FC236}">
                <a16:creationId xmlns:a16="http://schemas.microsoft.com/office/drawing/2014/main" id="{FCB7FB8F-399D-43C6-83B8-A233FCD5140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8FBA8A7-037F-4C4E-A156-E1249F86CE99}"/>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321862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9A5B8-6361-4CFD-8A99-635E85D6265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8B38C5C-5B7F-458C-994E-D8198839E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6134BF2-7684-484E-866C-8361C580C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6B6D100-BA37-40BC-902A-A4A81DB39CD5}"/>
              </a:ext>
            </a:extLst>
          </p:cNvPr>
          <p:cNvSpPr>
            <a:spLocks noGrp="1"/>
          </p:cNvSpPr>
          <p:nvPr>
            <p:ph type="dt" sz="half" idx="10"/>
          </p:nvPr>
        </p:nvSpPr>
        <p:spPr/>
        <p:txBody>
          <a:bodyPr/>
          <a:lstStyle/>
          <a:p>
            <a:fld id="{C48A2956-2BC4-418E-B6EB-EEA878A611DE}" type="datetimeFigureOut">
              <a:rPr lang="pt-BR" smtClean="0"/>
              <a:t>05/11/2019</a:t>
            </a:fld>
            <a:endParaRPr lang="pt-BR"/>
          </a:p>
        </p:txBody>
      </p:sp>
      <p:sp>
        <p:nvSpPr>
          <p:cNvPr id="6" name="Espaço Reservado para Rodapé 5">
            <a:extLst>
              <a:ext uri="{FF2B5EF4-FFF2-40B4-BE49-F238E27FC236}">
                <a16:creationId xmlns:a16="http://schemas.microsoft.com/office/drawing/2014/main" id="{BB4F52D9-3275-4FD7-9941-9D5712BB29B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7D21F54-E2F4-45FD-842D-4FFD143A002A}"/>
              </a:ext>
            </a:extLst>
          </p:cNvPr>
          <p:cNvSpPr>
            <a:spLocks noGrp="1"/>
          </p:cNvSpPr>
          <p:nvPr>
            <p:ph type="sldNum" sz="quarter" idx="12"/>
          </p:nvPr>
        </p:nvSpPr>
        <p:spPr/>
        <p:txBody>
          <a:bodyPr/>
          <a:lstStyle/>
          <a:p>
            <a:fld id="{1C314AC0-7F8E-466A-AEF8-8ED9E1079094}" type="slidenum">
              <a:rPr lang="pt-BR" smtClean="0"/>
              <a:t>‹nº›</a:t>
            </a:fld>
            <a:endParaRPr lang="pt-BR"/>
          </a:p>
        </p:txBody>
      </p:sp>
    </p:spTree>
    <p:extLst>
      <p:ext uri="{BB962C8B-B14F-4D97-AF65-F5344CB8AC3E}">
        <p14:creationId xmlns:p14="http://schemas.microsoft.com/office/powerpoint/2010/main" val="289417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2B16B3-F11B-4577-9D0B-F521B41B6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BA57BCC-D08E-4A3D-9851-8B844BF6E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C3A9A65-14B4-4E40-9A8F-CB721E53B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2956-2BC4-418E-B6EB-EEA878A611DE}" type="datetimeFigureOut">
              <a:rPr lang="pt-BR" smtClean="0"/>
              <a:t>05/11/2019</a:t>
            </a:fld>
            <a:endParaRPr lang="pt-BR"/>
          </a:p>
        </p:txBody>
      </p:sp>
      <p:sp>
        <p:nvSpPr>
          <p:cNvPr id="5" name="Espaço Reservado para Rodapé 4">
            <a:extLst>
              <a:ext uri="{FF2B5EF4-FFF2-40B4-BE49-F238E27FC236}">
                <a16:creationId xmlns:a16="http://schemas.microsoft.com/office/drawing/2014/main" id="{4F99961B-585D-4127-AF40-C11AD18CC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5C6C59F-DA1F-4312-9BBB-D7EF95839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14AC0-7F8E-466A-AEF8-8ED9E1079094}" type="slidenum">
              <a:rPr lang="pt-BR" smtClean="0"/>
              <a:t>‹nº›</a:t>
            </a:fld>
            <a:endParaRPr lang="pt-BR"/>
          </a:p>
        </p:txBody>
      </p:sp>
    </p:spTree>
    <p:extLst>
      <p:ext uri="{BB962C8B-B14F-4D97-AF65-F5344CB8AC3E}">
        <p14:creationId xmlns:p14="http://schemas.microsoft.com/office/powerpoint/2010/main" val="2647438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39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909257" y="2394828"/>
            <a:ext cx="10129529" cy="1942725"/>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46375" y="2621131"/>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666644" y="2956122"/>
            <a:ext cx="8616099" cy="523220"/>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Qual é o apelo feito aos pais e mães? (p.11)</a:t>
            </a:r>
          </a:p>
        </p:txBody>
      </p:sp>
    </p:spTree>
    <p:extLst>
      <p:ext uri="{BB962C8B-B14F-4D97-AF65-F5344CB8AC3E}">
        <p14:creationId xmlns:p14="http://schemas.microsoft.com/office/powerpoint/2010/main" val="376415614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000770" y="722057"/>
            <a:ext cx="6715249" cy="1287906"/>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97794" y="912366"/>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016252" y="1158587"/>
            <a:ext cx="8616099" cy="400110"/>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o apelo feito aos pais e mães? (p.11)</a:t>
            </a:r>
          </a:p>
        </p:txBody>
      </p:sp>
      <p:sp>
        <p:nvSpPr>
          <p:cNvPr id="12" name="CaixaDeTexto 11">
            <a:extLst>
              <a:ext uri="{FF2B5EF4-FFF2-40B4-BE49-F238E27FC236}">
                <a16:creationId xmlns:a16="http://schemas.microsoft.com/office/drawing/2014/main" id="{1FF66B3D-87AA-4CAD-9623-66639E696D52}"/>
              </a:ext>
            </a:extLst>
          </p:cNvPr>
          <p:cNvSpPr txBox="1"/>
          <p:nvPr/>
        </p:nvSpPr>
        <p:spPr>
          <a:xfrm>
            <a:off x="1225989" y="1990065"/>
            <a:ext cx="9866142" cy="4455835"/>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Pais e mães, nós rogamos que _________ sobre vós deveres há muito negligenciados. _____________ as Escrituras por vós mesmos; ___________ vossos filhos no estudo da Palavra Sagrada. Fazei obra diligente por causa da negligência passada. Não afasteis os vossos filhos para que estudem por si mesmos a Bíblia, mas lede-a com eles, ________________ o que sabeis de maneira simples, e ___________________ a vós mesmos na escola de Cristo como diligentes estudantes. </a:t>
            </a:r>
          </a:p>
        </p:txBody>
      </p:sp>
    </p:spTree>
    <p:extLst>
      <p:ext uri="{BB962C8B-B14F-4D97-AF65-F5344CB8AC3E}">
        <p14:creationId xmlns:p14="http://schemas.microsoft.com/office/powerpoint/2010/main" val="3501219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000770" y="722057"/>
            <a:ext cx="6715249" cy="1287906"/>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97794" y="912366"/>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
        <p:nvSpPr>
          <p:cNvPr id="10" name="CaixaDeTexto 9">
            <a:extLst>
              <a:ext uri="{FF2B5EF4-FFF2-40B4-BE49-F238E27FC236}">
                <a16:creationId xmlns:a16="http://schemas.microsoft.com/office/drawing/2014/main" id="{F8F4EEEF-BD3D-4C3B-9E94-75A5D3A5082F}"/>
              </a:ext>
            </a:extLst>
          </p:cNvPr>
          <p:cNvSpPr txBox="1"/>
          <p:nvPr/>
        </p:nvSpPr>
        <p:spPr>
          <a:xfrm>
            <a:off x="1225989" y="1990065"/>
            <a:ext cx="9866142" cy="4455835"/>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Pais e mães, nós rogamos que _________ sobre vós deveres há muito negligenciados. _____________ as Escrituras por vós mesmos; ___________ vossos filhos no estudo da Palavra Sagrada. Fazei obra diligente por causa da negligência passada. Não afasteis os vossos filhos para que estudem por si mesmos a Bíblia, mas lede-a com eles, ________________ o que sabeis de maneira simples, e ___________________ a vós mesmos na escola de Cristo como diligentes estudantes. </a:t>
            </a:r>
          </a:p>
        </p:txBody>
      </p:sp>
      <p:sp>
        <p:nvSpPr>
          <p:cNvPr id="12" name="CaixaDeTexto 11">
            <a:extLst>
              <a:ext uri="{FF2B5EF4-FFF2-40B4-BE49-F238E27FC236}">
                <a16:creationId xmlns:a16="http://schemas.microsoft.com/office/drawing/2014/main" id="{D09624BA-BBEC-4212-A2B1-8D991C02954C}"/>
              </a:ext>
            </a:extLst>
          </p:cNvPr>
          <p:cNvSpPr txBox="1"/>
          <p:nvPr/>
        </p:nvSpPr>
        <p:spPr>
          <a:xfrm>
            <a:off x="5632076" y="2065242"/>
            <a:ext cx="1662101"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TOMEIS</a:t>
            </a:r>
          </a:p>
        </p:txBody>
      </p:sp>
      <p:sp>
        <p:nvSpPr>
          <p:cNvPr id="13" name="CaixaDeTexto 12">
            <a:extLst>
              <a:ext uri="{FF2B5EF4-FFF2-40B4-BE49-F238E27FC236}">
                <a16:creationId xmlns:a16="http://schemas.microsoft.com/office/drawing/2014/main" id="{8B8F9389-CF91-4B1A-8E4F-F2ED5D308519}"/>
              </a:ext>
            </a:extLst>
          </p:cNvPr>
          <p:cNvSpPr txBox="1"/>
          <p:nvPr/>
        </p:nvSpPr>
        <p:spPr>
          <a:xfrm>
            <a:off x="2016252" y="1158587"/>
            <a:ext cx="8616099" cy="400110"/>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o apelo feito aos pais e mães? (p.11)</a:t>
            </a:r>
          </a:p>
        </p:txBody>
      </p:sp>
      <p:sp>
        <p:nvSpPr>
          <p:cNvPr id="14" name="CaixaDeTexto 13">
            <a:extLst>
              <a:ext uri="{FF2B5EF4-FFF2-40B4-BE49-F238E27FC236}">
                <a16:creationId xmlns:a16="http://schemas.microsoft.com/office/drawing/2014/main" id="{E4631EC5-6E00-446A-99C0-37E99AF56A54}"/>
              </a:ext>
            </a:extLst>
          </p:cNvPr>
          <p:cNvSpPr txBox="1"/>
          <p:nvPr/>
        </p:nvSpPr>
        <p:spPr>
          <a:xfrm>
            <a:off x="3955676" y="2588462"/>
            <a:ext cx="2203384"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EXAMINAI</a:t>
            </a:r>
          </a:p>
        </p:txBody>
      </p:sp>
      <p:sp>
        <p:nvSpPr>
          <p:cNvPr id="15" name="CaixaDeTexto 14">
            <a:extLst>
              <a:ext uri="{FF2B5EF4-FFF2-40B4-BE49-F238E27FC236}">
                <a16:creationId xmlns:a16="http://schemas.microsoft.com/office/drawing/2014/main" id="{DF57EE7C-8767-4853-93F9-EF690B3D2AC1}"/>
              </a:ext>
            </a:extLst>
          </p:cNvPr>
          <p:cNvSpPr txBox="1"/>
          <p:nvPr/>
        </p:nvSpPr>
        <p:spPr>
          <a:xfrm>
            <a:off x="1421095" y="3128103"/>
            <a:ext cx="1763537"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AUXILIAI</a:t>
            </a:r>
          </a:p>
        </p:txBody>
      </p:sp>
      <p:sp>
        <p:nvSpPr>
          <p:cNvPr id="16" name="CaixaDeTexto 15">
            <a:extLst>
              <a:ext uri="{FF2B5EF4-FFF2-40B4-BE49-F238E27FC236}">
                <a16:creationId xmlns:a16="http://schemas.microsoft.com/office/drawing/2014/main" id="{892B7CB5-267D-4317-8C20-49096AE59A8A}"/>
              </a:ext>
            </a:extLst>
          </p:cNvPr>
          <p:cNvSpPr txBox="1"/>
          <p:nvPr/>
        </p:nvSpPr>
        <p:spPr>
          <a:xfrm>
            <a:off x="1305568" y="4808299"/>
            <a:ext cx="2793464"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ENSINAI-LHES</a:t>
            </a:r>
          </a:p>
        </p:txBody>
      </p:sp>
      <p:sp>
        <p:nvSpPr>
          <p:cNvPr id="17" name="CaixaDeTexto 16">
            <a:extLst>
              <a:ext uri="{FF2B5EF4-FFF2-40B4-BE49-F238E27FC236}">
                <a16:creationId xmlns:a16="http://schemas.microsoft.com/office/drawing/2014/main" id="{81AA960B-1F97-47F9-BAB1-6C88DABC8864}"/>
              </a:ext>
            </a:extLst>
          </p:cNvPr>
          <p:cNvSpPr txBox="1"/>
          <p:nvPr/>
        </p:nvSpPr>
        <p:spPr>
          <a:xfrm>
            <a:off x="1362619" y="5365489"/>
            <a:ext cx="3251416"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MANTENDE-VOS</a:t>
            </a:r>
          </a:p>
        </p:txBody>
      </p:sp>
    </p:spTree>
    <p:extLst>
      <p:ext uri="{BB962C8B-B14F-4D97-AF65-F5344CB8AC3E}">
        <p14:creationId xmlns:p14="http://schemas.microsoft.com/office/powerpoint/2010/main" val="1023106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909257" y="2394828"/>
            <a:ext cx="10129529" cy="1942725"/>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46375" y="2621131"/>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620651" y="2736502"/>
            <a:ext cx="8616099"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Qual é a desculpa dos jovens para não estudar as sagradas escrituras? (p.11)</a:t>
            </a:r>
          </a:p>
        </p:txBody>
      </p:sp>
    </p:spTree>
    <p:extLst>
      <p:ext uri="{BB962C8B-B14F-4D97-AF65-F5344CB8AC3E}">
        <p14:creationId xmlns:p14="http://schemas.microsoft.com/office/powerpoint/2010/main" val="91789102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000770" y="722057"/>
            <a:ext cx="6715249" cy="1287906"/>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97794" y="912366"/>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026763" y="974490"/>
            <a:ext cx="8616099" cy="707886"/>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a desculpa dos jovens para não estudar as sagradas escrituras? (p.11)</a:t>
            </a:r>
          </a:p>
        </p:txBody>
      </p:sp>
      <p:sp>
        <p:nvSpPr>
          <p:cNvPr id="13" name="CaixaDeTexto 12">
            <a:extLst>
              <a:ext uri="{FF2B5EF4-FFF2-40B4-BE49-F238E27FC236}">
                <a16:creationId xmlns:a16="http://schemas.microsoft.com/office/drawing/2014/main" id="{1BF7FCF1-C3B6-422A-BE07-F99DD1A7F270}"/>
              </a:ext>
            </a:extLst>
          </p:cNvPr>
          <p:cNvSpPr txBox="1"/>
          <p:nvPr/>
        </p:nvSpPr>
        <p:spPr>
          <a:xfrm>
            <a:off x="1162929" y="2611283"/>
            <a:ext cx="9866142" cy="3347840"/>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Muitos jovens dizem: Não tenho __________ de estudar minha lição. Que estão eles porém fazendo? Alguns estão aproveitando cada momento para ganhar alguns centavos mais, quando este tempo, dedicado ao trabalho, consagrado ao estudo da Bíblia e seguidas suas lições, ajudá-los-ia mais que a importância ganha pela sobrecarga de trabalho... </a:t>
            </a:r>
          </a:p>
        </p:txBody>
      </p:sp>
    </p:spTree>
    <p:extLst>
      <p:ext uri="{BB962C8B-B14F-4D97-AF65-F5344CB8AC3E}">
        <p14:creationId xmlns:p14="http://schemas.microsoft.com/office/powerpoint/2010/main" val="3486266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B3C97201-C087-495A-92A7-21618193F0C3}"/>
              </a:ext>
            </a:extLst>
          </p:cNvPr>
          <p:cNvSpPr txBox="1"/>
          <p:nvPr/>
        </p:nvSpPr>
        <p:spPr>
          <a:xfrm>
            <a:off x="1162929" y="2611283"/>
            <a:ext cx="9866142" cy="3347840"/>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Muitos jovens dizem: Não tenho __________ de estudar minha lição. Que estão eles porém fazendo? Alguns estão aproveitando cada momento para ganhar alguns centavos mais, quando este tempo, dedicado ao trabalho, consagrado ao estudo da Bíblia e seguidas suas lições, ajudá-los-ia mais que a importância ganha pela sobrecarga de trabalho... </a:t>
            </a:r>
          </a:p>
        </p:txBody>
      </p:sp>
      <p:grpSp>
        <p:nvGrpSpPr>
          <p:cNvPr id="7" name="Agrupar 6">
            <a:extLst>
              <a:ext uri="{FF2B5EF4-FFF2-40B4-BE49-F238E27FC236}">
                <a16:creationId xmlns:a16="http://schemas.microsoft.com/office/drawing/2014/main" id="{F351743A-9584-400B-97D4-8BA73F6C84BE}"/>
              </a:ext>
            </a:extLst>
          </p:cNvPr>
          <p:cNvGrpSpPr/>
          <p:nvPr/>
        </p:nvGrpSpPr>
        <p:grpSpPr>
          <a:xfrm>
            <a:off x="1000770" y="722057"/>
            <a:ext cx="6715249" cy="1287906"/>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97794" y="912366"/>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026763" y="974490"/>
            <a:ext cx="8616099" cy="707886"/>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a desculpa dos jovens para não estudar as sagradas escrituras? (p.11)</a:t>
            </a:r>
          </a:p>
        </p:txBody>
      </p:sp>
      <p:sp>
        <p:nvSpPr>
          <p:cNvPr id="11" name="CaixaDeTexto 10">
            <a:extLst>
              <a:ext uri="{FF2B5EF4-FFF2-40B4-BE49-F238E27FC236}">
                <a16:creationId xmlns:a16="http://schemas.microsoft.com/office/drawing/2014/main" id="{39E05D13-3865-4E7C-8E78-BEDBDE7428A2}"/>
              </a:ext>
            </a:extLst>
          </p:cNvPr>
          <p:cNvSpPr txBox="1"/>
          <p:nvPr/>
        </p:nvSpPr>
        <p:spPr>
          <a:xfrm>
            <a:off x="5980494" y="2677260"/>
            <a:ext cx="1534402"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TEMPO</a:t>
            </a:r>
          </a:p>
        </p:txBody>
      </p:sp>
    </p:spTree>
    <p:extLst>
      <p:ext uri="{BB962C8B-B14F-4D97-AF65-F5344CB8AC3E}">
        <p14:creationId xmlns:p14="http://schemas.microsoft.com/office/powerpoint/2010/main" val="1308233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909257" y="2394828"/>
            <a:ext cx="10129529" cy="1942725"/>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46375" y="2621131"/>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620651" y="2736502"/>
            <a:ext cx="8616099"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Qual é a origem das opiniões contraditórias sobre o que a Bíblia ensina? Por quê? (p.13)</a:t>
            </a:r>
          </a:p>
        </p:txBody>
      </p:sp>
    </p:spTree>
    <p:extLst>
      <p:ext uri="{BB962C8B-B14F-4D97-AF65-F5344CB8AC3E}">
        <p14:creationId xmlns:p14="http://schemas.microsoft.com/office/powerpoint/2010/main" val="266003037"/>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000770" y="722057"/>
            <a:ext cx="6715249" cy="1287906"/>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97794" y="912366"/>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026763" y="974490"/>
            <a:ext cx="8616099" cy="707886"/>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a origem das opiniões contraditórias sobre o que a Bíblia ensina? Por quê? (p.13)</a:t>
            </a:r>
          </a:p>
        </p:txBody>
      </p:sp>
      <p:sp>
        <p:nvSpPr>
          <p:cNvPr id="13" name="CaixaDeTexto 12">
            <a:extLst>
              <a:ext uri="{FF2B5EF4-FFF2-40B4-BE49-F238E27FC236}">
                <a16:creationId xmlns:a16="http://schemas.microsoft.com/office/drawing/2014/main" id="{D15410FE-AC03-4F62-8FA4-122A1A123A40}"/>
              </a:ext>
            </a:extLst>
          </p:cNvPr>
          <p:cNvSpPr txBox="1"/>
          <p:nvPr/>
        </p:nvSpPr>
        <p:spPr>
          <a:xfrm>
            <a:off x="1162929" y="2611283"/>
            <a:ext cx="9866142" cy="2793842"/>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As muitas opiniões contraditórias que surgem com referência ao que a Bíblia ensina não têm sua origem na obscuridade do livro em si mesmo, mas na ____________ e _________________ da parte dos intérpretes. Os homens deixam de lado as claras afirmações da Bíblia para seguirem seu próprio juízo pervertido.</a:t>
            </a:r>
          </a:p>
        </p:txBody>
      </p:sp>
    </p:spTree>
    <p:extLst>
      <p:ext uri="{BB962C8B-B14F-4D97-AF65-F5344CB8AC3E}">
        <p14:creationId xmlns:p14="http://schemas.microsoft.com/office/powerpoint/2010/main" val="139893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B3C97201-C087-495A-92A7-21618193F0C3}"/>
              </a:ext>
            </a:extLst>
          </p:cNvPr>
          <p:cNvSpPr txBox="1"/>
          <p:nvPr/>
        </p:nvSpPr>
        <p:spPr>
          <a:xfrm>
            <a:off x="1162929" y="2611283"/>
            <a:ext cx="9866142" cy="2793842"/>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As muitas opiniões contraditórias que surgem com referência ao que a Bíblia ensina não têm sua origem na obscuridade do livro em si mesmo, mas na ____________ e _________________ da parte dos intérpretes. Os homens deixam de lado as claras afirmações da Bíblia para seguirem seu próprio juízo pervertido.</a:t>
            </a:r>
          </a:p>
        </p:txBody>
      </p:sp>
      <p:grpSp>
        <p:nvGrpSpPr>
          <p:cNvPr id="7" name="Agrupar 6">
            <a:extLst>
              <a:ext uri="{FF2B5EF4-FFF2-40B4-BE49-F238E27FC236}">
                <a16:creationId xmlns:a16="http://schemas.microsoft.com/office/drawing/2014/main" id="{F351743A-9584-400B-97D4-8BA73F6C84BE}"/>
              </a:ext>
            </a:extLst>
          </p:cNvPr>
          <p:cNvGrpSpPr/>
          <p:nvPr/>
        </p:nvGrpSpPr>
        <p:grpSpPr>
          <a:xfrm>
            <a:off x="1000770" y="722057"/>
            <a:ext cx="6715249" cy="1287906"/>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097794" y="912366"/>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026763" y="974490"/>
            <a:ext cx="8616099" cy="707886"/>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a origem das opiniões contraditórias sobre o que a Bíblia ensina? Por quê? (p.13)</a:t>
            </a:r>
          </a:p>
        </p:txBody>
      </p:sp>
      <p:sp>
        <p:nvSpPr>
          <p:cNvPr id="12" name="CaixaDeTexto 11">
            <a:extLst>
              <a:ext uri="{FF2B5EF4-FFF2-40B4-BE49-F238E27FC236}">
                <a16:creationId xmlns:a16="http://schemas.microsoft.com/office/drawing/2014/main" id="{D09624BA-BBEC-4212-A2B1-8D991C02954C}"/>
              </a:ext>
            </a:extLst>
          </p:cNvPr>
          <p:cNvSpPr txBox="1"/>
          <p:nvPr/>
        </p:nvSpPr>
        <p:spPr>
          <a:xfrm>
            <a:off x="6197820" y="3778124"/>
            <a:ext cx="2815939"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PRECONCEITO</a:t>
            </a:r>
          </a:p>
        </p:txBody>
      </p:sp>
      <p:sp>
        <p:nvSpPr>
          <p:cNvPr id="10" name="CaixaDeTexto 9">
            <a:extLst>
              <a:ext uri="{FF2B5EF4-FFF2-40B4-BE49-F238E27FC236}">
                <a16:creationId xmlns:a16="http://schemas.microsoft.com/office/drawing/2014/main" id="{C2B7E4A7-FB17-44B9-982F-88E97E291C6C}"/>
              </a:ext>
            </a:extLst>
          </p:cNvPr>
          <p:cNvSpPr txBox="1"/>
          <p:nvPr/>
        </p:nvSpPr>
        <p:spPr>
          <a:xfrm>
            <a:off x="3615137" y="3778124"/>
            <a:ext cx="2207591"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CEGUEIRA</a:t>
            </a:r>
          </a:p>
        </p:txBody>
      </p:sp>
    </p:spTree>
    <p:extLst>
      <p:ext uri="{BB962C8B-B14F-4D97-AF65-F5344CB8AC3E}">
        <p14:creationId xmlns:p14="http://schemas.microsoft.com/office/powerpoint/2010/main" val="581326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F9F4A3C-E3DC-4DCF-A18E-09DDC8E3B52A}"/>
              </a:ext>
            </a:extLst>
          </p:cNvPr>
          <p:cNvSpPr txBox="1"/>
          <p:nvPr/>
        </p:nvSpPr>
        <p:spPr>
          <a:xfrm>
            <a:off x="1282262" y="2148034"/>
            <a:ext cx="9228083" cy="2246769"/>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“Marta, Marta, tu te preocupas com muitas coisas. E, contudo, uma só é necessária” (</a:t>
            </a:r>
            <a:r>
              <a:rPr lang="pt-BR" sz="2800" b="1" dirty="0" err="1">
                <a:latin typeface="Arial" panose="020B0604020202020204" pitchFamily="34" charset="0"/>
                <a:cs typeface="Arial" panose="020B0604020202020204" pitchFamily="34" charset="0"/>
              </a:rPr>
              <a:t>Lc</a:t>
            </a:r>
            <a:r>
              <a:rPr lang="pt-BR" sz="2800" b="1" dirty="0">
                <a:latin typeface="Arial" panose="020B0604020202020204" pitchFamily="34" charset="0"/>
                <a:cs typeface="Arial" panose="020B0604020202020204" pitchFamily="34" charset="0"/>
              </a:rPr>
              <a:t> 10:41 e 42). O que seria o essencial na vida? Ter tempo para aprender e compartilhar de Jesus, dos Seus ensinos e das coisas eternas. Como Maria, escolha a boa parte.</a:t>
            </a:r>
          </a:p>
        </p:txBody>
      </p:sp>
    </p:spTree>
    <p:extLst>
      <p:ext uri="{BB962C8B-B14F-4D97-AF65-F5344CB8AC3E}">
        <p14:creationId xmlns:p14="http://schemas.microsoft.com/office/powerpoint/2010/main" val="4023783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9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F9F4A3C-E3DC-4DCF-A18E-09DDC8E3B52A}"/>
              </a:ext>
            </a:extLst>
          </p:cNvPr>
          <p:cNvSpPr txBox="1"/>
          <p:nvPr/>
        </p:nvSpPr>
        <p:spPr>
          <a:xfrm>
            <a:off x="1471448" y="2305615"/>
            <a:ext cx="8544911" cy="2246769"/>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“Tudo tem seu tempo, há um momento oportuno para cada empreendimento debaixo do céu. Tempo de nascer e tempo de morrer; tempo de plantar e tempo de colher a planta (…); tempo de chorar e tempo de rir” (</a:t>
            </a:r>
            <a:r>
              <a:rPr lang="pt-BR" sz="2800" b="1" dirty="0" err="1">
                <a:latin typeface="Arial" panose="020B0604020202020204" pitchFamily="34" charset="0"/>
                <a:cs typeface="Arial" panose="020B0604020202020204" pitchFamily="34" charset="0"/>
              </a:rPr>
              <a:t>Ecle</a:t>
            </a:r>
            <a:r>
              <a:rPr lang="pt-BR" sz="2800" b="1" dirty="0">
                <a:latin typeface="Arial" panose="020B0604020202020204" pitchFamily="34" charset="0"/>
                <a:cs typeface="Arial" panose="020B0604020202020204" pitchFamily="34" charset="0"/>
              </a:rPr>
              <a:t> 3, 1-2.4) . </a:t>
            </a:r>
          </a:p>
        </p:txBody>
      </p:sp>
    </p:spTree>
    <p:extLst>
      <p:ext uri="{BB962C8B-B14F-4D97-AF65-F5344CB8AC3E}">
        <p14:creationId xmlns:p14="http://schemas.microsoft.com/office/powerpoint/2010/main" val="55992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116648" y="2301784"/>
            <a:ext cx="10129529" cy="1942725"/>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238054" y="2462516"/>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805178" y="2447100"/>
            <a:ext cx="8270174" cy="1815882"/>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Os pais e mães apresentam frívolas desculpas por não se tornarem versados nas escrituras, não buscam primeiro o reino de Deus.  Qual a consequência dessa atitude? (P.10)</a:t>
            </a:r>
          </a:p>
        </p:txBody>
      </p:sp>
    </p:spTree>
    <p:extLst>
      <p:ext uri="{BB962C8B-B14F-4D97-AF65-F5344CB8AC3E}">
        <p14:creationId xmlns:p14="http://schemas.microsoft.com/office/powerpoint/2010/main" val="2585745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id="{6390CB74-CDA3-4A1F-A8B6-D706246CF88B}"/>
              </a:ext>
            </a:extLst>
          </p:cNvPr>
          <p:cNvGrpSpPr/>
          <p:nvPr/>
        </p:nvGrpSpPr>
        <p:grpSpPr>
          <a:xfrm>
            <a:off x="937538" y="677294"/>
            <a:ext cx="7895378" cy="1063037"/>
            <a:chOff x="541613" y="753341"/>
            <a:chExt cx="9780738" cy="1301702"/>
          </a:xfrm>
        </p:grpSpPr>
        <p:pic>
          <p:nvPicPr>
            <p:cNvPr id="12" name="Imagem 11">
              <a:extLst>
                <a:ext uri="{FF2B5EF4-FFF2-40B4-BE49-F238E27FC236}">
                  <a16:creationId xmlns:a16="http://schemas.microsoft.com/office/drawing/2014/main" id="{70A17032-452B-4460-AC4B-405CF867C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13" name="Retângulo: Cantos Arredondados 12">
              <a:extLst>
                <a:ext uri="{FF2B5EF4-FFF2-40B4-BE49-F238E27FC236}">
                  <a16:creationId xmlns:a16="http://schemas.microsoft.com/office/drawing/2014/main" id="{55CF8913-0364-4C35-A843-CE2583D6EEC3}"/>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CaixaDeTexto 13">
            <a:extLst>
              <a:ext uri="{FF2B5EF4-FFF2-40B4-BE49-F238E27FC236}">
                <a16:creationId xmlns:a16="http://schemas.microsoft.com/office/drawing/2014/main" id="{2A52D178-7E18-4753-B28B-69BF1F6C3190}"/>
              </a:ext>
            </a:extLst>
          </p:cNvPr>
          <p:cNvSpPr txBox="1"/>
          <p:nvPr/>
        </p:nvSpPr>
        <p:spPr>
          <a:xfrm>
            <a:off x="1044413" y="801124"/>
            <a:ext cx="811142" cy="707886"/>
          </a:xfrm>
          <a:prstGeom prst="rect">
            <a:avLst/>
          </a:prstGeom>
          <a:noFill/>
        </p:spPr>
        <p:txBody>
          <a:bodyPr wrap="square" rtlCol="0">
            <a:spAutoFit/>
          </a:bodyPr>
          <a:lstStyle/>
          <a:p>
            <a:r>
              <a:rPr lang="pt-BR"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
        <p:nvSpPr>
          <p:cNvPr id="15" name="CaixaDeTexto 14">
            <a:extLst>
              <a:ext uri="{FF2B5EF4-FFF2-40B4-BE49-F238E27FC236}">
                <a16:creationId xmlns:a16="http://schemas.microsoft.com/office/drawing/2014/main" id="{CBB134B8-96E2-45EE-B1FE-21084143529C}"/>
              </a:ext>
            </a:extLst>
          </p:cNvPr>
          <p:cNvSpPr txBox="1"/>
          <p:nvPr/>
        </p:nvSpPr>
        <p:spPr>
          <a:xfrm>
            <a:off x="2271470" y="717114"/>
            <a:ext cx="7818461" cy="1015663"/>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Os pais e mães apresentam frívolas desculpas por não se tornarem versados nas escrituras, não buscam primeiro o reino de Deus.  Qual a consequência dessa atitude? (P.10)</a:t>
            </a:r>
          </a:p>
        </p:txBody>
      </p:sp>
      <p:sp>
        <p:nvSpPr>
          <p:cNvPr id="17" name="CaixaDeTexto 16">
            <a:extLst>
              <a:ext uri="{FF2B5EF4-FFF2-40B4-BE49-F238E27FC236}">
                <a16:creationId xmlns:a16="http://schemas.microsoft.com/office/drawing/2014/main" id="{0E6CEE2F-5424-4B93-A571-56C55710EFFB}"/>
              </a:ext>
            </a:extLst>
          </p:cNvPr>
          <p:cNvSpPr txBox="1"/>
          <p:nvPr/>
        </p:nvSpPr>
        <p:spPr>
          <a:xfrm>
            <a:off x="1044413" y="2609878"/>
            <a:ext cx="9866142" cy="2239844"/>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Essa desconsideração por Deus e o abandono de Sua Palavra é o exemplo que dão aos filhos e que lhes ____________ a mente segundo o padrão do _____________ e não conforme a elevada norma instituída por Cristo. </a:t>
            </a:r>
          </a:p>
        </p:txBody>
      </p:sp>
    </p:spTree>
    <p:extLst>
      <p:ext uri="{BB962C8B-B14F-4D97-AF65-F5344CB8AC3E}">
        <p14:creationId xmlns:p14="http://schemas.microsoft.com/office/powerpoint/2010/main" val="1655278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8823FAEF-4EE6-4C47-A10B-468ABB9E0857}"/>
              </a:ext>
            </a:extLst>
          </p:cNvPr>
          <p:cNvSpPr txBox="1"/>
          <p:nvPr/>
        </p:nvSpPr>
        <p:spPr>
          <a:xfrm>
            <a:off x="1044413" y="2609878"/>
            <a:ext cx="9866142" cy="2239844"/>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Essa desconsideração por Deus e o abandono de Sua Palavra é o exemplo que dão aos filhos e que lhes ____________ a mente segundo o padrão do _____________ e não conforme a elevada norma instituída por Cristo. </a:t>
            </a:r>
          </a:p>
        </p:txBody>
      </p:sp>
      <p:grpSp>
        <p:nvGrpSpPr>
          <p:cNvPr id="25" name="Agrupar 24">
            <a:extLst>
              <a:ext uri="{FF2B5EF4-FFF2-40B4-BE49-F238E27FC236}">
                <a16:creationId xmlns:a16="http://schemas.microsoft.com/office/drawing/2014/main" id="{06B09A17-A0E8-4040-889D-C90A402AB580}"/>
              </a:ext>
            </a:extLst>
          </p:cNvPr>
          <p:cNvGrpSpPr/>
          <p:nvPr/>
        </p:nvGrpSpPr>
        <p:grpSpPr>
          <a:xfrm>
            <a:off x="937538" y="677294"/>
            <a:ext cx="7895378" cy="1063037"/>
            <a:chOff x="541613" y="753341"/>
            <a:chExt cx="9780738" cy="1301702"/>
          </a:xfrm>
        </p:grpSpPr>
        <p:pic>
          <p:nvPicPr>
            <p:cNvPr id="28" name="Imagem 27">
              <a:extLst>
                <a:ext uri="{FF2B5EF4-FFF2-40B4-BE49-F238E27FC236}">
                  <a16:creationId xmlns:a16="http://schemas.microsoft.com/office/drawing/2014/main" id="{544F9ABE-4E12-41B0-A54D-932968EE7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29" name="Retângulo: Cantos Arredondados 28">
              <a:extLst>
                <a:ext uri="{FF2B5EF4-FFF2-40B4-BE49-F238E27FC236}">
                  <a16:creationId xmlns:a16="http://schemas.microsoft.com/office/drawing/2014/main" id="{E033900C-35C9-4F26-9274-B8202A80756A}"/>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6" name="CaixaDeTexto 25">
            <a:extLst>
              <a:ext uri="{FF2B5EF4-FFF2-40B4-BE49-F238E27FC236}">
                <a16:creationId xmlns:a16="http://schemas.microsoft.com/office/drawing/2014/main" id="{F33260DD-6779-4100-97E4-2737AAB32576}"/>
              </a:ext>
            </a:extLst>
          </p:cNvPr>
          <p:cNvSpPr txBox="1"/>
          <p:nvPr/>
        </p:nvSpPr>
        <p:spPr>
          <a:xfrm>
            <a:off x="1044413" y="801124"/>
            <a:ext cx="811142" cy="707886"/>
          </a:xfrm>
          <a:prstGeom prst="rect">
            <a:avLst/>
          </a:prstGeom>
          <a:noFill/>
        </p:spPr>
        <p:txBody>
          <a:bodyPr wrap="square" rtlCol="0">
            <a:spAutoFit/>
          </a:bodyPr>
          <a:lstStyle/>
          <a:p>
            <a:r>
              <a:rPr lang="pt-BR"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
        <p:nvSpPr>
          <p:cNvPr id="27" name="CaixaDeTexto 26">
            <a:extLst>
              <a:ext uri="{FF2B5EF4-FFF2-40B4-BE49-F238E27FC236}">
                <a16:creationId xmlns:a16="http://schemas.microsoft.com/office/drawing/2014/main" id="{4661ACC5-5A27-4ECA-B0B1-3277F29C063E}"/>
              </a:ext>
            </a:extLst>
          </p:cNvPr>
          <p:cNvSpPr txBox="1"/>
          <p:nvPr/>
        </p:nvSpPr>
        <p:spPr>
          <a:xfrm>
            <a:off x="2271470" y="717114"/>
            <a:ext cx="7755399" cy="1015663"/>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Os pais e mães apresentam frívolas desculpas por não se tornarem versados nas escrituras, não buscam primeiro o reino de Deus.  Qual a consequência dessa atitude? (P.10)</a:t>
            </a:r>
          </a:p>
        </p:txBody>
      </p:sp>
      <p:sp>
        <p:nvSpPr>
          <p:cNvPr id="11" name="CaixaDeTexto 10">
            <a:extLst>
              <a:ext uri="{FF2B5EF4-FFF2-40B4-BE49-F238E27FC236}">
                <a16:creationId xmlns:a16="http://schemas.microsoft.com/office/drawing/2014/main" id="{B33AEBAC-117C-40CD-9682-CD8F21DFA664}"/>
              </a:ext>
            </a:extLst>
          </p:cNvPr>
          <p:cNvSpPr txBox="1"/>
          <p:nvPr/>
        </p:nvSpPr>
        <p:spPr>
          <a:xfrm>
            <a:off x="4789815" y="3795428"/>
            <a:ext cx="1684113"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MUNDO</a:t>
            </a:r>
          </a:p>
        </p:txBody>
      </p:sp>
      <p:sp>
        <p:nvSpPr>
          <p:cNvPr id="13" name="CaixaDeTexto 12">
            <a:extLst>
              <a:ext uri="{FF2B5EF4-FFF2-40B4-BE49-F238E27FC236}">
                <a16:creationId xmlns:a16="http://schemas.microsoft.com/office/drawing/2014/main" id="{DF065024-7F86-4854-A90E-1B140960CFA2}"/>
              </a:ext>
            </a:extLst>
          </p:cNvPr>
          <p:cNvSpPr txBox="1"/>
          <p:nvPr/>
        </p:nvSpPr>
        <p:spPr>
          <a:xfrm>
            <a:off x="7661597" y="3206580"/>
            <a:ext cx="1698394"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MOLDA</a:t>
            </a:r>
          </a:p>
        </p:txBody>
      </p:sp>
    </p:spTree>
    <p:extLst>
      <p:ext uri="{BB962C8B-B14F-4D97-AF65-F5344CB8AC3E}">
        <p14:creationId xmlns:p14="http://schemas.microsoft.com/office/powerpoint/2010/main" val="2486286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031235" y="2457637"/>
            <a:ext cx="10129529" cy="1942725"/>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168353" y="2683940"/>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679567" y="2683939"/>
            <a:ext cx="8692626" cy="1384995"/>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Qual é a desculpa e lamento das mães para não instruir seus filhos na palavra de Deus? Qual é o resultado desse comportamento? (P.11)</a:t>
            </a:r>
          </a:p>
        </p:txBody>
      </p:sp>
    </p:spTree>
    <p:extLst>
      <p:ext uri="{BB962C8B-B14F-4D97-AF65-F5344CB8AC3E}">
        <p14:creationId xmlns:p14="http://schemas.microsoft.com/office/powerpoint/2010/main" val="3413110744"/>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018095" y="594289"/>
            <a:ext cx="6617615" cy="1269181"/>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120686" y="742133"/>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070754" y="874936"/>
            <a:ext cx="8639287" cy="707886"/>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a desculpa e lamento das mães para não instruir seus filhos na palavra de Deus? Qual é o resultado desse comportamento? (P.11)</a:t>
            </a:r>
          </a:p>
        </p:txBody>
      </p:sp>
      <p:sp>
        <p:nvSpPr>
          <p:cNvPr id="12" name="CaixaDeTexto 11">
            <a:extLst>
              <a:ext uri="{FF2B5EF4-FFF2-40B4-BE49-F238E27FC236}">
                <a16:creationId xmlns:a16="http://schemas.microsoft.com/office/drawing/2014/main" id="{7F0C7F31-4BB8-4C56-BF6C-164B8AC61539}"/>
              </a:ext>
            </a:extLst>
          </p:cNvPr>
          <p:cNvSpPr txBox="1"/>
          <p:nvPr/>
        </p:nvSpPr>
        <p:spPr>
          <a:xfrm>
            <a:off x="1162928" y="2479306"/>
            <a:ext cx="9866142" cy="3347840"/>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Ouvem-se mães lamentarem não ter ___________ de ensinar seus filhos nem de instruí-los na Palavra de Deus. Essas mesmas mães, porém, encontram tempo para se adornarem externamente e ornamentarem-se com pregas, franzidos e rendas desnecessários... A mente de mães e filhos _____________ de inanição por seguirem os costumes e as modas. </a:t>
            </a:r>
          </a:p>
        </p:txBody>
      </p:sp>
    </p:spTree>
    <p:extLst>
      <p:ext uri="{BB962C8B-B14F-4D97-AF65-F5344CB8AC3E}">
        <p14:creationId xmlns:p14="http://schemas.microsoft.com/office/powerpoint/2010/main" val="1603161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F351743A-9584-400B-97D4-8BA73F6C84BE}"/>
              </a:ext>
            </a:extLst>
          </p:cNvPr>
          <p:cNvGrpSpPr/>
          <p:nvPr/>
        </p:nvGrpSpPr>
        <p:grpSpPr>
          <a:xfrm>
            <a:off x="1018095" y="594289"/>
            <a:ext cx="6617615" cy="1269181"/>
            <a:chOff x="541613" y="753341"/>
            <a:chExt cx="9780738" cy="1301702"/>
          </a:xfrm>
        </p:grpSpPr>
        <p:pic>
          <p:nvPicPr>
            <p:cNvPr id="5" name="Imagem 4">
              <a:extLst>
                <a:ext uri="{FF2B5EF4-FFF2-40B4-BE49-F238E27FC236}">
                  <a16:creationId xmlns:a16="http://schemas.microsoft.com/office/drawing/2014/main" id="{3E8A8270-6155-4E98-B163-32CF293E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13" y="753341"/>
              <a:ext cx="3873831" cy="1301701"/>
            </a:xfrm>
            <a:prstGeom prst="rect">
              <a:avLst/>
            </a:prstGeom>
          </p:spPr>
        </p:pic>
        <p:sp>
          <p:nvSpPr>
            <p:cNvPr id="6" name="Retângulo: Cantos Arredondados 5">
              <a:extLst>
                <a:ext uri="{FF2B5EF4-FFF2-40B4-BE49-F238E27FC236}">
                  <a16:creationId xmlns:a16="http://schemas.microsoft.com/office/drawing/2014/main" id="{4F2DBD39-2E82-4FC6-B91B-CFCDF5DB134F}"/>
                </a:ext>
              </a:extLst>
            </p:cNvPr>
            <p:cNvSpPr/>
            <p:nvPr/>
          </p:nvSpPr>
          <p:spPr>
            <a:xfrm>
              <a:off x="2620652" y="904973"/>
              <a:ext cx="7701699" cy="11500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id="{4B5E81AF-5BBB-4184-8212-37E67DC8E269}"/>
              </a:ext>
            </a:extLst>
          </p:cNvPr>
          <p:cNvSpPr txBox="1"/>
          <p:nvPr/>
        </p:nvSpPr>
        <p:spPr>
          <a:xfrm>
            <a:off x="1120686" y="742133"/>
            <a:ext cx="697627" cy="646331"/>
          </a:xfrm>
          <a:prstGeom prst="rect">
            <a:avLst/>
          </a:prstGeom>
          <a:noFill/>
        </p:spPr>
        <p:txBody>
          <a:bodyPr wrap="none" rtlCol="0">
            <a:spAutoFit/>
          </a:bodyPr>
          <a:lstStyle/>
          <a:p>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
        <p:nvSpPr>
          <p:cNvPr id="9" name="CaixaDeTexto 8">
            <a:extLst>
              <a:ext uri="{FF2B5EF4-FFF2-40B4-BE49-F238E27FC236}">
                <a16:creationId xmlns:a16="http://schemas.microsoft.com/office/drawing/2014/main" id="{993D7C05-848E-465A-AA60-1D827081B910}"/>
              </a:ext>
            </a:extLst>
          </p:cNvPr>
          <p:cNvSpPr txBox="1"/>
          <p:nvPr/>
        </p:nvSpPr>
        <p:spPr>
          <a:xfrm>
            <a:off x="2070754" y="874936"/>
            <a:ext cx="8639287" cy="707886"/>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Qual é a desculpa e lamento das mães para não instruir seus filhos na palavra de Deus? Qual é o resultado desse comportamento? (P.11)</a:t>
            </a:r>
          </a:p>
        </p:txBody>
      </p:sp>
      <p:sp>
        <p:nvSpPr>
          <p:cNvPr id="10" name="CaixaDeTexto 9">
            <a:extLst>
              <a:ext uri="{FF2B5EF4-FFF2-40B4-BE49-F238E27FC236}">
                <a16:creationId xmlns:a16="http://schemas.microsoft.com/office/drawing/2014/main" id="{F8F4EEEF-BD3D-4C3B-9E94-75A5D3A5082F}"/>
              </a:ext>
            </a:extLst>
          </p:cNvPr>
          <p:cNvSpPr txBox="1"/>
          <p:nvPr/>
        </p:nvSpPr>
        <p:spPr>
          <a:xfrm>
            <a:off x="1162928" y="2479306"/>
            <a:ext cx="9866142" cy="3347840"/>
          </a:xfrm>
          <a:prstGeom prst="rect">
            <a:avLst/>
          </a:prstGeom>
          <a:solidFill>
            <a:schemeClr val="bg1"/>
          </a:solid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Ouvem-se mães lamentarem não ter ___________ de ensinar seus filhos nem de instruí-los na Palavra de Deus. Essas mesmas mães, porém, encontram tempo para se adornarem externamente e ornamentarem-se com pregas, franzidos e rendas desnecessários... A mente de mães e filhos _____________ de inanição por seguirem os costumes e as modas. </a:t>
            </a:r>
          </a:p>
        </p:txBody>
      </p:sp>
      <p:sp>
        <p:nvSpPr>
          <p:cNvPr id="11" name="CaixaDeTexto 10">
            <a:extLst>
              <a:ext uri="{FF2B5EF4-FFF2-40B4-BE49-F238E27FC236}">
                <a16:creationId xmlns:a16="http://schemas.microsoft.com/office/drawing/2014/main" id="{6EF3DE6B-5F97-44C2-93B0-E4787B623A4B}"/>
              </a:ext>
            </a:extLst>
          </p:cNvPr>
          <p:cNvSpPr txBox="1"/>
          <p:nvPr/>
        </p:nvSpPr>
        <p:spPr>
          <a:xfrm>
            <a:off x="6874746" y="2550894"/>
            <a:ext cx="1711110"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TEMPO</a:t>
            </a:r>
          </a:p>
        </p:txBody>
      </p:sp>
      <p:sp>
        <p:nvSpPr>
          <p:cNvPr id="12" name="CaixaDeTexto 11">
            <a:extLst>
              <a:ext uri="{FF2B5EF4-FFF2-40B4-BE49-F238E27FC236}">
                <a16:creationId xmlns:a16="http://schemas.microsoft.com/office/drawing/2014/main" id="{E4162C77-1985-4469-96EF-F0ECFF11D4C8}"/>
              </a:ext>
            </a:extLst>
          </p:cNvPr>
          <p:cNvSpPr txBox="1"/>
          <p:nvPr/>
        </p:nvSpPr>
        <p:spPr>
          <a:xfrm>
            <a:off x="4896754" y="4752219"/>
            <a:ext cx="1693233" cy="523220"/>
          </a:xfrm>
          <a:prstGeom prst="rect">
            <a:avLst/>
          </a:prstGeom>
          <a:noFill/>
        </p:spPr>
        <p:txBody>
          <a:bodyPr wrap="square" rtlCol="0">
            <a:spAutoFit/>
          </a:bodyPr>
          <a:lstStyle/>
          <a:p>
            <a:r>
              <a:rPr lang="pt-BR" sz="2800" b="1" i="1" dirty="0">
                <a:solidFill>
                  <a:srgbClr val="C00000"/>
                </a:solidFill>
                <a:latin typeface="Arial" panose="020B0604020202020204" pitchFamily="34" charset="0"/>
                <a:cs typeface="Arial" panose="020B0604020202020204" pitchFamily="34" charset="0"/>
              </a:rPr>
              <a:t>PERECE</a:t>
            </a:r>
          </a:p>
        </p:txBody>
      </p:sp>
    </p:spTree>
    <p:extLst>
      <p:ext uri="{BB962C8B-B14F-4D97-AF65-F5344CB8AC3E}">
        <p14:creationId xmlns:p14="http://schemas.microsoft.com/office/powerpoint/2010/main" val="3112195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1064</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ADORAÇÃO EM FAMÍLIA 2020</dc:subject>
  <dc:creator>Pr. MARCELO AUGUSTO DE CARVALHO</dc:creator>
  <cp:keywords>www.4tons.com.br</cp:keywords>
  <dc:description>COMÉRCIO PROIBIDO. USO PESSOAL</dc:description>
  <cp:lastModifiedBy>Alana Seifert</cp:lastModifiedBy>
  <cp:revision>20</cp:revision>
  <dcterms:created xsi:type="dcterms:W3CDTF">2019-11-04T19:02:45Z</dcterms:created>
  <dcterms:modified xsi:type="dcterms:W3CDTF">2019-11-05T21:26:35Z</dcterms:modified>
  <cp:category>MINISTÉRIO DA FAMÍLIA</cp:category>
</cp:coreProperties>
</file>