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  <p:sldId id="25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FB8E-8985-4F87-A4ED-132183A6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80A68-876C-4415-8992-9AB7532E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0FFF6-A901-48A3-A344-87459A6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F4BB8-2C6E-4B1E-949A-EAEBCC40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D4F0A4-AEAF-4766-9399-35C6A14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E20AB-510E-4279-9AFE-BE22F9F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AF18D1-DEDA-45FD-97FF-C4A88F438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A62CD-FAC2-4FC2-8965-675DFAED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B1D8F-5BAA-4F76-AE0F-82B0456D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177D5-34B8-409A-BBBE-334FEC5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46089-CAB7-49BE-A241-F4F93440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342F91-06DD-4FDF-9A8E-47073841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776F4C-D852-4DB9-A684-BF52016C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3C6F3-0E4C-4B69-8B8E-841C091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44378-D89D-4BF5-B3D6-DA1AAB8B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DA8D3-0767-4A42-87AB-39415045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A6B59-51C3-48F0-84A8-2973D16E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69EAA-85BD-4E35-AB49-6B99FBD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E3FE3-1364-480B-93B9-4928F658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A2859-2277-4983-92C2-F04FF0F7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5E161-DE6C-4499-8517-494A9A83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46C85-3876-4BED-BEFB-EF1F6CD6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AD978-D56A-46C1-B0AD-F6415EB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4E5A4-9169-4BED-B2B2-539977E4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A9C6C-B668-4251-96C7-76F5445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2B4A3-D356-481A-9C60-958A1D8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8D7A3E-2B49-4797-8AD6-55E5C798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3341A4-C6EB-4360-97B3-08750A75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01B7EC-3038-4E5B-9B9D-672C6D2C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01/11/2020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966365-EB77-4770-9371-247BB0FA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6C3344-6236-4408-9E91-11213073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2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DDFC-19B3-4029-8D1F-D77E890E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64623-CD62-46FC-8766-914B00A2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91325-B8EA-494C-8CA1-13FCC0D7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5B8BE4-363A-41B7-AA56-16EDD675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C35FE6-814D-461B-BDE6-788BCA978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666B1F-D284-435D-A79B-FE699412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01/11/2020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9BF013-6785-4F57-A5D1-DCC0B85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4A7E09-F2E9-4BFA-9E34-52ED5719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C5FB-1543-4991-A907-83B753A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4B1161-071E-4086-8C0B-A3B4E42D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01/11/2020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830D7-77E4-47FE-A6E4-60DA565A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8EF471-3365-46DD-8D1B-11411193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C352DB-0DCF-4974-8AE6-B56FD7A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01/11/2020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678740-D87F-4665-B203-55C96EE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0ACA5F-DC84-41F3-8421-74135A0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5D07-F333-47BA-AF53-846B7738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830AB-2CD8-4D3F-9E90-306EA33A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DA0B0-6B28-43EB-BDC4-6504F34A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25425B-3586-412A-A45F-59DAF3DC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01/11/2020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D5F603-D62F-4F14-8BFA-97A1C6C0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B1177-5C65-4A1B-9CE1-3D58EE6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BFAE5-F639-4745-BF30-B99EEF6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9321F8-5A58-409C-8807-03FC1C2D0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BC7EB-3C59-4192-BB9D-1D3B0EC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6B938A-1EC3-4CF5-96EE-16AF02D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01/11/2020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28A4C-D82F-4B4F-8670-2DF8B0D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3FBD4-A610-481E-8599-1DF9F8C7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57EA91-651A-4D99-8F9B-37A617C1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474EC-5745-473E-8045-4836576B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00D0B-AFBC-4A9D-8E50-5E559DC9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4BB7-8544-4445-82EF-17168A39502D}" type="datetimeFigureOut">
              <a:rPr lang="pt-BR" smtClean="0"/>
              <a:t>01/11/2020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9B002-ECEB-4019-9360-0DBC2194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DD16D-C143-4B63-BAC6-27897CA66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1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</a:t>
            </a:r>
            <a:r>
              <a:rPr lang="pt-BR" sz="2800" b="1" dirty="0"/>
              <a:t>. Os pais nem sempre estarão por perto para aconselhar e orientar seus filhos. Como prepará-los para esses momentos? (p. 45)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209040" y="3654049"/>
            <a:ext cx="9123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Uma vez que não podem sempre ter a orientação e a proteção dos pais e tutores, precisam ser ______________ a ter autoconfiança e domínio próprio. Devem ser ______________ a pensar e agir por um princípio guiado pela consciência.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A5ED0-38F9-43FC-8D16-953903174AD1}"/>
              </a:ext>
            </a:extLst>
          </p:cNvPr>
          <p:cNvSpPr txBox="1"/>
          <p:nvPr/>
        </p:nvSpPr>
        <p:spPr>
          <a:xfrm>
            <a:off x="4419600" y="4007694"/>
            <a:ext cx="181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INSTRUÍDOS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3E7EC5-5EE4-475B-BA47-BAC7457D4983}"/>
              </a:ext>
            </a:extLst>
          </p:cNvPr>
          <p:cNvSpPr txBox="1"/>
          <p:nvPr/>
        </p:nvSpPr>
        <p:spPr>
          <a:xfrm>
            <a:off x="4089400" y="4384868"/>
            <a:ext cx="178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ENSINADOS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3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169160" y="1156965"/>
            <a:ext cx="818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6</a:t>
            </a:r>
            <a:r>
              <a:rPr lang="pt-BR" sz="2800" b="1" dirty="0"/>
              <a:t>. Muitos pais aprisionam seus filhos com exigências rígidas e restrições. Que conselho é dado a esses pais? (p. 46)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83080" y="12877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6840" y="2779098"/>
            <a:ext cx="8971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Não aprisionem os jovens com exigências rígidas e restrições que os levem a se sentirem oprimidos e a transgredi-las, correndo por caminhos de loucura e destruição. Com ____________, bondosa e sensata, mantenham as regras, guiando e regendo a disposição e os propósitos deles. Contudo, façam isso com tanto ____________, ____________ e _________ que eles reconheçam que tudo tem em vista o máximo bem deles.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7EB0C-A7D8-401D-9D1A-A6059BFFF6FD}"/>
              </a:ext>
            </a:extLst>
          </p:cNvPr>
          <p:cNvSpPr txBox="1"/>
          <p:nvPr/>
        </p:nvSpPr>
        <p:spPr>
          <a:xfrm>
            <a:off x="6791960" y="3469640"/>
            <a:ext cx="19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MÃO FIRME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B19C2C-9512-4709-B9B4-D4FB10AD3CC5}"/>
              </a:ext>
            </a:extLst>
          </p:cNvPr>
          <p:cNvSpPr txBox="1"/>
          <p:nvPr/>
        </p:nvSpPr>
        <p:spPr>
          <a:xfrm>
            <a:off x="8478520" y="4201587"/>
            <a:ext cx="174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CARINHO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DC5C81-6E95-4609-8425-6CD9ADC703B5}"/>
              </a:ext>
            </a:extLst>
          </p:cNvPr>
          <p:cNvSpPr txBox="1"/>
          <p:nvPr/>
        </p:nvSpPr>
        <p:spPr>
          <a:xfrm>
            <a:off x="1488440" y="4552955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SABEDORIA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2BF5A6-17D8-468C-ABA4-47A44F36924B}"/>
              </a:ext>
            </a:extLst>
          </p:cNvPr>
          <p:cNvSpPr txBox="1"/>
          <p:nvPr/>
        </p:nvSpPr>
        <p:spPr>
          <a:xfrm>
            <a:off x="3738880" y="4564390"/>
            <a:ext cx="119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AMOR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097280" y="2110805"/>
            <a:ext cx="9519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“Pelos seus frutos vocês os reconhecerão” (</a:t>
            </a:r>
            <a:r>
              <a:rPr lang="pt-BR" sz="2800" i="1" u="none" strike="noStrike" baseline="0" dirty="0" err="1">
                <a:solidFill>
                  <a:schemeClr val="bg2">
                    <a:lumMod val="10000"/>
                  </a:schemeClr>
                </a:solidFill>
              </a:rPr>
              <a:t>Mt</a:t>
            </a:r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 7:20), declarou o Salvador. Todos os verdadeiros seguidores de Cristo produzem frutos para a glória Dele. A vida deles demonstra que uma boa obra tem sido realizada neles pelo Espírito de Deus, e seus frutos são para santidade. Sua vida é elevada e pura. Ações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corretas são os frutos evidentes da verdadeira piedade, e aqueles que não produzem fruto desse tipo revelam que não possuem experiência nas coisas de Deus.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727200" y="2110805"/>
            <a:ext cx="8199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Não estão na Videira. Jesus disse: “Permaneçam em Mim, e Eu permanecerei em vocês. Nenhum ramo pode dar fruto por si mesmo, se não permanecer na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videira. Vocês também não podem dar fruto, se não permanecerem em Mim. Eu sou a videira; vocês são os ramos. Se alguém permanecer em Mim e Eu nele,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esse dará muito fruto; pois sem Mim vocês não podem fazer coisa alguma” (</a:t>
            </a:r>
            <a:r>
              <a:rPr lang="pt-BR" sz="2800" i="1" u="none" strike="noStrike" baseline="0" dirty="0" err="1">
                <a:solidFill>
                  <a:schemeClr val="bg2">
                    <a:lumMod val="10000"/>
                  </a:schemeClr>
                </a:solidFill>
              </a:rPr>
              <a:t>Jo</a:t>
            </a:r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 15:4, 5). (p. 44)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45919" y="2090172"/>
            <a:ext cx="8531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Os cristãos devem ser as pessoas mais alegres e felizes que existem. Podem ter a consciência de que Deus é seu pai e amigo constante. Mas muitos que se dizem</a:t>
            </a:r>
          </a:p>
          <a:p>
            <a:pPr algn="ctr"/>
            <a:r>
              <a:rPr lang="pt-BR" sz="2800" b="1" i="0" u="none" strike="noStrike" baseline="0" dirty="0"/>
              <a:t>cristãos não representam corretamente a religião cristã. Parecem tristes, como se estivessem</a:t>
            </a:r>
          </a:p>
          <a:p>
            <a:pPr algn="ctr"/>
            <a:r>
              <a:rPr lang="pt-BR" sz="2800" b="1" i="0" u="none" strike="noStrike" baseline="0" dirty="0"/>
              <a:t>sob uma nuvem.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1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50951" y="2090172"/>
            <a:ext cx="82702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Falam frequentemente do grande sacrifício que fizeram para se tornar cristãos. […] Lançam um manto de sombras sobre a bendita esperança cristã.</a:t>
            </a:r>
          </a:p>
          <a:p>
            <a:pPr algn="ctr"/>
            <a:r>
              <a:rPr lang="pt-BR" sz="2800" b="1" i="0" u="none" strike="noStrike" baseline="0" dirty="0"/>
              <a:t>Dão a impressão de que as ordens de Deus são um fardo até mesmo para a pessoa disposta e que tudo que dá prazer ou que agrada o gosto deve ser </a:t>
            </a:r>
          </a:p>
          <a:p>
            <a:pPr algn="ctr"/>
            <a:r>
              <a:rPr lang="pt-BR" sz="2800" b="1" i="0" u="none" strike="noStrike" baseline="0" dirty="0"/>
              <a:t>sacrificado. (p. 35, 44)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20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1. Como deveria ser sua influência no ambiente onde está? (p. 35)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39240" y="2662829"/>
            <a:ext cx="8925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Todos os que realmente se relacionaram, por experiência, com o amor e a terna compaixão de nosso Pai celeste transmitem luz e alegria onde quer que estejam. Sua presença e influência são como o _____________________ das flores para os que convivem com eles, porque estão ligados a Deus e ao Céu.</a:t>
            </a:r>
            <a:endParaRPr lang="pt-BR" sz="40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3D3F9-7859-4E07-9BD1-757D4B890F0E}"/>
              </a:ext>
            </a:extLst>
          </p:cNvPr>
          <p:cNvSpPr txBox="1"/>
          <p:nvPr/>
        </p:nvSpPr>
        <p:spPr>
          <a:xfrm>
            <a:off x="6814820" y="3926644"/>
            <a:ext cx="3649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PERFUME AGRADÁVEL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80920" y="1337449"/>
            <a:ext cx="8041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2. Quais são os conselhos dados aos jovens para que alcancem sucesso? (p. 39)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849120" y="145524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44320" y="2732442"/>
            <a:ext cx="894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____________ individuais, ____________ e combinados serão recompensados com o sucesso. Os que desejam realizar muitas coisas boas em nosso mundo devem estar dispostos a fazer isso da maneira ____________ por Deus, desde as pequenas coisas.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7A1DDE-090F-41A4-BE84-EDF6B361236A}"/>
              </a:ext>
            </a:extLst>
          </p:cNvPr>
          <p:cNvSpPr txBox="1"/>
          <p:nvPr/>
        </p:nvSpPr>
        <p:spPr>
          <a:xfrm>
            <a:off x="1991360" y="2732442"/>
            <a:ext cx="171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ESFORÇOS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F09A3D-9E18-4CF1-9FD0-57B3BC89DFFC}"/>
              </a:ext>
            </a:extLst>
          </p:cNvPr>
          <p:cNvSpPr txBox="1"/>
          <p:nvPr/>
        </p:nvSpPr>
        <p:spPr>
          <a:xfrm>
            <a:off x="6014720" y="2732442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CONSTANTES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83CC50-C286-46E2-BEFA-15817260E1BB}"/>
              </a:ext>
            </a:extLst>
          </p:cNvPr>
          <p:cNvSpPr txBox="1"/>
          <p:nvPr/>
        </p:nvSpPr>
        <p:spPr>
          <a:xfrm>
            <a:off x="6891020" y="4024171"/>
            <a:ext cx="208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ORDENADA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438400" y="1048336"/>
            <a:ext cx="956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baseline="0" dirty="0"/>
              <a:t>3</a:t>
            </a:r>
            <a:r>
              <a:rPr lang="pt-BR" sz="2400" b="1" dirty="0"/>
              <a:t>. Muitos jovens influenciados pelo inimigo, ou por amizades,</a:t>
            </a:r>
          </a:p>
          <a:p>
            <a:r>
              <a:rPr lang="pt-BR" sz="2400" b="1" dirty="0"/>
              <a:t>vivem uma vida dupla que prejudica sua comunhão com</a:t>
            </a:r>
          </a:p>
          <a:p>
            <a:r>
              <a:rPr lang="pt-BR" sz="2400" b="1" dirty="0"/>
              <a:t>Deus e traz sérios problemas, especialmente para com seus</a:t>
            </a:r>
          </a:p>
          <a:p>
            <a:r>
              <a:rPr lang="pt-BR" sz="2400" b="1" dirty="0"/>
              <a:t>familiares. Quais são algumas das atividades que você faz</a:t>
            </a:r>
          </a:p>
          <a:p>
            <a:r>
              <a:rPr lang="pt-BR" sz="2400" b="1" dirty="0"/>
              <a:t>quando não está na igreja? (p. 42)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21661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249680" y="3162893"/>
            <a:ext cx="905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Alguns __________ no salão de baile e ____________ em todas as diversões que ele oferece. Outros não conseguem ir tão longe; no entanto, ___________ a festas de entretenimento, piqueniques,* espetáculos e vão a outros lugares de divertimentos mundanos, e os olhos mais observadores não perceberiam qualquer diferença entre eles e os incrédulos.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79B6D4-AF0D-4AFD-8E68-4CB0B351DCBD}"/>
              </a:ext>
            </a:extLst>
          </p:cNvPr>
          <p:cNvSpPr txBox="1"/>
          <p:nvPr/>
        </p:nvSpPr>
        <p:spPr>
          <a:xfrm>
            <a:off x="6565900" y="3108904"/>
            <a:ext cx="201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PARTICIPAM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7778A-29C6-442B-9145-6A8CC22EAE27}"/>
              </a:ext>
            </a:extLst>
          </p:cNvPr>
          <p:cNvSpPr txBox="1"/>
          <p:nvPr/>
        </p:nvSpPr>
        <p:spPr>
          <a:xfrm>
            <a:off x="2275840" y="3076849"/>
            <a:ext cx="173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ENTRAM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5B0308-258B-4FFA-9440-4383D1AF719A}"/>
              </a:ext>
            </a:extLst>
          </p:cNvPr>
          <p:cNvSpPr txBox="1"/>
          <p:nvPr/>
        </p:nvSpPr>
        <p:spPr>
          <a:xfrm>
            <a:off x="2621280" y="3844635"/>
            <a:ext cx="173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ASSISTEM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2153920" y="2644170"/>
            <a:ext cx="7528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*Não se refere aqui a reuniões de famílias da igreja ao ar livre, mas a um tipo de divertimento em que membros da igreja “se uniam com o mundo” num tipo de carnaval de comunidade muito comum na época.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44197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6160" y="1186412"/>
            <a:ext cx="8148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4. Muitos filhos, especialmente entre 10 e 18 anos, se tornam</a:t>
            </a:r>
          </a:p>
          <a:p>
            <a:r>
              <a:rPr lang="pt-BR" sz="2400" b="1" dirty="0"/>
              <a:t>impacientes quando controlados pelos pais e não veem</a:t>
            </a:r>
          </a:p>
          <a:p>
            <a:r>
              <a:rPr lang="pt-BR" sz="2400" b="1" dirty="0"/>
              <a:t>nenhum mal em ir às reuniões mundanas de amigos. O que os</a:t>
            </a:r>
          </a:p>
          <a:p>
            <a:r>
              <a:rPr lang="pt-BR" sz="2400" b="1" dirty="0"/>
              <a:t>pais cristãos experientes deveriam fazer? (p. 43)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10080" y="1317217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163320" y="3299670"/>
            <a:ext cx="917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Os pais cristãos experientes _______ o perigo. Estão familiarizados com o temperamento próprio dos filhos e sabem a influência dessas coisas na mente deles; e, porque desejam a salvação deles, _________ mantê-los afastados desses divertimentos excitantes.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E2E45C-98A0-4D3C-ACFD-5D41C40BE444}"/>
              </a:ext>
            </a:extLst>
          </p:cNvPr>
          <p:cNvSpPr txBox="1"/>
          <p:nvPr/>
        </p:nvSpPr>
        <p:spPr>
          <a:xfrm>
            <a:off x="4795520" y="3246801"/>
            <a:ext cx="108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VEEM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9D95A0-6218-4A89-B250-97A94459D0FF}"/>
              </a:ext>
            </a:extLst>
          </p:cNvPr>
          <p:cNvSpPr txBox="1"/>
          <p:nvPr/>
        </p:nvSpPr>
        <p:spPr>
          <a:xfrm>
            <a:off x="7965440" y="3974015"/>
            <a:ext cx="134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DEVEM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851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ADORAÇÃO_EM_FAMÍLIA-2021</dc:subject>
  <dc:creator>4TONS - Pr. Marcelo Augusto de Carvalho</dc:creator>
  <cp:keywords>www.4tons.com.br</cp:keywords>
  <dc:description>COMÉRCIO PROIBIDO. USO PESSOAL</dc:description>
  <cp:lastModifiedBy>Alana Seifert</cp:lastModifiedBy>
  <cp:revision>28</cp:revision>
  <dcterms:created xsi:type="dcterms:W3CDTF">2020-10-27T17:59:30Z</dcterms:created>
  <dcterms:modified xsi:type="dcterms:W3CDTF">2020-11-01T18:58:02Z</dcterms:modified>
  <cp:category>MINISTÉRIO DA FAMÍLIA</cp:category>
</cp:coreProperties>
</file>