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0" r:id="rId6"/>
    <p:sldId id="275" r:id="rId7"/>
    <p:sldId id="261" r:id="rId8"/>
    <p:sldId id="278" r:id="rId9"/>
    <p:sldId id="262" r:id="rId10"/>
    <p:sldId id="276" r:id="rId11"/>
    <p:sldId id="264" r:id="rId12"/>
    <p:sldId id="279" r:id="rId13"/>
    <p:sldId id="265" r:id="rId14"/>
    <p:sldId id="266" r:id="rId15"/>
    <p:sldId id="272" r:id="rId16"/>
    <p:sldId id="267" r:id="rId17"/>
    <p:sldId id="268" r:id="rId18"/>
    <p:sldId id="273" r:id="rId19"/>
    <p:sldId id="269" r:id="rId20"/>
    <p:sldId id="270" r:id="rId21"/>
    <p:sldId id="27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FDF"/>
    <a:srgbClr val="FBBA16"/>
    <a:srgbClr val="536C8A"/>
    <a:srgbClr val="526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1A0B9-B5B0-4915-B4A2-BBBE4E7A5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95BA07-90A6-4D20-A596-EE2A44590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B80CA3-CF51-42BC-AFCF-920ECFEC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AEBD94-FF3C-4109-9563-0140EAB8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454858-22CC-4AC1-A982-9118CB4D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40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73B49-9488-4C2B-A369-7DEB2AC9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303FFE-97E8-409C-9B4C-0230A1ED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F46E1D-009B-4109-8D5D-855977E8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8AFC7E-D120-42B8-9EF5-6717A071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2D8F2-B0DE-4A7E-9C21-83A8B6AD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2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7B3AB8-F398-4D1D-B2F0-97C5771B4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9A11DA-2425-4C2A-ABD4-0EB40BB3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1A8E-13A6-414D-9C11-5A174D17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F808A-8381-4289-8A06-F59F9B09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95683-F16F-45C0-95A7-21F59E4F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8472-0BB0-4842-9D7B-EFFD139C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C9D2D-6031-4EFB-BFE9-E9CF6FF0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ADB28F-E8C7-46F2-93C5-98F1BD04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F0C86-1ED3-40A1-B89E-D622D782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2A7E4B-D067-431B-BF9E-E53E90BA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0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7952B-70D6-40FD-BF52-ACA3261E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CE5C57-632C-47CF-B639-D4C233580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5D518A-C0F6-40A3-A545-9605BD17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BE042F-0BF2-4D34-991C-D73706F2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6E873C-5818-4E4E-9D4A-9C79AEE4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7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554A-1014-412F-B2EA-66BDBE77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A8F6-023F-4EEC-9869-06A6B305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B6E241-0BE3-426F-8530-F10159225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3BF47-1CE0-4DD7-B737-FA880E0A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B72DD1-B58D-477C-869E-1E8C324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A58D43-AA74-4441-96F6-20B8CDAF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5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1320B-15FB-49BB-ACEF-90CC37D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EF2756-A509-418F-844F-AAA320CE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99959-8C6B-4D6A-8C51-C98E7A15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12DF00-FBB1-4EE1-B9FA-FE839065C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D78157-EB64-4513-A1FC-175E5B774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F64038-E07B-4C36-9421-84DF9BD8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BD968A-C89C-4ABB-A5AF-C7B67F37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466801-0352-4723-A703-4A19010F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05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2B4B-DF10-4D78-AFEF-CEE980EA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DB2347-E615-40D0-A9D5-12A9C2FE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725322-E1A8-4A2D-AF79-82F1BB0E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00B06C-73DD-46D1-8EA6-D59062B5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96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559618-08C9-4343-BE83-47B9DC58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227405-8115-4823-B9CD-8C6D8334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1B5242-3D20-4B11-9B2E-BD8C99C4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8BCF1-F669-4699-B881-53472B55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D7F23B-9071-4B66-968E-BED8787B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556D06-25DD-46B7-ACEA-2F3051CFC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8BA94C-73B4-445F-86CA-E1A58B82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3B2C31-B47C-42DA-845E-E21F4A28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C2F02E-F08A-4560-B971-16B52191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6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625E2-A5DF-4D23-87A5-055970D7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F08176-4261-4EAD-87C2-1F2DE9A6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E4F2B8-1328-4103-9819-059A44A8B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2A290F-8050-40AB-B44F-1BB64FF8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6F6B57-DEEF-4ED7-AD39-D653E996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DCBEDF-15E0-420F-B712-15C66137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6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0E9EEA-2815-4367-B792-C3913C29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30D350-5BBE-40FF-BF8C-9D6B6E0C1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EDA6FB-0BC8-4154-BF42-FAD8D70E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26D9-6DED-4174-B7D9-BBD844CCE96B}" type="datetimeFigureOut">
              <a:rPr lang="pt-BR" smtClean="0"/>
              <a:t>25/06/2021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A9973-8D0F-44A4-BED8-40E91AAFE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6241A2-3A70-419D-B18B-6E1BF6147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6148-6FE9-4196-8B74-F15CD93C2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00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1860331"/>
            <a:ext cx="8427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outra base de paz senão essa. A _______________ de _______________ , recebida no coração, subjuga a inimizade; afasta a contenda e enche de amor o coração. Aquele que se acha em paz com Deus e seus semelhantes _________________ como se tornar infeliz. Em seu coração não se achará a inveja; ruins suspeitas não encontrarão espaço ali; e nele o ódio não pode existir. O coração que se encontra em harmonia com Deus partilha da paz do Céu e difunde ao redor de si sua bendita influência. O espírito de paz repousará como orvalho sobre os corações desgostosos e turbados pelos conflitos mundanos.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2280747" y="2166280"/>
            <a:ext cx="123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GRAÇA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45996E-8487-41DF-85BA-535626F800F1}"/>
              </a:ext>
            </a:extLst>
          </p:cNvPr>
          <p:cNvSpPr txBox="1"/>
          <p:nvPr/>
        </p:nvSpPr>
        <p:spPr>
          <a:xfrm flipH="1">
            <a:off x="5898632" y="2167430"/>
            <a:ext cx="150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CRISTO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06404B-F443-4AC2-948A-026FDB19CF62}"/>
              </a:ext>
            </a:extLst>
          </p:cNvPr>
          <p:cNvSpPr txBox="1"/>
          <p:nvPr/>
        </p:nvSpPr>
        <p:spPr>
          <a:xfrm flipH="1">
            <a:off x="6554366" y="3281526"/>
            <a:ext cx="194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NÃO TEM</a:t>
            </a:r>
          </a:p>
        </p:txBody>
      </p:sp>
    </p:spTree>
    <p:extLst>
      <p:ext uri="{BB962C8B-B14F-4D97-AF65-F5344CB8AC3E}">
        <p14:creationId xmlns:p14="http://schemas.microsoft.com/office/powerpoint/2010/main" val="269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64120" y="2534917"/>
            <a:ext cx="848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“Bem-aventurados os perseguidos por causa da justiça, porque deles é o reino dos Céus”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5:10). O Senhor nos livrará de todos os perseguidores e das provações? O que ele nos promete?(Pag. 25)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71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Embora o Senhor ________ prometa que livrará Seus servos de sofrer perseguição, assegura-lhes algo muito melhor. Ele diz: “Que a sua paz [sua força] dure como os seus dias”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33:25). “A Minha graça é o que basta para você, porque o [Meu] poder se aperfeiçoa na fraqueza” (2Co 12:9).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4955492" y="2099112"/>
            <a:ext cx="87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22951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Quem precisar, por amor de Cristo, passar pelo calor da fornalha _______,  ao lado o Senhor, como os três fiéis de Babilônia. Quem amar ao Redentor se alegrará em todas as ocasiões, ao participar das Suas humilhações e insultos. O amor de Jesus torna doces os sofrimentos.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2CC531-9832-483B-80A6-5B8132D68583}"/>
              </a:ext>
            </a:extLst>
          </p:cNvPr>
          <p:cNvSpPr txBox="1"/>
          <p:nvPr/>
        </p:nvSpPr>
        <p:spPr>
          <a:xfrm>
            <a:off x="3258596" y="2496206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TERÁ</a:t>
            </a:r>
          </a:p>
        </p:txBody>
      </p:sp>
    </p:spTree>
    <p:extLst>
      <p:ext uri="{BB962C8B-B14F-4D97-AF65-F5344CB8AC3E}">
        <p14:creationId xmlns:p14="http://schemas.microsoft.com/office/powerpoint/2010/main" val="36785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32589" y="2534917"/>
            <a:ext cx="848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“Bem-aventurados são vocês quando […] disserem todo mal contra vocês”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5:11). Infelizmente, vivemos em m mundo em que ha calunias e difamações e , por vezes, às pessoas inocentes. A calúnia pode manchar o caráter? Qual seria o segredo para nos manter firmes e fortes mesmo em meio às calúnias?  (Pag. 26)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85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Embora a calúnia possa difamar a reputação, ________________ manchar o caráter. Este se encontra sob a guarda de Deus. Enquanto não consentirmos em pecar, não há poder, diabólico ou humano, que nos possa trazer uma nódoa à espiritualidade. Uma pessoa cujo coração está __________ em _________ é, na hora de suas mais aflitivas provações e desanimadoras circunstâncias, a mesma que era quando em meio à prosperidade, quando sobre ela pareciam estar a luz e o favor de Deus. 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2312350" y="2496206"/>
            <a:ext cx="179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NÃO PODE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C4514F-A515-4649-A772-295D23945B55}"/>
              </a:ext>
            </a:extLst>
          </p:cNvPr>
          <p:cNvSpPr txBox="1"/>
          <p:nvPr/>
        </p:nvSpPr>
        <p:spPr>
          <a:xfrm>
            <a:off x="4854741" y="3946634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FIRME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00562E-9069-411D-84DF-8EEA90B662C1}"/>
              </a:ext>
            </a:extLst>
          </p:cNvPr>
          <p:cNvSpPr txBox="1"/>
          <p:nvPr/>
        </p:nvSpPr>
        <p:spPr>
          <a:xfrm>
            <a:off x="7274295" y="3946634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3119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Suas palavras, motivos e ações podem ser desfigurados e falsificados, mas ela não se importa, pois tem em jogo interesses mais amplos. Como Moisés, fica “firme como quem vê Aquele que é invisível”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11:27), não atentando “para as coisas que se veem, mas para as que não se veem” (2Co 4:18).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8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53610" y="2385848"/>
            <a:ext cx="8481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“Vocês são o sal da Terra”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5:13).O sal é valorizado por suas propriedades conservantes; e, quando Deus chama Seus filhos de sal, Ele lhes ensina que Seu propósito em torná-los súditos de Sua graça é que eles se tornem agentes na salvação de outros. Como podemos ser agentes de salvação em nossa família e igreja? O que precisamos ter para que isso flua aos que estão próximos de nós?(Pag. 29)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413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sal deve ser misturado com a substância em que é posto; é preciso que penetre a fim de conservar. Assim, é com o contato pessoal e a convivência que as pessoas são alcançadas pelo poder salvador do evangelho. Não são salvas em massa, mas como indivíduos. A _____________ pessoal é um poder. Devemos nos ________________ daqueles a quem desejamos beneficiar.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4277707" y="3969953"/>
            <a:ext cx="1977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INFLUÊNCIA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312633-89DF-4674-AA8F-114DA49BEAAA}"/>
              </a:ext>
            </a:extLst>
          </p:cNvPr>
          <p:cNvSpPr txBox="1"/>
          <p:nvPr/>
        </p:nvSpPr>
        <p:spPr>
          <a:xfrm>
            <a:off x="4510320" y="4329425"/>
            <a:ext cx="204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APROXIMAR</a:t>
            </a:r>
          </a:p>
        </p:txBody>
      </p:sp>
    </p:spTree>
    <p:extLst>
      <p:ext uri="{BB962C8B-B14F-4D97-AF65-F5344CB8AC3E}">
        <p14:creationId xmlns:p14="http://schemas.microsoft.com/office/powerpoint/2010/main" val="30868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sabor do sal representa o poder do cristão - o amor de Jesus no coração, a justiça de Cristo penetrando a vida. O amor de _________ tem a natureza de se difundir e penetrar. Caso em nós habite, fluirá para outros. Nós nos aproximaremos deles tanto que seu coração seja aquecido por nosso abnegado interesse e amor.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00E577-FA1E-4E15-A755-CC08FACF966D}"/>
              </a:ext>
            </a:extLst>
          </p:cNvPr>
          <p:cNvSpPr txBox="1"/>
          <p:nvPr/>
        </p:nvSpPr>
        <p:spPr>
          <a:xfrm>
            <a:off x="3689120" y="2870473"/>
            <a:ext cx="125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CRISTO</a:t>
            </a:r>
          </a:p>
        </p:txBody>
      </p:sp>
    </p:spTree>
    <p:extLst>
      <p:ext uri="{BB962C8B-B14F-4D97-AF65-F5344CB8AC3E}">
        <p14:creationId xmlns:p14="http://schemas.microsoft.com/office/powerpoint/2010/main" val="33690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1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53610" y="2606225"/>
            <a:ext cx="8481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reflexão: “Bem-aventurados os pacificadores, porque serão chamados filhos de Deus”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5:9). O espírito de paz é um testemunho de nossa ligação com o Céu. Você tem sido um aroma de vida e beleza transmitindo paz em sua família e comunidade? As pessoas reconhecem que você tem estado com Deus? (Pag. 24)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8ABFDF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2442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126C8E-FD6A-4096-B5CA-9C2C6BCD6411}"/>
              </a:ext>
            </a:extLst>
          </p:cNvPr>
          <p:cNvSpPr txBox="1"/>
          <p:nvPr/>
        </p:nvSpPr>
        <p:spPr>
          <a:xfrm>
            <a:off x="2617076" y="1809443"/>
            <a:ext cx="6190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“Vocês são a luz do mundo”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5:14). Os seguidores de Cristo devem ser mais que uma luz entre os homens. Eles 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sãoa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luz do mundo. Jesus diz a todos quantos proferem Seu nome: “Vocês se entregaram a Mim, e Eu os entreguei ao mundo como Meus representantes.” Como o Pai O enviara ao mundo, assim, declarou Ele, “também Eu os enviei ao mundo” (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17:18). (Pag.31)</a:t>
            </a:r>
          </a:p>
        </p:txBody>
      </p:sp>
    </p:spTree>
    <p:extLst>
      <p:ext uri="{BB962C8B-B14F-4D97-AF65-F5344CB8AC3E}">
        <p14:creationId xmlns:p14="http://schemas.microsoft.com/office/powerpoint/2010/main" val="11101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0B4BFB-30B9-4C3C-87F7-88A48F4383FB}"/>
              </a:ext>
            </a:extLst>
          </p:cNvPr>
          <p:cNvSpPr txBox="1"/>
          <p:nvPr/>
        </p:nvSpPr>
        <p:spPr>
          <a:xfrm>
            <a:off x="1040525" y="1870843"/>
            <a:ext cx="4908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judeus eram tão meticulosos quanto à limpeza cerimonial que suas regras eram extremamente duras. Tinham o espírito preocupado com regras e restrições e o temor de contaminação exterior, mas não percebiam a mancha que o egoísmo e a malícia comunicavam à alma.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35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0B4BFB-30B9-4C3C-87F7-88A48F4383FB}"/>
              </a:ext>
            </a:extLst>
          </p:cNvPr>
          <p:cNvSpPr txBox="1"/>
          <p:nvPr/>
        </p:nvSpPr>
        <p:spPr>
          <a:xfrm>
            <a:off x="767256" y="2274838"/>
            <a:ext cx="5517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não menciona essa pureza cerimonial como uma das condições de entrar em Seu reino, mas indica a necessidade da pureza de coração. “A sabedoria lá do alto é, primeiramente, pura” (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Tg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3:17).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5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32589" y="2534917"/>
            <a:ext cx="848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“Bem-aventurados os limpos de coração, porque verão a Deus” (</a:t>
            </a:r>
            <a:r>
              <a:rPr lang="pt-BR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5:8). Quem são os limpos de coração? O que acontecerá com eles? (Pag. 23)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40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limpos de coração _________________ o Criador nas obras de Sua poderosa mão, nas belas coisas que enchem o Universo. Em Sua palavra escrita, leem em mais distintos traços a revelação de Sua misericórdia, Sua bondade e Sua graça. As verdades ocultas aos sábios e entendidos são reveladas às criancinhas.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5591498" y="2099112"/>
            <a:ext cx="180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PERCEBEM</a:t>
            </a:r>
          </a:p>
        </p:txBody>
      </p:sp>
    </p:spTree>
    <p:extLst>
      <p:ext uri="{BB962C8B-B14F-4D97-AF65-F5344CB8AC3E}">
        <p14:creationId xmlns:p14="http://schemas.microsoft.com/office/powerpoint/2010/main" val="42457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beleza e preciosidade da verdade, não percebidas pelos sábios do mundo, estão sendo constantemente desdobradas aos que ________________ um confiante e infantil desejo de conhecer e cumprir a vontade de Deus. Discernimos a verdade ao nos tornarmos, nós mesmos, participantes da natureza divina. Os puros de coração ___________ como na visível presença de Deus durante o tempo que Ele lhes concede neste mundo. 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5193825" y="2870473"/>
            <a:ext cx="262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EXPERIMENTAM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35FEF6-4254-4001-A721-F2DDD33866EF}"/>
              </a:ext>
            </a:extLst>
          </p:cNvPr>
          <p:cNvSpPr txBox="1"/>
          <p:nvPr/>
        </p:nvSpPr>
        <p:spPr>
          <a:xfrm>
            <a:off x="3506913" y="4316795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VIVEM</a:t>
            </a:r>
          </a:p>
        </p:txBody>
      </p:sp>
    </p:spTree>
    <p:extLst>
      <p:ext uri="{BB962C8B-B14F-4D97-AF65-F5344CB8AC3E}">
        <p14:creationId xmlns:p14="http://schemas.microsoft.com/office/powerpoint/2010/main" val="12082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D6FB7A-1C2C-4D18-98A2-6EF9FF485C8A}"/>
              </a:ext>
            </a:extLst>
          </p:cNvPr>
          <p:cNvGrpSpPr/>
          <p:nvPr/>
        </p:nvGrpSpPr>
        <p:grpSpPr>
          <a:xfrm>
            <a:off x="367865" y="1860331"/>
            <a:ext cx="1354521" cy="1271752"/>
            <a:chOff x="4666593" y="2984938"/>
            <a:chExt cx="1354521" cy="1271752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1461992-D8BE-43C0-B58C-898CF34C4B2C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solidFill>
              <a:srgbClr val="53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riângulo isósceles 3">
              <a:extLst>
                <a:ext uri="{FF2B5EF4-FFF2-40B4-BE49-F238E27FC236}">
                  <a16:creationId xmlns:a16="http://schemas.microsoft.com/office/drawing/2014/main" id="{A39A15A9-D605-45DB-B945-D2F1DA8A0E88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solidFill>
              <a:srgbClr val="526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9123AB-85E8-4388-BFF5-94B0C2D0F8CB}"/>
              </a:ext>
            </a:extLst>
          </p:cNvPr>
          <p:cNvSpPr txBox="1"/>
          <p:nvPr/>
        </p:nvSpPr>
        <p:spPr>
          <a:xfrm>
            <a:off x="600478" y="1988375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777637" y="2165130"/>
            <a:ext cx="842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Eles O __________ face a face no estado futuro, imortal, assim como fazia Adão quando andava e falava com Deus no Éden. “Porque agora vemos como num espelho, de forma obscura; depois [O] veremos face a face” (1Co 13:12).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87A88E-ECCE-45E6-B10E-F62509D25387}"/>
              </a:ext>
            </a:extLst>
          </p:cNvPr>
          <p:cNvSpPr txBox="1"/>
          <p:nvPr/>
        </p:nvSpPr>
        <p:spPr>
          <a:xfrm>
            <a:off x="3216160" y="2099112"/>
            <a:ext cx="122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VERÃO</a:t>
            </a:r>
          </a:p>
        </p:txBody>
      </p:sp>
    </p:spTree>
    <p:extLst>
      <p:ext uri="{BB962C8B-B14F-4D97-AF65-F5344CB8AC3E}">
        <p14:creationId xmlns:p14="http://schemas.microsoft.com/office/powerpoint/2010/main" val="20975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799568E-FE18-4585-91FD-8EE5AFCE6602}"/>
              </a:ext>
            </a:extLst>
          </p:cNvPr>
          <p:cNvSpPr txBox="1"/>
          <p:nvPr/>
        </p:nvSpPr>
        <p:spPr>
          <a:xfrm>
            <a:off x="1985141" y="2534917"/>
            <a:ext cx="848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“Bem-aventurados os pacificadores, porque serão chamados filhos de Deus” (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5:9). No lar, por vezes, é onde acontecem grandes conflitos e tristes separações entre os membros da família. Qual deveria ser a base de paz do lar e outras comunidades? O que acontece com quem tem paz com Deus? (Pag. 23 e 24)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952AA0B-1607-4E13-B531-EC78DF36C058}"/>
              </a:ext>
            </a:extLst>
          </p:cNvPr>
          <p:cNvGrpSpPr/>
          <p:nvPr/>
        </p:nvGrpSpPr>
        <p:grpSpPr>
          <a:xfrm>
            <a:off x="483478" y="2385848"/>
            <a:ext cx="1354521" cy="1271752"/>
            <a:chOff x="4666593" y="2984938"/>
            <a:chExt cx="1354521" cy="1271752"/>
          </a:xfrm>
          <a:solidFill>
            <a:srgbClr val="FBBA16"/>
          </a:solidFill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ED1FFA4-D2AF-41C8-AB10-4B3D6F635AB7}"/>
                </a:ext>
              </a:extLst>
            </p:cNvPr>
            <p:cNvSpPr/>
            <p:nvPr/>
          </p:nvSpPr>
          <p:spPr>
            <a:xfrm>
              <a:off x="4666593" y="2984938"/>
              <a:ext cx="1177159" cy="12717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144ED0E2-08B3-4C71-B664-2C7DCF9479EF}"/>
                </a:ext>
              </a:extLst>
            </p:cNvPr>
            <p:cNvSpPr/>
            <p:nvPr/>
          </p:nvSpPr>
          <p:spPr>
            <a:xfrm rot="5400000">
              <a:off x="5649310" y="3375135"/>
              <a:ext cx="388883" cy="354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18D67B-FE9C-451F-8A08-BEAC73225C5B}"/>
              </a:ext>
            </a:extLst>
          </p:cNvPr>
          <p:cNvSpPr txBox="1"/>
          <p:nvPr/>
        </p:nvSpPr>
        <p:spPr>
          <a:xfrm>
            <a:off x="593762" y="2534917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965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1265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Fabio Bergamo</cp:lastModifiedBy>
  <cp:revision>16</cp:revision>
  <dcterms:created xsi:type="dcterms:W3CDTF">2021-06-20T14:59:00Z</dcterms:created>
  <dcterms:modified xsi:type="dcterms:W3CDTF">2021-06-25T15:23:05Z</dcterms:modified>
</cp:coreProperties>
</file>