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9" r:id="rId4"/>
    <p:sldId id="282" r:id="rId5"/>
    <p:sldId id="260" r:id="rId6"/>
    <p:sldId id="275" r:id="rId7"/>
    <p:sldId id="261" r:id="rId8"/>
    <p:sldId id="290" r:id="rId9"/>
    <p:sldId id="262" r:id="rId10"/>
    <p:sldId id="291" r:id="rId11"/>
    <p:sldId id="292" r:id="rId12"/>
    <p:sldId id="284" r:id="rId13"/>
    <p:sldId id="264" r:id="rId14"/>
    <p:sldId id="279" r:id="rId15"/>
    <p:sldId id="266" r:id="rId16"/>
    <p:sldId id="286" r:id="rId17"/>
    <p:sldId id="268" r:id="rId18"/>
    <p:sldId id="293" r:id="rId19"/>
    <p:sldId id="287" r:id="rId20"/>
    <p:sldId id="270" r:id="rId21"/>
    <p:sldId id="288" r:id="rId22"/>
    <p:sldId id="294" r:id="rId23"/>
    <p:sldId id="281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BFDF"/>
    <a:srgbClr val="FBBA16"/>
    <a:srgbClr val="536C8A"/>
    <a:srgbClr val="526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C1A0B9-B5B0-4915-B4A2-BBBE4E7A5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95BA07-90A6-4D20-A596-EE2A44590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B80CA3-CF51-42BC-AFCF-920ECFECC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26D9-6DED-4174-B7D9-BBD844CCE96B}" type="datetimeFigureOut">
              <a:rPr lang="pt-BR" smtClean="0"/>
              <a:t>25/06/2021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AEBD94-FF3C-4109-9563-0140EAB88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454858-22CC-4AC1-A982-9118CB4D7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6148-6FE9-4196-8B74-F15CD93C2D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3406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073B49-9488-4C2B-A369-7DEB2AC91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1303FFE-97E8-409C-9B4C-0230A1EDFF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4F46E1D-009B-4109-8D5D-855977E84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26D9-6DED-4174-B7D9-BBD844CCE96B}" type="datetimeFigureOut">
              <a:rPr lang="pt-BR" smtClean="0"/>
              <a:t>25/06/2021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E8AFC7E-D120-42B8-9EF5-6717A0717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22D8F2-B0DE-4A7E-9C21-83A8B6AD8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6148-6FE9-4196-8B74-F15CD93C2D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0220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97B3AB8-F398-4D1D-B2F0-97C5771B44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49A11DA-2425-4C2A-ABD4-0EB40BB35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8BA1A8E-13A6-414D-9C11-5A174D17F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26D9-6DED-4174-B7D9-BBD844CCE96B}" type="datetimeFigureOut">
              <a:rPr lang="pt-BR" smtClean="0"/>
              <a:t>25/06/2021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FF808A-8381-4289-8A06-F59F9B099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B195683-F16F-45C0-95A7-21F59E4F6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6148-6FE9-4196-8B74-F15CD93C2D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9318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708472-0BB0-4842-9D7B-EFFD139CA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CC9D2D-6031-4EFB-BFE9-E9CF6FF08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ADB28F-E8C7-46F2-93C5-98F1BD046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26D9-6DED-4174-B7D9-BBD844CCE96B}" type="datetimeFigureOut">
              <a:rPr lang="pt-BR" smtClean="0"/>
              <a:t>25/06/2021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CF0C86-1ED3-40A1-B89E-D622D782D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82A7E4B-D067-431B-BF9E-E53E90BAE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6148-6FE9-4196-8B74-F15CD93C2D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4304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17952B-70D6-40FD-BF52-ACA3261E5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0CE5C57-632C-47CF-B639-D4C233580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5D518A-C0F6-40A3-A545-9605BD172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26D9-6DED-4174-B7D9-BBD844CCE96B}" type="datetimeFigureOut">
              <a:rPr lang="pt-BR" smtClean="0"/>
              <a:t>25/06/2021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BE042F-0BF2-4D34-991C-D73706F29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36E873C-5818-4E4E-9D4A-9C79AEE4C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6148-6FE9-4196-8B74-F15CD93C2D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370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BA554A-1014-412F-B2EA-66BDBE771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3FA8F6-023F-4EEC-9869-06A6B30509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6B6E241-0BE3-426F-8530-F10159225C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723BF47-1CE0-4DD7-B737-FA880E0AE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26D9-6DED-4174-B7D9-BBD844CCE96B}" type="datetimeFigureOut">
              <a:rPr lang="pt-BR" smtClean="0"/>
              <a:t>25/06/2021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9B72DD1-B58D-477C-869E-1E8C32448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8A58D43-AA74-4441-96F6-20B8CDAF8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6148-6FE9-4196-8B74-F15CD93C2D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5535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1320B-15FB-49BB-ACEF-90CC37D83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3EF2756-A509-418F-844F-AAA320CE4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D399959-8C6B-4D6A-8C51-C98E7A15BD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512DF00-FBB1-4EE1-B9FA-FE839065C6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7D78157-EB64-4513-A1FC-175E5B7746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5F64038-E07B-4C36-9421-84DF9BD88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26D9-6DED-4174-B7D9-BBD844CCE96B}" type="datetimeFigureOut">
              <a:rPr lang="pt-BR" smtClean="0"/>
              <a:t>25/06/2021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9BD968A-C89C-4ABB-A5AF-C7B67F37F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8466801-0352-4723-A703-4A19010FC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6148-6FE9-4196-8B74-F15CD93C2D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1056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C2B4B-DF10-4D78-AFEF-CEE980EAE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4DB2347-E615-40D0-A9D5-12A9C2FE5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26D9-6DED-4174-B7D9-BBD844CCE96B}" type="datetimeFigureOut">
              <a:rPr lang="pt-BR" smtClean="0"/>
              <a:t>25/06/2021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4725322-E1A8-4A2D-AF79-82F1BB0EF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500B06C-73DD-46D1-8EA6-D59062B59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6148-6FE9-4196-8B74-F15CD93C2D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1965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8559618-08C9-4343-BE83-47B9DC58F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26D9-6DED-4174-B7D9-BBD844CCE96B}" type="datetimeFigureOut">
              <a:rPr lang="pt-BR" smtClean="0"/>
              <a:t>25/06/2021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A227405-8115-4823-B9CD-8C6D8334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81B5242-3D20-4B11-9B2E-BD8C99C45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6148-6FE9-4196-8B74-F15CD93C2D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0432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88BCF1-F669-4699-B881-53472B550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D7F23B-9071-4B66-968E-BED8787B3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D556D06-25DD-46B7-ACEA-2F3051CFC8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38BA94C-73B4-445F-86CA-E1A58B82F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26D9-6DED-4174-B7D9-BBD844CCE96B}" type="datetimeFigureOut">
              <a:rPr lang="pt-BR" smtClean="0"/>
              <a:t>25/06/2021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B3B2C31-B47C-42DA-845E-E21F4A281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1C2F02E-F08A-4560-B971-16B521918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6148-6FE9-4196-8B74-F15CD93C2D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3563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0625E2-A5DF-4D23-87A5-055970D7C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CF08176-4261-4EAD-87C2-1F2DE9A6EE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8E4F2B8-1328-4103-9819-059A44A8BD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62A290F-8050-40AB-B44F-1BB64FF8D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26D9-6DED-4174-B7D9-BBD844CCE96B}" type="datetimeFigureOut">
              <a:rPr lang="pt-BR" smtClean="0"/>
              <a:t>25/06/2021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E6F6B57-DEEF-4ED7-AD39-D653E9965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0DCBEDF-15E0-420F-B712-15C66137A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6148-6FE9-4196-8B74-F15CD93C2D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2673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90E9EEA-2815-4367-B792-C3913C291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230D350-5BBE-40FF-BF8C-9D6B6E0C1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EDA6FB-0BC8-4154-BF42-FAD8D70E2C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426D9-6DED-4174-B7D9-BBD844CCE96B}" type="datetimeFigureOut">
              <a:rPr lang="pt-BR" smtClean="0"/>
              <a:t>25/06/2021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EAA9973-8D0F-44A4-BED8-40E91AAFE1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76241A2-3A70-419D-B18B-6E1BF6147C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06148-6FE9-4196-8B74-F15CD93C2D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948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5001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F5D6FB7A-1C2C-4D18-98A2-6EF9FF485C8A}"/>
              </a:ext>
            </a:extLst>
          </p:cNvPr>
          <p:cNvGrpSpPr/>
          <p:nvPr/>
        </p:nvGrpSpPr>
        <p:grpSpPr>
          <a:xfrm>
            <a:off x="367865" y="1860331"/>
            <a:ext cx="1354521" cy="1271752"/>
            <a:chOff x="4666593" y="2984938"/>
            <a:chExt cx="1354521" cy="1271752"/>
          </a:xfrm>
          <a:solidFill>
            <a:srgbClr val="FBBA16"/>
          </a:solidFill>
        </p:grpSpPr>
        <p:sp>
          <p:nvSpPr>
            <p:cNvPr id="3" name="Retângulo: Cantos Arredondados 2">
              <a:extLst>
                <a:ext uri="{FF2B5EF4-FFF2-40B4-BE49-F238E27FC236}">
                  <a16:creationId xmlns:a16="http://schemas.microsoft.com/office/drawing/2014/main" id="{11461992-D8BE-43C0-B58C-898CF34C4B2C}"/>
                </a:ext>
              </a:extLst>
            </p:cNvPr>
            <p:cNvSpPr/>
            <p:nvPr/>
          </p:nvSpPr>
          <p:spPr>
            <a:xfrm>
              <a:off x="4666593" y="2984938"/>
              <a:ext cx="1177159" cy="127175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Triângulo isósceles 3">
              <a:extLst>
                <a:ext uri="{FF2B5EF4-FFF2-40B4-BE49-F238E27FC236}">
                  <a16:creationId xmlns:a16="http://schemas.microsoft.com/office/drawing/2014/main" id="{A39A15A9-D605-45DB-B945-D2F1DA8A0E88}"/>
                </a:ext>
              </a:extLst>
            </p:cNvPr>
            <p:cNvSpPr/>
            <p:nvPr/>
          </p:nvSpPr>
          <p:spPr>
            <a:xfrm rot="5400000">
              <a:off x="5649310" y="3375135"/>
              <a:ext cx="388883" cy="3547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D99123AB-85E8-4388-BFF5-94B0C2D0F8CB}"/>
              </a:ext>
            </a:extLst>
          </p:cNvPr>
          <p:cNvSpPr txBox="1"/>
          <p:nvPr/>
        </p:nvSpPr>
        <p:spPr>
          <a:xfrm>
            <a:off x="600478" y="1988375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799568E-FE18-4585-91FD-8EE5AFCE6602}"/>
              </a:ext>
            </a:extLst>
          </p:cNvPr>
          <p:cNvSpPr txBox="1"/>
          <p:nvPr/>
        </p:nvSpPr>
        <p:spPr>
          <a:xfrm>
            <a:off x="1777637" y="1860331"/>
            <a:ext cx="84279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Segundo Jesus, o infinito Deus nos dá o privilégio de nos aproximarmos Dele chamando-O de Pai. Isso tem um amplo significado. Pai terreno algum já pleiteou tão fervorosamente com um filho errante como o faz com o transgressor Aquele que nos criou. Nenhum amorável interesse humano já acompanhou o impenitente com tão afetuosos convites.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580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F5D6FB7A-1C2C-4D18-98A2-6EF9FF485C8A}"/>
              </a:ext>
            </a:extLst>
          </p:cNvPr>
          <p:cNvGrpSpPr/>
          <p:nvPr/>
        </p:nvGrpSpPr>
        <p:grpSpPr>
          <a:xfrm>
            <a:off x="367865" y="1860331"/>
            <a:ext cx="1354521" cy="1271752"/>
            <a:chOff x="4666593" y="2984938"/>
            <a:chExt cx="1354521" cy="1271752"/>
          </a:xfrm>
          <a:solidFill>
            <a:srgbClr val="FBBA16"/>
          </a:solidFill>
        </p:grpSpPr>
        <p:sp>
          <p:nvSpPr>
            <p:cNvPr id="3" name="Retângulo: Cantos Arredondados 2">
              <a:extLst>
                <a:ext uri="{FF2B5EF4-FFF2-40B4-BE49-F238E27FC236}">
                  <a16:creationId xmlns:a16="http://schemas.microsoft.com/office/drawing/2014/main" id="{11461992-D8BE-43C0-B58C-898CF34C4B2C}"/>
                </a:ext>
              </a:extLst>
            </p:cNvPr>
            <p:cNvSpPr/>
            <p:nvPr/>
          </p:nvSpPr>
          <p:spPr>
            <a:xfrm>
              <a:off x="4666593" y="2984938"/>
              <a:ext cx="1177159" cy="127175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Triângulo isósceles 3">
              <a:extLst>
                <a:ext uri="{FF2B5EF4-FFF2-40B4-BE49-F238E27FC236}">
                  <a16:creationId xmlns:a16="http://schemas.microsoft.com/office/drawing/2014/main" id="{A39A15A9-D605-45DB-B945-D2F1DA8A0E88}"/>
                </a:ext>
              </a:extLst>
            </p:cNvPr>
            <p:cNvSpPr/>
            <p:nvPr/>
          </p:nvSpPr>
          <p:spPr>
            <a:xfrm rot="5400000">
              <a:off x="5649310" y="3375135"/>
              <a:ext cx="388883" cy="3547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D99123AB-85E8-4388-BFF5-94B0C2D0F8CB}"/>
              </a:ext>
            </a:extLst>
          </p:cNvPr>
          <p:cNvSpPr txBox="1"/>
          <p:nvPr/>
        </p:nvSpPr>
        <p:spPr>
          <a:xfrm>
            <a:off x="600478" y="1988375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799568E-FE18-4585-91FD-8EE5AFCE6602}"/>
              </a:ext>
            </a:extLst>
          </p:cNvPr>
          <p:cNvSpPr txBox="1"/>
          <p:nvPr/>
        </p:nvSpPr>
        <p:spPr>
          <a:xfrm>
            <a:off x="1777637" y="1860331"/>
            <a:ext cx="84279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Deus mora em toda habitação; ouve cada palavra proferida, _____________ cada oração erguida ao Céu, experimenta as dores e as decepções de cada pessoa e leva em conta o tratamento dispensado a pai e mãe, irmã [e irmão], amigo e semelhante. Ele cuida de nossas necessidades, e Seu amor, Sua ________________ e graça estão continuamente a fluir para satisfazer nossa necessidade. </a:t>
            </a:r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A5B76E6-BA53-4532-B757-CC2A5937A9FA}"/>
              </a:ext>
            </a:extLst>
          </p:cNvPr>
          <p:cNvSpPr txBox="1"/>
          <p:nvPr/>
        </p:nvSpPr>
        <p:spPr>
          <a:xfrm>
            <a:off x="3740988" y="2166280"/>
            <a:ext cx="1318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ESCUTA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98C30DB-CE3A-4521-9D6A-6EC607E37B32}"/>
              </a:ext>
            </a:extLst>
          </p:cNvPr>
          <p:cNvSpPr txBox="1"/>
          <p:nvPr/>
        </p:nvSpPr>
        <p:spPr>
          <a:xfrm>
            <a:off x="7177469" y="3633624"/>
            <a:ext cx="2410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MISERICÓRDIA</a:t>
            </a:r>
          </a:p>
        </p:txBody>
      </p:sp>
    </p:spTree>
    <p:extLst>
      <p:ext uri="{BB962C8B-B14F-4D97-AF65-F5344CB8AC3E}">
        <p14:creationId xmlns:p14="http://schemas.microsoft.com/office/powerpoint/2010/main" val="343610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F5D6FB7A-1C2C-4D18-98A2-6EF9FF485C8A}"/>
              </a:ext>
            </a:extLst>
          </p:cNvPr>
          <p:cNvGrpSpPr/>
          <p:nvPr/>
        </p:nvGrpSpPr>
        <p:grpSpPr>
          <a:xfrm>
            <a:off x="367865" y="1860331"/>
            <a:ext cx="1354521" cy="1271752"/>
            <a:chOff x="4666593" y="2984938"/>
            <a:chExt cx="1354521" cy="1271752"/>
          </a:xfrm>
          <a:solidFill>
            <a:srgbClr val="FBBA16"/>
          </a:solidFill>
        </p:grpSpPr>
        <p:sp>
          <p:nvSpPr>
            <p:cNvPr id="3" name="Retângulo: Cantos Arredondados 2">
              <a:extLst>
                <a:ext uri="{FF2B5EF4-FFF2-40B4-BE49-F238E27FC236}">
                  <a16:creationId xmlns:a16="http://schemas.microsoft.com/office/drawing/2014/main" id="{11461992-D8BE-43C0-B58C-898CF34C4B2C}"/>
                </a:ext>
              </a:extLst>
            </p:cNvPr>
            <p:cNvSpPr/>
            <p:nvPr/>
          </p:nvSpPr>
          <p:spPr>
            <a:xfrm>
              <a:off x="4666593" y="2984938"/>
              <a:ext cx="1177159" cy="127175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Triângulo isósceles 3">
              <a:extLst>
                <a:ext uri="{FF2B5EF4-FFF2-40B4-BE49-F238E27FC236}">
                  <a16:creationId xmlns:a16="http://schemas.microsoft.com/office/drawing/2014/main" id="{A39A15A9-D605-45DB-B945-D2F1DA8A0E88}"/>
                </a:ext>
              </a:extLst>
            </p:cNvPr>
            <p:cNvSpPr/>
            <p:nvPr/>
          </p:nvSpPr>
          <p:spPr>
            <a:xfrm rot="5400000">
              <a:off x="5649310" y="3375135"/>
              <a:ext cx="388883" cy="3547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D99123AB-85E8-4388-BFF5-94B0C2D0F8CB}"/>
              </a:ext>
            </a:extLst>
          </p:cNvPr>
          <p:cNvSpPr txBox="1"/>
          <p:nvPr/>
        </p:nvSpPr>
        <p:spPr>
          <a:xfrm>
            <a:off x="600478" y="1988375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799568E-FE18-4585-91FD-8EE5AFCE6602}"/>
              </a:ext>
            </a:extLst>
          </p:cNvPr>
          <p:cNvSpPr txBox="1"/>
          <p:nvPr/>
        </p:nvSpPr>
        <p:spPr>
          <a:xfrm>
            <a:off x="1777637" y="1860331"/>
            <a:ext cx="84279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entanto, se chamamos Deus de nosso Pai, é porque nos reconhecemos como Seus filhos, para ser guiados por Sua sabedoria e ser obedientes em todas as coisas, sabendo que Seu amor é imutável. Devemos _____________ Seu plano para nossa vida. Como filhos de Deus, manteremos, como objeto de nosso mais elevado interesse, Sua honra, Seu caráter, Sua família, Sua obra. Teremos regozijo em reconhecer e honrar nossa relação com o Pai e com cada membro de Sua família.</a:t>
            </a:r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A5B76E6-BA53-4532-B757-CC2A5937A9FA}"/>
              </a:ext>
            </a:extLst>
          </p:cNvPr>
          <p:cNvSpPr txBox="1"/>
          <p:nvPr/>
        </p:nvSpPr>
        <p:spPr>
          <a:xfrm>
            <a:off x="2206478" y="3229937"/>
            <a:ext cx="1429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ACEITAR</a:t>
            </a:r>
          </a:p>
        </p:txBody>
      </p:sp>
    </p:spTree>
    <p:extLst>
      <p:ext uri="{BB962C8B-B14F-4D97-AF65-F5344CB8AC3E}">
        <p14:creationId xmlns:p14="http://schemas.microsoft.com/office/powerpoint/2010/main" val="264564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799568E-FE18-4585-91FD-8EE5AFCE6602}"/>
              </a:ext>
            </a:extLst>
          </p:cNvPr>
          <p:cNvSpPr txBox="1"/>
          <p:nvPr/>
        </p:nvSpPr>
        <p:spPr>
          <a:xfrm>
            <a:off x="1964120" y="2534917"/>
            <a:ext cx="8481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“Seja feita a Tua vontade, assim na Terra como no Céu” (</a:t>
            </a:r>
            <a:r>
              <a:rPr lang="pt-BR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Mt</a:t>
            </a: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6:10). O que significa essa petição? (Pag. 78)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8952AA0B-1607-4E13-B531-EC78DF36C058}"/>
              </a:ext>
            </a:extLst>
          </p:cNvPr>
          <p:cNvGrpSpPr/>
          <p:nvPr/>
        </p:nvGrpSpPr>
        <p:grpSpPr>
          <a:xfrm>
            <a:off x="483478" y="2385848"/>
            <a:ext cx="1354521" cy="1271752"/>
            <a:chOff x="4666593" y="2984938"/>
            <a:chExt cx="1354521" cy="1271752"/>
          </a:xfrm>
          <a:solidFill>
            <a:srgbClr val="8ABFDF"/>
          </a:solidFill>
        </p:grpSpPr>
        <p:sp>
          <p:nvSpPr>
            <p:cNvPr id="9" name="Retângulo: Cantos Arredondados 8">
              <a:extLst>
                <a:ext uri="{FF2B5EF4-FFF2-40B4-BE49-F238E27FC236}">
                  <a16:creationId xmlns:a16="http://schemas.microsoft.com/office/drawing/2014/main" id="{5ED1FFA4-D2AF-41C8-AB10-4B3D6F635AB7}"/>
                </a:ext>
              </a:extLst>
            </p:cNvPr>
            <p:cNvSpPr/>
            <p:nvPr/>
          </p:nvSpPr>
          <p:spPr>
            <a:xfrm>
              <a:off x="4666593" y="2984938"/>
              <a:ext cx="1177159" cy="127175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Triângulo isósceles 9">
              <a:extLst>
                <a:ext uri="{FF2B5EF4-FFF2-40B4-BE49-F238E27FC236}">
                  <a16:creationId xmlns:a16="http://schemas.microsoft.com/office/drawing/2014/main" id="{144ED0E2-08B3-4C71-B664-2C7DCF9479EF}"/>
                </a:ext>
              </a:extLst>
            </p:cNvPr>
            <p:cNvSpPr/>
            <p:nvPr/>
          </p:nvSpPr>
          <p:spPr>
            <a:xfrm rot="5400000">
              <a:off x="5649310" y="3375135"/>
              <a:ext cx="388883" cy="3547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718D67B-FE9C-451F-8A08-BEAC73225C5B}"/>
              </a:ext>
            </a:extLst>
          </p:cNvPr>
          <p:cNvSpPr txBox="1"/>
          <p:nvPr/>
        </p:nvSpPr>
        <p:spPr>
          <a:xfrm>
            <a:off x="593762" y="2534917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87155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F5D6FB7A-1C2C-4D18-98A2-6EF9FF485C8A}"/>
              </a:ext>
            </a:extLst>
          </p:cNvPr>
          <p:cNvGrpSpPr/>
          <p:nvPr/>
        </p:nvGrpSpPr>
        <p:grpSpPr>
          <a:xfrm>
            <a:off x="367865" y="1860331"/>
            <a:ext cx="1354521" cy="1271752"/>
            <a:chOff x="4666593" y="2984938"/>
            <a:chExt cx="1354521" cy="1271752"/>
          </a:xfrm>
          <a:solidFill>
            <a:srgbClr val="8ABFDF"/>
          </a:solidFill>
        </p:grpSpPr>
        <p:sp>
          <p:nvSpPr>
            <p:cNvPr id="3" name="Retângulo: Cantos Arredondados 2">
              <a:extLst>
                <a:ext uri="{FF2B5EF4-FFF2-40B4-BE49-F238E27FC236}">
                  <a16:creationId xmlns:a16="http://schemas.microsoft.com/office/drawing/2014/main" id="{11461992-D8BE-43C0-B58C-898CF34C4B2C}"/>
                </a:ext>
              </a:extLst>
            </p:cNvPr>
            <p:cNvSpPr/>
            <p:nvPr/>
          </p:nvSpPr>
          <p:spPr>
            <a:xfrm>
              <a:off x="4666593" y="2984938"/>
              <a:ext cx="1177159" cy="127175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Triângulo isósceles 3">
              <a:extLst>
                <a:ext uri="{FF2B5EF4-FFF2-40B4-BE49-F238E27FC236}">
                  <a16:creationId xmlns:a16="http://schemas.microsoft.com/office/drawing/2014/main" id="{A39A15A9-D605-45DB-B945-D2F1DA8A0E88}"/>
                </a:ext>
              </a:extLst>
            </p:cNvPr>
            <p:cNvSpPr/>
            <p:nvPr/>
          </p:nvSpPr>
          <p:spPr>
            <a:xfrm rot="5400000">
              <a:off x="5649310" y="3375135"/>
              <a:ext cx="388883" cy="3547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D99123AB-85E8-4388-BFF5-94B0C2D0F8CB}"/>
              </a:ext>
            </a:extLst>
          </p:cNvPr>
          <p:cNvSpPr txBox="1"/>
          <p:nvPr/>
        </p:nvSpPr>
        <p:spPr>
          <a:xfrm>
            <a:off x="600478" y="1988375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799568E-FE18-4585-91FD-8EE5AFCE6602}"/>
              </a:ext>
            </a:extLst>
          </p:cNvPr>
          <p:cNvSpPr txBox="1"/>
          <p:nvPr/>
        </p:nvSpPr>
        <p:spPr>
          <a:xfrm>
            <a:off x="1777637" y="2165130"/>
            <a:ext cx="84279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petição: “Seja feita a Tua vontade, assim na Terra como no Céu” (</a:t>
            </a:r>
            <a:r>
              <a:rPr lang="pt-BR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Mt</a:t>
            </a: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6:10) é uma oração para que o _________ do ________ termine na Terra, o pecado seja para sempre destruído e o _________ da ____________ venha a ser estabelecido. Então, na Terra como no Céu se cumprirá “todo propósito de bondade e obra de fé” </a:t>
            </a:r>
          </a:p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(2Ts 1:11).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787A88E-ECCE-45E6-B10E-F62509D25387}"/>
              </a:ext>
            </a:extLst>
          </p:cNvPr>
          <p:cNvSpPr txBox="1"/>
          <p:nvPr/>
        </p:nvSpPr>
        <p:spPr>
          <a:xfrm>
            <a:off x="2075657" y="2870473"/>
            <a:ext cx="1136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REINO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30D9C88-9B96-42A1-BB42-FE63BC7989F4}"/>
              </a:ext>
            </a:extLst>
          </p:cNvPr>
          <p:cNvSpPr txBox="1"/>
          <p:nvPr/>
        </p:nvSpPr>
        <p:spPr>
          <a:xfrm>
            <a:off x="4269480" y="2870473"/>
            <a:ext cx="869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MAL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D7A27E0-AA76-4C48-B512-A5DD9C38B62A}"/>
              </a:ext>
            </a:extLst>
          </p:cNvPr>
          <p:cNvSpPr txBox="1"/>
          <p:nvPr/>
        </p:nvSpPr>
        <p:spPr>
          <a:xfrm>
            <a:off x="6096000" y="3242348"/>
            <a:ext cx="1136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REINO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845971F-8292-41C9-9EB6-685171CC27D7}"/>
              </a:ext>
            </a:extLst>
          </p:cNvPr>
          <p:cNvSpPr txBox="1"/>
          <p:nvPr/>
        </p:nvSpPr>
        <p:spPr>
          <a:xfrm>
            <a:off x="8400046" y="3242348"/>
            <a:ext cx="1386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JUSTIÇA</a:t>
            </a:r>
          </a:p>
        </p:txBody>
      </p:sp>
    </p:spTree>
    <p:extLst>
      <p:ext uri="{BB962C8B-B14F-4D97-AF65-F5344CB8AC3E}">
        <p14:creationId xmlns:p14="http://schemas.microsoft.com/office/powerpoint/2010/main" val="229514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799568E-FE18-4585-91FD-8EE5AFCE6602}"/>
              </a:ext>
            </a:extLst>
          </p:cNvPr>
          <p:cNvSpPr txBox="1"/>
          <p:nvPr/>
        </p:nvSpPr>
        <p:spPr>
          <a:xfrm>
            <a:off x="1932589" y="2534917"/>
            <a:ext cx="8481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“O pão nosso de cada dia nos dá hoje” (</a:t>
            </a:r>
            <a:r>
              <a:rPr lang="pt-BR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Mt</a:t>
            </a: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6:11). Qual é o propósito de Deus ao nos ensinar a pedir o pão de cada dia?</a:t>
            </a:r>
            <a:endParaRPr lang="pt-BR" dirty="0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8952AA0B-1607-4E13-B531-EC78DF36C058}"/>
              </a:ext>
            </a:extLst>
          </p:cNvPr>
          <p:cNvGrpSpPr/>
          <p:nvPr/>
        </p:nvGrpSpPr>
        <p:grpSpPr>
          <a:xfrm>
            <a:off x="483478" y="2385848"/>
            <a:ext cx="1354521" cy="1271752"/>
            <a:chOff x="4666593" y="2984938"/>
            <a:chExt cx="1354521" cy="1271752"/>
          </a:xfrm>
        </p:grpSpPr>
        <p:sp>
          <p:nvSpPr>
            <p:cNvPr id="9" name="Retângulo: Cantos Arredondados 8">
              <a:extLst>
                <a:ext uri="{FF2B5EF4-FFF2-40B4-BE49-F238E27FC236}">
                  <a16:creationId xmlns:a16="http://schemas.microsoft.com/office/drawing/2014/main" id="{5ED1FFA4-D2AF-41C8-AB10-4B3D6F635AB7}"/>
                </a:ext>
              </a:extLst>
            </p:cNvPr>
            <p:cNvSpPr/>
            <p:nvPr/>
          </p:nvSpPr>
          <p:spPr>
            <a:xfrm>
              <a:off x="4666593" y="2984938"/>
              <a:ext cx="1177159" cy="1271752"/>
            </a:xfrm>
            <a:prstGeom prst="roundRect">
              <a:avLst/>
            </a:prstGeom>
            <a:solidFill>
              <a:srgbClr val="536C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Triângulo isósceles 9">
              <a:extLst>
                <a:ext uri="{FF2B5EF4-FFF2-40B4-BE49-F238E27FC236}">
                  <a16:creationId xmlns:a16="http://schemas.microsoft.com/office/drawing/2014/main" id="{144ED0E2-08B3-4C71-B664-2C7DCF9479EF}"/>
                </a:ext>
              </a:extLst>
            </p:cNvPr>
            <p:cNvSpPr/>
            <p:nvPr/>
          </p:nvSpPr>
          <p:spPr>
            <a:xfrm rot="5400000">
              <a:off x="5649310" y="3375135"/>
              <a:ext cx="388883" cy="354724"/>
            </a:xfrm>
            <a:prstGeom prst="triangle">
              <a:avLst/>
            </a:prstGeom>
            <a:solidFill>
              <a:srgbClr val="526D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718D67B-FE9C-451F-8A08-BEAC73225C5B}"/>
              </a:ext>
            </a:extLst>
          </p:cNvPr>
          <p:cNvSpPr txBox="1"/>
          <p:nvPr/>
        </p:nvSpPr>
        <p:spPr>
          <a:xfrm>
            <a:off x="593762" y="2534917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28574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F5D6FB7A-1C2C-4D18-98A2-6EF9FF485C8A}"/>
              </a:ext>
            </a:extLst>
          </p:cNvPr>
          <p:cNvGrpSpPr/>
          <p:nvPr/>
        </p:nvGrpSpPr>
        <p:grpSpPr>
          <a:xfrm>
            <a:off x="367865" y="1860331"/>
            <a:ext cx="1354521" cy="1271752"/>
            <a:chOff x="4666593" y="2984938"/>
            <a:chExt cx="1354521" cy="1271752"/>
          </a:xfrm>
        </p:grpSpPr>
        <p:sp>
          <p:nvSpPr>
            <p:cNvPr id="3" name="Retângulo: Cantos Arredondados 2">
              <a:extLst>
                <a:ext uri="{FF2B5EF4-FFF2-40B4-BE49-F238E27FC236}">
                  <a16:creationId xmlns:a16="http://schemas.microsoft.com/office/drawing/2014/main" id="{11461992-D8BE-43C0-B58C-898CF34C4B2C}"/>
                </a:ext>
              </a:extLst>
            </p:cNvPr>
            <p:cNvSpPr/>
            <p:nvPr/>
          </p:nvSpPr>
          <p:spPr>
            <a:xfrm>
              <a:off x="4666593" y="2984938"/>
              <a:ext cx="1177159" cy="1271752"/>
            </a:xfrm>
            <a:prstGeom prst="roundRect">
              <a:avLst/>
            </a:prstGeom>
            <a:solidFill>
              <a:srgbClr val="536C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Triângulo isósceles 3">
              <a:extLst>
                <a:ext uri="{FF2B5EF4-FFF2-40B4-BE49-F238E27FC236}">
                  <a16:creationId xmlns:a16="http://schemas.microsoft.com/office/drawing/2014/main" id="{A39A15A9-D605-45DB-B945-D2F1DA8A0E88}"/>
                </a:ext>
              </a:extLst>
            </p:cNvPr>
            <p:cNvSpPr/>
            <p:nvPr/>
          </p:nvSpPr>
          <p:spPr>
            <a:xfrm rot="5400000">
              <a:off x="5649310" y="3375135"/>
              <a:ext cx="388883" cy="354724"/>
            </a:xfrm>
            <a:prstGeom prst="triangle">
              <a:avLst/>
            </a:prstGeom>
            <a:solidFill>
              <a:srgbClr val="526D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D99123AB-85E8-4388-BFF5-94B0C2D0F8CB}"/>
              </a:ext>
            </a:extLst>
          </p:cNvPr>
          <p:cNvSpPr txBox="1"/>
          <p:nvPr/>
        </p:nvSpPr>
        <p:spPr>
          <a:xfrm>
            <a:off x="600478" y="1988375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799568E-FE18-4585-91FD-8EE5AFCE6602}"/>
              </a:ext>
            </a:extLst>
          </p:cNvPr>
          <p:cNvSpPr txBox="1"/>
          <p:nvPr/>
        </p:nvSpPr>
        <p:spPr>
          <a:xfrm>
            <a:off x="1777637" y="2165130"/>
            <a:ext cx="84279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Ensinando-nos a pedir cada dia o que necessitamos – tanto as bênçãos temporais quanto as espirituais –, Deus tem um propósito para o nosso bem. Deseja que _________________ nossa dependência de Seu constante cuidado; pois procura atrair-nos para a comunhão com Ele. Nessa comunhão com Cristo, mediante a oração e o estudo das grandes e preciosas verdades de Sua Palavra, __________ alimentados, como os que têm fome; como os que têm sede, seremos saciados junto à fonte da vida.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787A88E-ECCE-45E6-B10E-F62509D25387}"/>
              </a:ext>
            </a:extLst>
          </p:cNvPr>
          <p:cNvSpPr txBox="1"/>
          <p:nvPr/>
        </p:nvSpPr>
        <p:spPr>
          <a:xfrm>
            <a:off x="1986455" y="3209430"/>
            <a:ext cx="2753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RECONHEÇAMOS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0033374-22B0-4C60-9958-2E83378DC429}"/>
              </a:ext>
            </a:extLst>
          </p:cNvPr>
          <p:cNvSpPr txBox="1"/>
          <p:nvPr/>
        </p:nvSpPr>
        <p:spPr>
          <a:xfrm>
            <a:off x="6358759" y="4659857"/>
            <a:ext cx="1632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SEREMOS</a:t>
            </a:r>
          </a:p>
        </p:txBody>
      </p:sp>
    </p:spTree>
    <p:extLst>
      <p:ext uri="{BB962C8B-B14F-4D97-AF65-F5344CB8AC3E}">
        <p14:creationId xmlns:p14="http://schemas.microsoft.com/office/powerpoint/2010/main" val="149463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799568E-FE18-4585-91FD-8EE5AFCE6602}"/>
              </a:ext>
            </a:extLst>
          </p:cNvPr>
          <p:cNvSpPr txBox="1"/>
          <p:nvPr/>
        </p:nvSpPr>
        <p:spPr>
          <a:xfrm>
            <a:off x="1953610" y="2501469"/>
            <a:ext cx="8481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“Perdoa-nos os nossos pecados, pois também nós perdoamos a todo o que nos deve” (</a:t>
            </a:r>
            <a:r>
              <a:rPr lang="pt-BR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Lc</a:t>
            </a: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11:4). O que acontece com aquele que não perdoa as ofensas do outro? Que Espírito devemos ter com aqueles que pecaram contra nós, independentemente de confessarem ou não a falta ?(Pag. 80)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8952AA0B-1607-4E13-B531-EC78DF36C058}"/>
              </a:ext>
            </a:extLst>
          </p:cNvPr>
          <p:cNvGrpSpPr/>
          <p:nvPr/>
        </p:nvGrpSpPr>
        <p:grpSpPr>
          <a:xfrm>
            <a:off x="483478" y="2385848"/>
            <a:ext cx="1354521" cy="1271752"/>
            <a:chOff x="4666593" y="2984938"/>
            <a:chExt cx="1354521" cy="1271752"/>
          </a:xfrm>
          <a:solidFill>
            <a:srgbClr val="FBBA16"/>
          </a:solidFill>
        </p:grpSpPr>
        <p:sp>
          <p:nvSpPr>
            <p:cNvPr id="9" name="Retângulo: Cantos Arredondados 8">
              <a:extLst>
                <a:ext uri="{FF2B5EF4-FFF2-40B4-BE49-F238E27FC236}">
                  <a16:creationId xmlns:a16="http://schemas.microsoft.com/office/drawing/2014/main" id="{5ED1FFA4-D2AF-41C8-AB10-4B3D6F635AB7}"/>
                </a:ext>
              </a:extLst>
            </p:cNvPr>
            <p:cNvSpPr/>
            <p:nvPr/>
          </p:nvSpPr>
          <p:spPr>
            <a:xfrm>
              <a:off x="4666593" y="2984938"/>
              <a:ext cx="1177159" cy="127175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Triângulo isósceles 9">
              <a:extLst>
                <a:ext uri="{FF2B5EF4-FFF2-40B4-BE49-F238E27FC236}">
                  <a16:creationId xmlns:a16="http://schemas.microsoft.com/office/drawing/2014/main" id="{144ED0E2-08B3-4C71-B664-2C7DCF9479EF}"/>
                </a:ext>
              </a:extLst>
            </p:cNvPr>
            <p:cNvSpPr/>
            <p:nvPr/>
          </p:nvSpPr>
          <p:spPr>
            <a:xfrm rot="5400000">
              <a:off x="5649310" y="3375135"/>
              <a:ext cx="388883" cy="3547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718D67B-FE9C-451F-8A08-BEAC73225C5B}"/>
              </a:ext>
            </a:extLst>
          </p:cNvPr>
          <p:cNvSpPr txBox="1"/>
          <p:nvPr/>
        </p:nvSpPr>
        <p:spPr>
          <a:xfrm>
            <a:off x="593762" y="2534917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354132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F5D6FB7A-1C2C-4D18-98A2-6EF9FF485C8A}"/>
              </a:ext>
            </a:extLst>
          </p:cNvPr>
          <p:cNvGrpSpPr/>
          <p:nvPr/>
        </p:nvGrpSpPr>
        <p:grpSpPr>
          <a:xfrm>
            <a:off x="367865" y="1860331"/>
            <a:ext cx="1354521" cy="1271752"/>
            <a:chOff x="4666593" y="2984938"/>
            <a:chExt cx="1354521" cy="1271752"/>
          </a:xfrm>
          <a:solidFill>
            <a:srgbClr val="FBBA16"/>
          </a:solidFill>
        </p:grpSpPr>
        <p:sp>
          <p:nvSpPr>
            <p:cNvPr id="3" name="Retângulo: Cantos Arredondados 2">
              <a:extLst>
                <a:ext uri="{FF2B5EF4-FFF2-40B4-BE49-F238E27FC236}">
                  <a16:creationId xmlns:a16="http://schemas.microsoft.com/office/drawing/2014/main" id="{11461992-D8BE-43C0-B58C-898CF34C4B2C}"/>
                </a:ext>
              </a:extLst>
            </p:cNvPr>
            <p:cNvSpPr/>
            <p:nvPr/>
          </p:nvSpPr>
          <p:spPr>
            <a:xfrm>
              <a:off x="4666593" y="2984938"/>
              <a:ext cx="1177159" cy="127175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Triângulo isósceles 3">
              <a:extLst>
                <a:ext uri="{FF2B5EF4-FFF2-40B4-BE49-F238E27FC236}">
                  <a16:creationId xmlns:a16="http://schemas.microsoft.com/office/drawing/2014/main" id="{A39A15A9-D605-45DB-B945-D2F1DA8A0E88}"/>
                </a:ext>
              </a:extLst>
            </p:cNvPr>
            <p:cNvSpPr/>
            <p:nvPr/>
          </p:nvSpPr>
          <p:spPr>
            <a:xfrm rot="5400000">
              <a:off x="5649310" y="3375135"/>
              <a:ext cx="388883" cy="3547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D99123AB-85E8-4388-BFF5-94B0C2D0F8CB}"/>
              </a:ext>
            </a:extLst>
          </p:cNvPr>
          <p:cNvSpPr txBox="1"/>
          <p:nvPr/>
        </p:nvSpPr>
        <p:spPr>
          <a:xfrm>
            <a:off x="600478" y="1988375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799568E-FE18-4585-91FD-8EE5AFCE6602}"/>
              </a:ext>
            </a:extLst>
          </p:cNvPr>
          <p:cNvSpPr txBox="1"/>
          <p:nvPr/>
        </p:nvSpPr>
        <p:spPr>
          <a:xfrm>
            <a:off x="1777637" y="2165130"/>
            <a:ext cx="84279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Jesus nos ensina que só poderemos receber o perdão de Deus se também nós perdoarmos aos outros. É o amor de Deus que nos atrai para Ele, e esse amor não pode tocar nosso coração sem criar amor por nossos irmãos. Depois de completar a oração do Pai Nosso, Jesus acrescentou: “Porque, se perdoarem aos outros as ofensas deles, também o Pai de vocês, que está no Céu, perdoará vocês; se, porém, não perdoarem aos outros as ofensas deles, também o Pai de vocês ______ perdoará as ofensas de vocês” (</a:t>
            </a:r>
            <a:r>
              <a:rPr lang="pt-BR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Mt</a:t>
            </a: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6:14, 15).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0312633-89DF-4674-AA8F-114DA49BEAAA}"/>
              </a:ext>
            </a:extLst>
          </p:cNvPr>
          <p:cNvSpPr txBox="1"/>
          <p:nvPr/>
        </p:nvSpPr>
        <p:spPr>
          <a:xfrm>
            <a:off x="9196551" y="5042008"/>
            <a:ext cx="877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NÃO</a:t>
            </a:r>
          </a:p>
        </p:txBody>
      </p:sp>
    </p:spTree>
    <p:extLst>
      <p:ext uri="{BB962C8B-B14F-4D97-AF65-F5344CB8AC3E}">
        <p14:creationId xmlns:p14="http://schemas.microsoft.com/office/powerpoint/2010/main" val="71021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F5D6FB7A-1C2C-4D18-98A2-6EF9FF485C8A}"/>
              </a:ext>
            </a:extLst>
          </p:cNvPr>
          <p:cNvGrpSpPr/>
          <p:nvPr/>
        </p:nvGrpSpPr>
        <p:grpSpPr>
          <a:xfrm>
            <a:off x="367865" y="1860331"/>
            <a:ext cx="1354521" cy="1271752"/>
            <a:chOff x="4666593" y="2984938"/>
            <a:chExt cx="1354521" cy="1271752"/>
          </a:xfrm>
          <a:solidFill>
            <a:srgbClr val="FBBA16"/>
          </a:solidFill>
        </p:grpSpPr>
        <p:sp>
          <p:nvSpPr>
            <p:cNvPr id="3" name="Retângulo: Cantos Arredondados 2">
              <a:extLst>
                <a:ext uri="{FF2B5EF4-FFF2-40B4-BE49-F238E27FC236}">
                  <a16:creationId xmlns:a16="http://schemas.microsoft.com/office/drawing/2014/main" id="{11461992-D8BE-43C0-B58C-898CF34C4B2C}"/>
                </a:ext>
              </a:extLst>
            </p:cNvPr>
            <p:cNvSpPr/>
            <p:nvPr/>
          </p:nvSpPr>
          <p:spPr>
            <a:xfrm>
              <a:off x="4666593" y="2984938"/>
              <a:ext cx="1177159" cy="127175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Triângulo isósceles 3">
              <a:extLst>
                <a:ext uri="{FF2B5EF4-FFF2-40B4-BE49-F238E27FC236}">
                  <a16:creationId xmlns:a16="http://schemas.microsoft.com/office/drawing/2014/main" id="{A39A15A9-D605-45DB-B945-D2F1DA8A0E88}"/>
                </a:ext>
              </a:extLst>
            </p:cNvPr>
            <p:cNvSpPr/>
            <p:nvPr/>
          </p:nvSpPr>
          <p:spPr>
            <a:xfrm rot="5400000">
              <a:off x="5649310" y="3375135"/>
              <a:ext cx="388883" cy="3547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D99123AB-85E8-4388-BFF5-94B0C2D0F8CB}"/>
              </a:ext>
            </a:extLst>
          </p:cNvPr>
          <p:cNvSpPr txBox="1"/>
          <p:nvPr/>
        </p:nvSpPr>
        <p:spPr>
          <a:xfrm>
            <a:off x="600478" y="1988375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799568E-FE18-4585-91FD-8EE5AFCE6602}"/>
              </a:ext>
            </a:extLst>
          </p:cNvPr>
          <p:cNvSpPr txBox="1"/>
          <p:nvPr/>
        </p:nvSpPr>
        <p:spPr>
          <a:xfrm>
            <a:off x="1777637" y="2165130"/>
            <a:ext cx="84279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Aquele que não perdoa _____________ o próprio conduto pelo qual, unicamente, pode receber a misericórdia de Deus. Não deve pensar que, se os que nos prejudicaram não confessarem o mal, estamos justificados em privá-los de nosso perdão. É dever deles, sem dúvida, humilhar o coração pelo arrependimento e confissão; cumpre-nos, porém, ter espírito de _____________ para com os que pecaram contra nós, quer confessem quer não suas faltas.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0312633-89DF-4674-AA8F-114DA49BEAAA}"/>
              </a:ext>
            </a:extLst>
          </p:cNvPr>
          <p:cNvSpPr txBox="1"/>
          <p:nvPr/>
        </p:nvSpPr>
        <p:spPr>
          <a:xfrm>
            <a:off x="6379780" y="2099112"/>
            <a:ext cx="1505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OBSTRUI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8F31E8C-5B0E-48E8-8481-75C19BA3A19E}"/>
              </a:ext>
            </a:extLst>
          </p:cNvPr>
          <p:cNvSpPr txBox="1"/>
          <p:nvPr/>
        </p:nvSpPr>
        <p:spPr>
          <a:xfrm>
            <a:off x="3710152" y="4684657"/>
            <a:ext cx="2061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COMPAIXÃO</a:t>
            </a:r>
          </a:p>
        </p:txBody>
      </p:sp>
    </p:spTree>
    <p:extLst>
      <p:ext uri="{BB962C8B-B14F-4D97-AF65-F5344CB8AC3E}">
        <p14:creationId xmlns:p14="http://schemas.microsoft.com/office/powerpoint/2010/main" val="324975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2411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799568E-FE18-4585-91FD-8EE5AFCE6602}"/>
              </a:ext>
            </a:extLst>
          </p:cNvPr>
          <p:cNvSpPr txBox="1"/>
          <p:nvPr/>
        </p:nvSpPr>
        <p:spPr>
          <a:xfrm>
            <a:off x="1953610" y="2606225"/>
            <a:ext cx="88405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reflexão: “E não nos deixes cair em tentação; mas livra-nos do mal” (</a:t>
            </a:r>
            <a:r>
              <a:rPr lang="pt-BR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Mt</a:t>
            </a: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6:13). Vivemos em um mundo em que o pano de fundo da vida de cada um de nós é a guerra contra o bem e o mal. Qual é a única salvaguarda contra o mal para não cairmos nas  tentações? O que você e sua família têm feito para fortalecer seu lar contra as tentações? (Pag. 83)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8952AA0B-1607-4E13-B531-EC78DF36C058}"/>
              </a:ext>
            </a:extLst>
          </p:cNvPr>
          <p:cNvGrpSpPr/>
          <p:nvPr/>
        </p:nvGrpSpPr>
        <p:grpSpPr>
          <a:xfrm>
            <a:off x="483478" y="2385848"/>
            <a:ext cx="1354521" cy="1271752"/>
            <a:chOff x="4666593" y="2984938"/>
            <a:chExt cx="1354521" cy="1271752"/>
          </a:xfrm>
          <a:solidFill>
            <a:srgbClr val="8ABFDF"/>
          </a:solidFill>
        </p:grpSpPr>
        <p:sp>
          <p:nvSpPr>
            <p:cNvPr id="9" name="Retângulo: Cantos Arredondados 8">
              <a:extLst>
                <a:ext uri="{FF2B5EF4-FFF2-40B4-BE49-F238E27FC236}">
                  <a16:creationId xmlns:a16="http://schemas.microsoft.com/office/drawing/2014/main" id="{5ED1FFA4-D2AF-41C8-AB10-4B3D6F635AB7}"/>
                </a:ext>
              </a:extLst>
            </p:cNvPr>
            <p:cNvSpPr/>
            <p:nvPr/>
          </p:nvSpPr>
          <p:spPr>
            <a:xfrm>
              <a:off x="4666593" y="2984938"/>
              <a:ext cx="1177159" cy="127175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Triângulo isósceles 9">
              <a:extLst>
                <a:ext uri="{FF2B5EF4-FFF2-40B4-BE49-F238E27FC236}">
                  <a16:creationId xmlns:a16="http://schemas.microsoft.com/office/drawing/2014/main" id="{144ED0E2-08B3-4C71-B664-2C7DCF9479EF}"/>
                </a:ext>
              </a:extLst>
            </p:cNvPr>
            <p:cNvSpPr/>
            <p:nvPr/>
          </p:nvSpPr>
          <p:spPr>
            <a:xfrm rot="5400000">
              <a:off x="5649310" y="3375135"/>
              <a:ext cx="388883" cy="3547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718D67B-FE9C-451F-8A08-BEAC73225C5B}"/>
              </a:ext>
            </a:extLst>
          </p:cNvPr>
          <p:cNvSpPr txBox="1"/>
          <p:nvPr/>
        </p:nvSpPr>
        <p:spPr>
          <a:xfrm>
            <a:off x="593762" y="2534917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224422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D126C8E-FD6A-4096-B5CA-9C2C6BCD6411}"/>
              </a:ext>
            </a:extLst>
          </p:cNvPr>
          <p:cNvSpPr txBox="1"/>
          <p:nvPr/>
        </p:nvSpPr>
        <p:spPr>
          <a:xfrm>
            <a:off x="2175642" y="1967099"/>
            <a:ext cx="74518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“Teu é o Reino, o poder e a glória para sempre” (</a:t>
            </a:r>
            <a:r>
              <a:rPr lang="pt-BR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6:13). A última, como a primeira sentença da Oração do Senhor, faz-nos volver para o Pai, que Se acha acima de todo poder e autoridade e todo nome que se nomeia. O Salvador contemplou os anos que se estendiam diante dos Seus discípulos, não como haviam sonhado, ao brilho da prosperidade e da honra mundanas, mas obscurecidos pelas tempestades do ódio humano e da ira satânica. </a:t>
            </a:r>
          </a:p>
        </p:txBody>
      </p:sp>
    </p:spTree>
    <p:extLst>
      <p:ext uri="{BB962C8B-B14F-4D97-AF65-F5344CB8AC3E}">
        <p14:creationId xmlns:p14="http://schemas.microsoft.com/office/powerpoint/2010/main" val="103573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D126C8E-FD6A-4096-B5CA-9C2C6BCD6411}"/>
              </a:ext>
            </a:extLst>
          </p:cNvPr>
          <p:cNvSpPr txBox="1"/>
          <p:nvPr/>
        </p:nvSpPr>
        <p:spPr>
          <a:xfrm>
            <a:off x="2144111" y="1905506"/>
            <a:ext cx="74518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entre os conflitos e ruína nacionais, os passos dos discípulos seriam rodeados de perigos, e seu coração muitas vezes oprimido pelo temor. Eles veriam Jerusalém reduzida à desolação, o templo arrasado, seu culto para sempre acabado, e Israel disperso por todas as terras, quais náufragos em uma praia deserta. Jesus disse:  (</a:t>
            </a:r>
            <a:r>
              <a:rPr lang="pt-BR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24:6-8). </a:t>
            </a:r>
          </a:p>
        </p:txBody>
      </p:sp>
    </p:spTree>
    <p:extLst>
      <p:ext uri="{BB962C8B-B14F-4D97-AF65-F5344CB8AC3E}">
        <p14:creationId xmlns:p14="http://schemas.microsoft.com/office/powerpoint/2010/main" val="359741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D126C8E-FD6A-4096-B5CA-9C2C6BCD6411}"/>
              </a:ext>
            </a:extLst>
          </p:cNvPr>
          <p:cNvSpPr txBox="1"/>
          <p:nvPr/>
        </p:nvSpPr>
        <p:spPr>
          <a:xfrm>
            <a:off x="2054772" y="1842445"/>
            <a:ext cx="80824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Mas os seguidores de Cristo não deviam temer que sua esperança ficasse perdida ou que Deus houvesse abandonado a Terra. O poder e a glória pertencem Àquele cujos grandes desígnios avançam ainda, não entravados, rumo à consumação. Na oração que exprime suas necessidades diárias, os discípulos de Cristo foram guiados a olhar acima de todo poder e domínio do mal, para o Senhor seu Deus, cujo reino domina sobre todos, e o qual é seu Pai e seu Amigo eternamente. (pag. 84, 85)</a:t>
            </a:r>
          </a:p>
        </p:txBody>
      </p:sp>
    </p:spTree>
    <p:extLst>
      <p:ext uri="{BB962C8B-B14F-4D97-AF65-F5344CB8AC3E}">
        <p14:creationId xmlns:p14="http://schemas.microsoft.com/office/powerpoint/2010/main" val="47831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C0B4BFB-30B9-4C3C-87F7-88A48F4383FB}"/>
              </a:ext>
            </a:extLst>
          </p:cNvPr>
          <p:cNvSpPr txBox="1"/>
          <p:nvPr/>
        </p:nvSpPr>
        <p:spPr>
          <a:xfrm>
            <a:off x="903890" y="1460939"/>
            <a:ext cx="51921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ORAÇÃO DO SENHOR foi duas vezes dada por nosso Salvador – primeiro à multidão, no Sermão do Monte, e outra vez, meses mais tarde, aos discípulos apenas. Por um breve período eles haviam estado ausentes de seu Senhor, quando, ao voltarem, encontraram-No absorto em comunhão com Deus. 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403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C0B4BFB-30B9-4C3C-87F7-88A48F4383FB}"/>
              </a:ext>
            </a:extLst>
          </p:cNvPr>
          <p:cNvSpPr txBox="1"/>
          <p:nvPr/>
        </p:nvSpPr>
        <p:spPr>
          <a:xfrm>
            <a:off x="903890" y="1720840"/>
            <a:ext cx="51921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Como que sem notar a presença deles, Ele continuou a orar em voz alta. Um brilho celestial irradiava da face do Salvador. Parecia mesmo encontrar-Se na presença do Invisível. E havia um vivo poder em Suas palavras, o poder de alguém que fala com Deus. (Pag. 73)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7967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799568E-FE18-4585-91FD-8EE5AFCE6602}"/>
              </a:ext>
            </a:extLst>
          </p:cNvPr>
          <p:cNvSpPr txBox="1"/>
          <p:nvPr/>
        </p:nvSpPr>
        <p:spPr>
          <a:xfrm>
            <a:off x="1932589" y="2534917"/>
            <a:ext cx="8481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Jesus frequentemente passava os dias servindo às multidões. Por vezes, ficava exausto, porém, o que os discípulos notavam em Jesus, após, suas horas de oração? O que mais os discípulos perceberam?(Pag. 70)</a:t>
            </a:r>
            <a:endParaRPr lang="pt-BR" dirty="0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8952AA0B-1607-4E13-B531-EC78DF36C058}"/>
              </a:ext>
            </a:extLst>
          </p:cNvPr>
          <p:cNvGrpSpPr/>
          <p:nvPr/>
        </p:nvGrpSpPr>
        <p:grpSpPr>
          <a:xfrm>
            <a:off x="483478" y="2385848"/>
            <a:ext cx="1354521" cy="1271752"/>
            <a:chOff x="4666593" y="2984938"/>
            <a:chExt cx="1354521" cy="1271752"/>
          </a:xfrm>
        </p:grpSpPr>
        <p:sp>
          <p:nvSpPr>
            <p:cNvPr id="9" name="Retângulo: Cantos Arredondados 8">
              <a:extLst>
                <a:ext uri="{FF2B5EF4-FFF2-40B4-BE49-F238E27FC236}">
                  <a16:creationId xmlns:a16="http://schemas.microsoft.com/office/drawing/2014/main" id="{5ED1FFA4-D2AF-41C8-AB10-4B3D6F635AB7}"/>
                </a:ext>
              </a:extLst>
            </p:cNvPr>
            <p:cNvSpPr/>
            <p:nvPr/>
          </p:nvSpPr>
          <p:spPr>
            <a:xfrm>
              <a:off x="4666593" y="2984938"/>
              <a:ext cx="1177159" cy="1271752"/>
            </a:xfrm>
            <a:prstGeom prst="roundRect">
              <a:avLst/>
            </a:prstGeom>
            <a:solidFill>
              <a:srgbClr val="536C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Triângulo isósceles 9">
              <a:extLst>
                <a:ext uri="{FF2B5EF4-FFF2-40B4-BE49-F238E27FC236}">
                  <a16:creationId xmlns:a16="http://schemas.microsoft.com/office/drawing/2014/main" id="{144ED0E2-08B3-4C71-B664-2C7DCF9479EF}"/>
                </a:ext>
              </a:extLst>
            </p:cNvPr>
            <p:cNvSpPr/>
            <p:nvPr/>
          </p:nvSpPr>
          <p:spPr>
            <a:xfrm rot="5400000">
              <a:off x="5649310" y="3375135"/>
              <a:ext cx="388883" cy="354724"/>
            </a:xfrm>
            <a:prstGeom prst="triangle">
              <a:avLst/>
            </a:prstGeom>
            <a:solidFill>
              <a:srgbClr val="526D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718D67B-FE9C-451F-8A08-BEAC73225C5B}"/>
              </a:ext>
            </a:extLst>
          </p:cNvPr>
          <p:cNvSpPr txBox="1"/>
          <p:nvPr/>
        </p:nvSpPr>
        <p:spPr>
          <a:xfrm>
            <a:off x="593762" y="2534917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24032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F5D6FB7A-1C2C-4D18-98A2-6EF9FF485C8A}"/>
              </a:ext>
            </a:extLst>
          </p:cNvPr>
          <p:cNvGrpSpPr/>
          <p:nvPr/>
        </p:nvGrpSpPr>
        <p:grpSpPr>
          <a:xfrm>
            <a:off x="367865" y="1860331"/>
            <a:ext cx="1354521" cy="1271752"/>
            <a:chOff x="4666593" y="2984938"/>
            <a:chExt cx="1354521" cy="1271752"/>
          </a:xfrm>
        </p:grpSpPr>
        <p:sp>
          <p:nvSpPr>
            <p:cNvPr id="3" name="Retângulo: Cantos Arredondados 2">
              <a:extLst>
                <a:ext uri="{FF2B5EF4-FFF2-40B4-BE49-F238E27FC236}">
                  <a16:creationId xmlns:a16="http://schemas.microsoft.com/office/drawing/2014/main" id="{11461992-D8BE-43C0-B58C-898CF34C4B2C}"/>
                </a:ext>
              </a:extLst>
            </p:cNvPr>
            <p:cNvSpPr/>
            <p:nvPr/>
          </p:nvSpPr>
          <p:spPr>
            <a:xfrm>
              <a:off x="4666593" y="2984938"/>
              <a:ext cx="1177159" cy="1271752"/>
            </a:xfrm>
            <a:prstGeom prst="roundRect">
              <a:avLst/>
            </a:prstGeom>
            <a:solidFill>
              <a:srgbClr val="536C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Triângulo isósceles 3">
              <a:extLst>
                <a:ext uri="{FF2B5EF4-FFF2-40B4-BE49-F238E27FC236}">
                  <a16:creationId xmlns:a16="http://schemas.microsoft.com/office/drawing/2014/main" id="{A39A15A9-D605-45DB-B945-D2F1DA8A0E88}"/>
                </a:ext>
              </a:extLst>
            </p:cNvPr>
            <p:cNvSpPr/>
            <p:nvPr/>
          </p:nvSpPr>
          <p:spPr>
            <a:xfrm rot="5400000">
              <a:off x="5649310" y="3375135"/>
              <a:ext cx="388883" cy="354724"/>
            </a:xfrm>
            <a:prstGeom prst="triangle">
              <a:avLst/>
            </a:prstGeom>
            <a:solidFill>
              <a:srgbClr val="526D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D99123AB-85E8-4388-BFF5-94B0C2D0F8CB}"/>
              </a:ext>
            </a:extLst>
          </p:cNvPr>
          <p:cNvSpPr txBox="1"/>
          <p:nvPr/>
        </p:nvSpPr>
        <p:spPr>
          <a:xfrm>
            <a:off x="600478" y="1988375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799568E-FE18-4585-91FD-8EE5AFCE6602}"/>
              </a:ext>
            </a:extLst>
          </p:cNvPr>
          <p:cNvSpPr txBox="1"/>
          <p:nvPr/>
        </p:nvSpPr>
        <p:spPr>
          <a:xfrm>
            <a:off x="1777637" y="2165130"/>
            <a:ext cx="84279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coração dos discípulos foi profundamente comovido enquanto escutavam. Tinham observado quão frequentemente Jesus passava longas horas sozinho, em comunhão com o Pai. Ele passava os dias servindo às multidões que se comprimiam em torno </a:t>
            </a:r>
            <a:r>
              <a:rPr lang="pt-BR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dEle</a:t>
            </a: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revelando os traiçoeiros sofismas dos rabinos, e esse incessante labor O deixava muitas vezes tão exausto que Sua mãe e Seus irmãos, e mesmo os discípulos, temiam que sacrificasse a vida.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576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F5D6FB7A-1C2C-4D18-98A2-6EF9FF485C8A}"/>
              </a:ext>
            </a:extLst>
          </p:cNvPr>
          <p:cNvGrpSpPr/>
          <p:nvPr/>
        </p:nvGrpSpPr>
        <p:grpSpPr>
          <a:xfrm>
            <a:off x="367865" y="1860331"/>
            <a:ext cx="1354521" cy="1271752"/>
            <a:chOff x="4666593" y="2984938"/>
            <a:chExt cx="1354521" cy="1271752"/>
          </a:xfrm>
        </p:grpSpPr>
        <p:sp>
          <p:nvSpPr>
            <p:cNvPr id="3" name="Retângulo: Cantos Arredondados 2">
              <a:extLst>
                <a:ext uri="{FF2B5EF4-FFF2-40B4-BE49-F238E27FC236}">
                  <a16:creationId xmlns:a16="http://schemas.microsoft.com/office/drawing/2014/main" id="{11461992-D8BE-43C0-B58C-898CF34C4B2C}"/>
                </a:ext>
              </a:extLst>
            </p:cNvPr>
            <p:cNvSpPr/>
            <p:nvPr/>
          </p:nvSpPr>
          <p:spPr>
            <a:xfrm>
              <a:off x="4666593" y="2984938"/>
              <a:ext cx="1177159" cy="1271752"/>
            </a:xfrm>
            <a:prstGeom prst="roundRect">
              <a:avLst/>
            </a:prstGeom>
            <a:solidFill>
              <a:srgbClr val="536C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Triângulo isósceles 3">
              <a:extLst>
                <a:ext uri="{FF2B5EF4-FFF2-40B4-BE49-F238E27FC236}">
                  <a16:creationId xmlns:a16="http://schemas.microsoft.com/office/drawing/2014/main" id="{A39A15A9-D605-45DB-B945-D2F1DA8A0E88}"/>
                </a:ext>
              </a:extLst>
            </p:cNvPr>
            <p:cNvSpPr/>
            <p:nvPr/>
          </p:nvSpPr>
          <p:spPr>
            <a:xfrm rot="5400000">
              <a:off x="5649310" y="3375135"/>
              <a:ext cx="388883" cy="354724"/>
            </a:xfrm>
            <a:prstGeom prst="triangle">
              <a:avLst/>
            </a:prstGeom>
            <a:solidFill>
              <a:srgbClr val="526D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D99123AB-85E8-4388-BFF5-94B0C2D0F8CB}"/>
              </a:ext>
            </a:extLst>
          </p:cNvPr>
          <p:cNvSpPr txBox="1"/>
          <p:nvPr/>
        </p:nvSpPr>
        <p:spPr>
          <a:xfrm>
            <a:off x="600478" y="1988375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799568E-FE18-4585-91FD-8EE5AFCE6602}"/>
              </a:ext>
            </a:extLst>
          </p:cNvPr>
          <p:cNvSpPr txBox="1"/>
          <p:nvPr/>
        </p:nvSpPr>
        <p:spPr>
          <a:xfrm>
            <a:off x="1777637" y="2165130"/>
            <a:ext cx="84279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Ao retornar, porém, das horas de oração que encerravam o cansativo dia, notavam a expressão de ________ em Sua fisionomia e a _____________ de refrigério que parecia desprender-se de Sua presença. Era de horas passadas com Deus que Ele saía, manhã após manhã, para levar às pessoas a luz do Céu. Os discípulos haviam chegado a ligar essas horas de _______________ com o _____________ de Suas palavras e obras. </a:t>
            </a:r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787A88E-ECCE-45E6-B10E-F62509D25387}"/>
              </a:ext>
            </a:extLst>
          </p:cNvPr>
          <p:cNvSpPr txBox="1"/>
          <p:nvPr/>
        </p:nvSpPr>
        <p:spPr>
          <a:xfrm>
            <a:off x="2277555" y="2870473"/>
            <a:ext cx="740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PAZ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435FEF6-4254-4001-A721-F2DDD33866EF}"/>
              </a:ext>
            </a:extLst>
          </p:cNvPr>
          <p:cNvSpPr txBox="1"/>
          <p:nvPr/>
        </p:nvSpPr>
        <p:spPr>
          <a:xfrm>
            <a:off x="7610210" y="2870473"/>
            <a:ext cx="1791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SENSAÇÃO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D3AB472-15BC-4049-A3C8-5DC23B1E66D8}"/>
              </a:ext>
            </a:extLst>
          </p:cNvPr>
          <p:cNvSpPr txBox="1"/>
          <p:nvPr/>
        </p:nvSpPr>
        <p:spPr>
          <a:xfrm>
            <a:off x="2277555" y="4663634"/>
            <a:ext cx="1488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ORAÇÃO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C453B66-CBA4-44AF-9515-9F8CD4C0DE33}"/>
              </a:ext>
            </a:extLst>
          </p:cNvPr>
          <p:cNvSpPr txBox="1"/>
          <p:nvPr/>
        </p:nvSpPr>
        <p:spPr>
          <a:xfrm>
            <a:off x="6450162" y="4663634"/>
            <a:ext cx="1220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PODER</a:t>
            </a:r>
          </a:p>
        </p:txBody>
      </p:sp>
    </p:spTree>
    <p:extLst>
      <p:ext uri="{BB962C8B-B14F-4D97-AF65-F5344CB8AC3E}">
        <p14:creationId xmlns:p14="http://schemas.microsoft.com/office/powerpoint/2010/main" val="120828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F5D6FB7A-1C2C-4D18-98A2-6EF9FF485C8A}"/>
              </a:ext>
            </a:extLst>
          </p:cNvPr>
          <p:cNvGrpSpPr/>
          <p:nvPr/>
        </p:nvGrpSpPr>
        <p:grpSpPr>
          <a:xfrm>
            <a:off x="367865" y="1860331"/>
            <a:ext cx="1354521" cy="1271752"/>
            <a:chOff x="4666593" y="2984938"/>
            <a:chExt cx="1354521" cy="1271752"/>
          </a:xfrm>
        </p:grpSpPr>
        <p:sp>
          <p:nvSpPr>
            <p:cNvPr id="3" name="Retângulo: Cantos Arredondados 2">
              <a:extLst>
                <a:ext uri="{FF2B5EF4-FFF2-40B4-BE49-F238E27FC236}">
                  <a16:creationId xmlns:a16="http://schemas.microsoft.com/office/drawing/2014/main" id="{11461992-D8BE-43C0-B58C-898CF34C4B2C}"/>
                </a:ext>
              </a:extLst>
            </p:cNvPr>
            <p:cNvSpPr/>
            <p:nvPr/>
          </p:nvSpPr>
          <p:spPr>
            <a:xfrm>
              <a:off x="4666593" y="2984938"/>
              <a:ext cx="1177159" cy="1271752"/>
            </a:xfrm>
            <a:prstGeom prst="roundRect">
              <a:avLst/>
            </a:prstGeom>
            <a:solidFill>
              <a:srgbClr val="536C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Triângulo isósceles 3">
              <a:extLst>
                <a:ext uri="{FF2B5EF4-FFF2-40B4-BE49-F238E27FC236}">
                  <a16:creationId xmlns:a16="http://schemas.microsoft.com/office/drawing/2014/main" id="{A39A15A9-D605-45DB-B945-D2F1DA8A0E88}"/>
                </a:ext>
              </a:extLst>
            </p:cNvPr>
            <p:cNvSpPr/>
            <p:nvPr/>
          </p:nvSpPr>
          <p:spPr>
            <a:xfrm rot="5400000">
              <a:off x="5649310" y="3375135"/>
              <a:ext cx="388883" cy="354724"/>
            </a:xfrm>
            <a:prstGeom prst="triangle">
              <a:avLst/>
            </a:prstGeom>
            <a:solidFill>
              <a:srgbClr val="526D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D99123AB-85E8-4388-BFF5-94B0C2D0F8CB}"/>
              </a:ext>
            </a:extLst>
          </p:cNvPr>
          <p:cNvSpPr txBox="1"/>
          <p:nvPr/>
        </p:nvSpPr>
        <p:spPr>
          <a:xfrm>
            <a:off x="600478" y="1988375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799568E-FE18-4585-91FD-8EE5AFCE6602}"/>
              </a:ext>
            </a:extLst>
          </p:cNvPr>
          <p:cNvSpPr txBox="1"/>
          <p:nvPr/>
        </p:nvSpPr>
        <p:spPr>
          <a:xfrm>
            <a:off x="1777637" y="2165130"/>
            <a:ext cx="84279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Agora, ao </a:t>
            </a:r>
            <a:r>
              <a:rPr lang="pt-BR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escutar-Lhe</a:t>
            </a: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as súplicas, sentiram o coração encher-se de respeito e humildade. Quando Ele acabou de orar, foi com uma convicção de sua profunda necessidade que exclamaram: “Senhor, ensine-nos a orar” (</a:t>
            </a:r>
            <a:r>
              <a:rPr lang="pt-BR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Lc</a:t>
            </a: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11:1).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850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799568E-FE18-4585-91FD-8EE5AFCE6602}"/>
              </a:ext>
            </a:extLst>
          </p:cNvPr>
          <p:cNvSpPr txBox="1"/>
          <p:nvPr/>
        </p:nvSpPr>
        <p:spPr>
          <a:xfrm>
            <a:off x="1985141" y="2318772"/>
            <a:ext cx="84818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“Quando vocês orarem, digam: ‘Pai’” (</a:t>
            </a:r>
            <a:r>
              <a:rPr lang="pt-BR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Lc</a:t>
            </a: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11:2). Como pai terrenos fazemos qualquer coisa que tiver ao nosso alcance para resgatar nosso filho, para salvá-lo, e o amamos incondicionalmente. O que Deus fez e faz por seus filhos terrenos? Qual o motivo que nos leva a ter regozijo em reconhecer e honrar nossa relação com o Pai e com os membros da família? (Pag. 75) 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8952AA0B-1607-4E13-B531-EC78DF36C058}"/>
              </a:ext>
            </a:extLst>
          </p:cNvPr>
          <p:cNvGrpSpPr/>
          <p:nvPr/>
        </p:nvGrpSpPr>
        <p:grpSpPr>
          <a:xfrm>
            <a:off x="483478" y="2385848"/>
            <a:ext cx="1354521" cy="1271752"/>
            <a:chOff x="4666593" y="2984938"/>
            <a:chExt cx="1354521" cy="1271752"/>
          </a:xfrm>
          <a:solidFill>
            <a:srgbClr val="FBBA16"/>
          </a:solidFill>
        </p:grpSpPr>
        <p:sp>
          <p:nvSpPr>
            <p:cNvPr id="9" name="Retângulo: Cantos Arredondados 8">
              <a:extLst>
                <a:ext uri="{FF2B5EF4-FFF2-40B4-BE49-F238E27FC236}">
                  <a16:creationId xmlns:a16="http://schemas.microsoft.com/office/drawing/2014/main" id="{5ED1FFA4-D2AF-41C8-AB10-4B3D6F635AB7}"/>
                </a:ext>
              </a:extLst>
            </p:cNvPr>
            <p:cNvSpPr/>
            <p:nvPr/>
          </p:nvSpPr>
          <p:spPr>
            <a:xfrm>
              <a:off x="4666593" y="2984938"/>
              <a:ext cx="1177159" cy="127175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Triângulo isósceles 9">
              <a:extLst>
                <a:ext uri="{FF2B5EF4-FFF2-40B4-BE49-F238E27FC236}">
                  <a16:creationId xmlns:a16="http://schemas.microsoft.com/office/drawing/2014/main" id="{144ED0E2-08B3-4C71-B664-2C7DCF9479EF}"/>
                </a:ext>
              </a:extLst>
            </p:cNvPr>
            <p:cNvSpPr/>
            <p:nvPr/>
          </p:nvSpPr>
          <p:spPr>
            <a:xfrm rot="5400000">
              <a:off x="5649310" y="3375135"/>
              <a:ext cx="388883" cy="3547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718D67B-FE9C-451F-8A08-BEAC73225C5B}"/>
              </a:ext>
            </a:extLst>
          </p:cNvPr>
          <p:cNvSpPr txBox="1"/>
          <p:nvPr/>
        </p:nvSpPr>
        <p:spPr>
          <a:xfrm>
            <a:off x="593762" y="2534917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89656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1492</Words>
  <Application>Microsoft Office PowerPoint</Application>
  <PresentationFormat>Widescreen</PresentationFormat>
  <Paragraphs>54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Fabio Bergamo</dc:creator>
  <cp:lastModifiedBy>Fabio Bergamo</cp:lastModifiedBy>
  <cp:revision>23</cp:revision>
  <dcterms:created xsi:type="dcterms:W3CDTF">2021-06-20T14:59:00Z</dcterms:created>
  <dcterms:modified xsi:type="dcterms:W3CDTF">2021-06-25T16:29:59Z</dcterms:modified>
</cp:coreProperties>
</file>