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5" r:id="rId4"/>
    <p:sldId id="289" r:id="rId5"/>
    <p:sldId id="260" r:id="rId6"/>
    <p:sldId id="296" r:id="rId7"/>
    <p:sldId id="261" r:id="rId8"/>
    <p:sldId id="262" r:id="rId9"/>
    <p:sldId id="292" r:id="rId10"/>
    <p:sldId id="284" r:id="rId11"/>
    <p:sldId id="264" r:id="rId12"/>
    <p:sldId id="297" r:id="rId13"/>
    <p:sldId id="279" r:id="rId14"/>
    <p:sldId id="266" r:id="rId15"/>
    <p:sldId id="298" r:id="rId16"/>
    <p:sldId id="299" r:id="rId17"/>
    <p:sldId id="286" r:id="rId18"/>
    <p:sldId id="268" r:id="rId19"/>
    <p:sldId id="293" r:id="rId20"/>
    <p:sldId id="287" r:id="rId21"/>
    <p:sldId id="270" r:id="rId22"/>
    <p:sldId id="288" r:id="rId23"/>
    <p:sldId id="294"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BFDF"/>
    <a:srgbClr val="FBBA16"/>
    <a:srgbClr val="536C8A"/>
    <a:srgbClr val="526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C1A0B9-B5B0-4915-B4A2-BBBE4E7A58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A95BA07-90A6-4D20-A596-EE2A44590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AB80CA3-CF51-42BC-AFCF-920ECFECC6F2}"/>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C6AEBD94-FF3C-4109-9563-0140EAB886B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454858-22CC-4AC1-A982-9118CB4D7A42}"/>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613406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073B49-9488-4C2B-A369-7DEB2AC918E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01303FFE-97E8-409C-9B4C-0230A1EDFFF7}"/>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4F46E1D-009B-4109-8D5D-855977E849E5}"/>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FE8AFC7E-D120-42B8-9EF5-6717A07179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22D8F2-B0DE-4A7E-9C21-83A8B6AD89F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1022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7B3AB8-F398-4D1D-B2F0-97C5771B442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B49A11DA-2425-4C2A-ABD4-0EB40BB35C8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8BA1A8E-13A6-414D-9C11-5A174D17FEC6}"/>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D7FF808A-8381-4289-8A06-F59F9B09997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B195683-F16F-45C0-95A7-21F59E4F656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416931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08472-0BB0-4842-9D7B-EFFD139CAE5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ECC9D2D-6031-4EFB-BFE9-E9CF6FF0877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ADB28F-E8C7-46F2-93C5-98F1BD04639B}"/>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AFCF0C86-1ED3-40A1-B89E-D622D782D75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82A7E4B-D067-431B-BF9E-E53E90BAE55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26430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17952B-70D6-40FD-BF52-ACA3261E5F9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0CE5C57-632C-47CF-B639-D4C233580D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845D518A-C0F6-40A3-A545-9605BD1724C9}"/>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6FBE042F-0BF2-4D34-991C-D73706F296E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36E873C-5818-4E4E-9D4A-9C79AEE4CE1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50370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A554A-1014-412F-B2EA-66BDBE7712B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3FA8F6-023F-4EEC-9869-06A6B305098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6B6E241-0BE3-426F-8530-F10159225C08}"/>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2723BF47-1CE0-4DD7-B737-FA880E0AE85E}"/>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6" name="Espaço Reservado para Rodapé 5">
            <a:extLst>
              <a:ext uri="{FF2B5EF4-FFF2-40B4-BE49-F238E27FC236}">
                <a16:creationId xmlns:a16="http://schemas.microsoft.com/office/drawing/2014/main" id="{E9B72DD1-B58D-477C-869E-1E8C3244826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8A58D43-AA74-4441-96F6-20B8CDAF8A9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94553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F1320B-15FB-49BB-ACEF-90CC37D83BDC}"/>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3EF2756-A509-418F-844F-AAA320CE41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399959-8C6B-4D6A-8C51-C98E7A15BDB5}"/>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512DF00-FBB1-4EE1-B9FA-FE839065C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7D78157-EB64-4513-A1FC-175E5B77466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5F64038-E07B-4C36-9421-84DF9BD88119}"/>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8" name="Espaço Reservado para Rodapé 7">
            <a:extLst>
              <a:ext uri="{FF2B5EF4-FFF2-40B4-BE49-F238E27FC236}">
                <a16:creationId xmlns:a16="http://schemas.microsoft.com/office/drawing/2014/main" id="{99BD968A-C89C-4ABB-A5AF-C7B67F37FB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8466801-0352-4723-A703-4A19010FCED7}"/>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381056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C2B4B-DF10-4D78-AFEF-CEE980EAE9C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4DB2347-E615-40D0-A9D5-12A9C2FE5BFF}"/>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4" name="Espaço Reservado para Rodapé 3">
            <a:extLst>
              <a:ext uri="{FF2B5EF4-FFF2-40B4-BE49-F238E27FC236}">
                <a16:creationId xmlns:a16="http://schemas.microsoft.com/office/drawing/2014/main" id="{84725322-E1A8-4A2D-AF79-82F1BB0EF02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500B06C-73DD-46D1-8EA6-D59062B5931B}"/>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54196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8559618-08C9-4343-BE83-47B9DC58F764}"/>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3" name="Espaço Reservado para Rodapé 2">
            <a:extLst>
              <a:ext uri="{FF2B5EF4-FFF2-40B4-BE49-F238E27FC236}">
                <a16:creationId xmlns:a16="http://schemas.microsoft.com/office/drawing/2014/main" id="{9A227405-8115-4823-B9CD-8C6D83343A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81B5242-3D20-4B11-9B2E-BD8C99C45955}"/>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3280432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8BCF1-F669-4699-B881-53472B550BA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AD7F23B-9071-4B66-968E-BED8787B3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ED556D06-25DD-46B7-ACEA-2F3051CFC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38BA94C-73B4-445F-86CA-E1A58B82F954}"/>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6" name="Espaço Reservado para Rodapé 5">
            <a:extLst>
              <a:ext uri="{FF2B5EF4-FFF2-40B4-BE49-F238E27FC236}">
                <a16:creationId xmlns:a16="http://schemas.microsoft.com/office/drawing/2014/main" id="{3B3B2C31-B47C-42DA-845E-E21F4A2811E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1C2F02E-F08A-4560-B971-16B521918758}"/>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109356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625E2-A5DF-4D23-87A5-055970D7C41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CF08176-4261-4EAD-87C2-1F2DE9A6E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68E4F2B8-1328-4103-9819-059A44A8BD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62A290F-8050-40AB-B44F-1BB64FF8DCCA}"/>
              </a:ext>
            </a:extLst>
          </p:cNvPr>
          <p:cNvSpPr>
            <a:spLocks noGrp="1"/>
          </p:cNvSpPr>
          <p:nvPr>
            <p:ph type="dt" sz="half" idx="10"/>
          </p:nvPr>
        </p:nvSpPr>
        <p:spPr/>
        <p:txBody>
          <a:bodyPr/>
          <a:lstStyle/>
          <a:p>
            <a:fld id="{442426D9-6DED-4174-B7D9-BBD844CCE96B}" type="datetimeFigureOut">
              <a:rPr lang="pt-BR" smtClean="0"/>
              <a:t>01/10/2021</a:t>
            </a:fld>
            <a:endParaRPr lang="pt-BR"/>
          </a:p>
        </p:txBody>
      </p:sp>
      <p:sp>
        <p:nvSpPr>
          <p:cNvPr id="6" name="Espaço Reservado para Rodapé 5">
            <a:extLst>
              <a:ext uri="{FF2B5EF4-FFF2-40B4-BE49-F238E27FC236}">
                <a16:creationId xmlns:a16="http://schemas.microsoft.com/office/drawing/2014/main" id="{6E6F6B57-DEEF-4ED7-AD39-D653E9965DF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0DCBEDF-15E0-420F-B712-15C66137AC43}"/>
              </a:ext>
            </a:extLst>
          </p:cNvPr>
          <p:cNvSpPr>
            <a:spLocks noGrp="1"/>
          </p:cNvSpPr>
          <p:nvPr>
            <p:ph type="sldNum" sz="quarter" idx="12"/>
          </p:nvPr>
        </p:nvSpPr>
        <p:spPr/>
        <p:txBody>
          <a:bodyPr/>
          <a:lstStyle/>
          <a:p>
            <a:fld id="{1A806148-6FE9-4196-8B74-F15CD93C2D74}" type="slidenum">
              <a:rPr lang="pt-BR" smtClean="0"/>
              <a:t>‹nº›</a:t>
            </a:fld>
            <a:endParaRPr lang="pt-BR"/>
          </a:p>
        </p:txBody>
      </p:sp>
    </p:spTree>
    <p:extLst>
      <p:ext uri="{BB962C8B-B14F-4D97-AF65-F5344CB8AC3E}">
        <p14:creationId xmlns:p14="http://schemas.microsoft.com/office/powerpoint/2010/main" val="2392673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190E9EEA-2815-4367-B792-C3913C2914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230D350-5BBE-40FF-BF8C-9D6B6E0C1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EDA6FB-0BC8-4154-BF42-FAD8D70E2C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426D9-6DED-4174-B7D9-BBD844CCE96B}" type="datetimeFigureOut">
              <a:rPr lang="pt-BR" smtClean="0"/>
              <a:t>01/10/2021</a:t>
            </a:fld>
            <a:endParaRPr lang="pt-BR"/>
          </a:p>
        </p:txBody>
      </p:sp>
      <p:sp>
        <p:nvSpPr>
          <p:cNvPr id="5" name="Espaço Reservado para Rodapé 4">
            <a:extLst>
              <a:ext uri="{FF2B5EF4-FFF2-40B4-BE49-F238E27FC236}">
                <a16:creationId xmlns:a16="http://schemas.microsoft.com/office/drawing/2014/main" id="{FEAA9973-8D0F-44A4-BED8-40E91AAFE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76241A2-3A70-419D-B18B-6E1BF6147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6148-6FE9-4196-8B74-F15CD93C2D74}" type="slidenum">
              <a:rPr lang="pt-BR" smtClean="0"/>
              <a:t>‹nº›</a:t>
            </a:fld>
            <a:endParaRPr lang="pt-BR"/>
          </a:p>
        </p:txBody>
      </p:sp>
    </p:spTree>
    <p:extLst>
      <p:ext uri="{BB962C8B-B14F-4D97-AF65-F5344CB8AC3E}">
        <p14:creationId xmlns:p14="http://schemas.microsoft.com/office/powerpoint/2010/main" val="133948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001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3785652"/>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Quando pedimos as _____________ de que necessitamos a fim de aperfeiçoar um _____________ segundo a imagem de Cristo, o Senhor nos garante que pedimos em harmonia com uma promessa que se cumprirá. O fato de nos reconhecermos pecadores é base suficiente para implorar Sua compaixão e misericórdia. A condição sob a qual devemos nos apresentar a Deus não é que haveremos de ser santos, mas que desejamos que Ele nos limpe de todo pecado e nos purifique de toda iniquidade. </a:t>
            </a:r>
            <a:endParaRPr lang="pt-BR" dirty="0"/>
          </a:p>
        </p:txBody>
      </p:sp>
      <p:sp>
        <p:nvSpPr>
          <p:cNvPr id="8" name="CaixaDeTexto 7">
            <a:extLst>
              <a:ext uri="{FF2B5EF4-FFF2-40B4-BE49-F238E27FC236}">
                <a16:creationId xmlns:a16="http://schemas.microsoft.com/office/drawing/2014/main" id="{1A5B76E6-BA53-4532-B757-CC2A5937A9FA}"/>
              </a:ext>
            </a:extLst>
          </p:cNvPr>
          <p:cNvSpPr txBox="1"/>
          <p:nvPr/>
        </p:nvSpPr>
        <p:spPr>
          <a:xfrm>
            <a:off x="6231940" y="1789826"/>
            <a:ext cx="1614416" cy="523220"/>
          </a:xfrm>
          <a:prstGeom prst="rect">
            <a:avLst/>
          </a:prstGeom>
          <a:noFill/>
        </p:spPr>
        <p:txBody>
          <a:bodyPr wrap="none" rtlCol="0">
            <a:spAutoFit/>
          </a:bodyPr>
          <a:lstStyle/>
          <a:p>
            <a:r>
              <a:rPr lang="pt-BR" sz="2800" b="1" dirty="0">
                <a:solidFill>
                  <a:srgbClr val="C00000"/>
                </a:solidFill>
              </a:rPr>
              <a:t>BENÇÃOS</a:t>
            </a:r>
          </a:p>
        </p:txBody>
      </p:sp>
      <p:sp>
        <p:nvSpPr>
          <p:cNvPr id="10" name="CaixaDeTexto 9">
            <a:extLst>
              <a:ext uri="{FF2B5EF4-FFF2-40B4-BE49-F238E27FC236}">
                <a16:creationId xmlns:a16="http://schemas.microsoft.com/office/drawing/2014/main" id="{6D8446E3-A4F4-4AC7-97B9-E58639A7203D}"/>
              </a:ext>
            </a:extLst>
          </p:cNvPr>
          <p:cNvSpPr txBox="1"/>
          <p:nvPr/>
        </p:nvSpPr>
        <p:spPr>
          <a:xfrm>
            <a:off x="8078969" y="2166280"/>
            <a:ext cx="1539973" cy="523220"/>
          </a:xfrm>
          <a:prstGeom prst="rect">
            <a:avLst/>
          </a:prstGeom>
          <a:noFill/>
        </p:spPr>
        <p:txBody>
          <a:bodyPr wrap="none" rtlCol="0">
            <a:spAutoFit/>
          </a:bodyPr>
          <a:lstStyle/>
          <a:p>
            <a:r>
              <a:rPr lang="pt-BR" sz="2800" b="1" dirty="0">
                <a:solidFill>
                  <a:srgbClr val="C00000"/>
                </a:solidFill>
              </a:rPr>
              <a:t>CARÁTER</a:t>
            </a:r>
          </a:p>
        </p:txBody>
      </p:sp>
    </p:spTree>
    <p:extLst>
      <p:ext uri="{BB962C8B-B14F-4D97-AF65-F5344CB8AC3E}">
        <p14:creationId xmlns:p14="http://schemas.microsoft.com/office/powerpoint/2010/main" val="26456443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2016671" y="2261648"/>
            <a:ext cx="8481848" cy="3416320"/>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“Portanto, tudo o que vocês querem que os outros façam a vocês, façam também vocês a eles” (</a:t>
            </a:r>
            <a:r>
              <a:rPr lang="pt-BR"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Mt</a:t>
            </a:r>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7:12). Se existi um lugar onde acabamos ofendendo ou machucando pessoas é no nosso relacionamento familiar, pois ali não conseguimos esconder quem de fato somos. Que cuidados devemos ter ao nos relacionarmos com outros? Qual é a regra áurea nos relacionamentos, considerada um princípio do céu? (Pag. 93)</a:t>
            </a: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1871554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677656"/>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 nossa associação com outros, _________________ em seu lugar. Penetremos nos sentimentos das pessoas, nas dificuldades, nas decepções, nas alegrias e tristezas. Identifiquemo-nos com elas e, depois, _____________ a elas como desejaríamos que elas procedessem para conosco se trocássemos de lugar. Essa é a verdadeira regra da honestidade. </a:t>
            </a: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7204705" y="2079240"/>
            <a:ext cx="2974597" cy="523220"/>
          </a:xfrm>
          <a:prstGeom prst="rect">
            <a:avLst/>
          </a:prstGeom>
          <a:noFill/>
        </p:spPr>
        <p:txBody>
          <a:bodyPr wrap="none" rtlCol="0">
            <a:spAutoFit/>
          </a:bodyPr>
          <a:lstStyle/>
          <a:p>
            <a:r>
              <a:rPr lang="pt-BR" sz="2800" b="1" dirty="0">
                <a:solidFill>
                  <a:srgbClr val="C00000"/>
                </a:solidFill>
              </a:rPr>
              <a:t>COLOQUEMO-NOS</a:t>
            </a:r>
          </a:p>
        </p:txBody>
      </p:sp>
      <p:sp>
        <p:nvSpPr>
          <p:cNvPr id="11" name="CaixaDeTexto 10">
            <a:extLst>
              <a:ext uri="{FF2B5EF4-FFF2-40B4-BE49-F238E27FC236}">
                <a16:creationId xmlns:a16="http://schemas.microsoft.com/office/drawing/2014/main" id="{630D9C88-9B96-42A1-BB42-FE63BC7989F4}"/>
              </a:ext>
            </a:extLst>
          </p:cNvPr>
          <p:cNvSpPr txBox="1"/>
          <p:nvPr/>
        </p:nvSpPr>
        <p:spPr>
          <a:xfrm>
            <a:off x="2113968" y="3595686"/>
            <a:ext cx="1678152" cy="523220"/>
          </a:xfrm>
          <a:prstGeom prst="rect">
            <a:avLst/>
          </a:prstGeom>
          <a:noFill/>
        </p:spPr>
        <p:txBody>
          <a:bodyPr wrap="none" rtlCol="0">
            <a:spAutoFit/>
          </a:bodyPr>
          <a:lstStyle/>
          <a:p>
            <a:r>
              <a:rPr lang="pt-BR" sz="2800" b="1" dirty="0">
                <a:solidFill>
                  <a:srgbClr val="C00000"/>
                </a:solidFill>
              </a:rPr>
              <a:t>FAÇAMOS</a:t>
            </a:r>
          </a:p>
        </p:txBody>
      </p:sp>
    </p:spTree>
    <p:extLst>
      <p:ext uri="{BB962C8B-B14F-4D97-AF65-F5344CB8AC3E}">
        <p14:creationId xmlns:p14="http://schemas.microsoft.com/office/powerpoint/2010/main" val="536971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8ABFDF"/>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É outra expressão da lei: “________ o seu próximo como você ama a _____________” (</a:t>
            </a:r>
            <a:r>
              <a:rPr lang="pt-BR"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Mt</a:t>
            </a:r>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22:39). E isso constitui a essência dos ensinos dos profetas. É um princípio do Céu e se desenvolverá em todos quantos se acharem habilitados a participar de sua santa convivência. A regra áurea é o princípio da verdadeira cortesia, e sua mais genuína ilustração se manifesta na vida e no caráter de Jesus. Ah! Que suave e bela influência partia da vida diária de nosso Salvador! </a:t>
            </a: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6416428" y="2099112"/>
            <a:ext cx="891591" cy="523220"/>
          </a:xfrm>
          <a:prstGeom prst="rect">
            <a:avLst/>
          </a:prstGeom>
          <a:noFill/>
        </p:spPr>
        <p:txBody>
          <a:bodyPr wrap="none" rtlCol="0">
            <a:spAutoFit/>
          </a:bodyPr>
          <a:lstStyle/>
          <a:p>
            <a:r>
              <a:rPr lang="pt-BR" sz="2800" b="1" dirty="0">
                <a:solidFill>
                  <a:srgbClr val="C00000"/>
                </a:solidFill>
              </a:rPr>
              <a:t>AME</a:t>
            </a:r>
          </a:p>
        </p:txBody>
      </p:sp>
      <p:sp>
        <p:nvSpPr>
          <p:cNvPr id="11" name="CaixaDeTexto 10">
            <a:extLst>
              <a:ext uri="{FF2B5EF4-FFF2-40B4-BE49-F238E27FC236}">
                <a16:creationId xmlns:a16="http://schemas.microsoft.com/office/drawing/2014/main" id="{630D9C88-9B96-42A1-BB42-FE63BC7989F4}"/>
              </a:ext>
            </a:extLst>
          </p:cNvPr>
          <p:cNvSpPr txBox="1"/>
          <p:nvPr/>
        </p:nvSpPr>
        <p:spPr>
          <a:xfrm>
            <a:off x="4915638" y="2496206"/>
            <a:ext cx="1744067" cy="523220"/>
          </a:xfrm>
          <a:prstGeom prst="rect">
            <a:avLst/>
          </a:prstGeom>
          <a:noFill/>
        </p:spPr>
        <p:txBody>
          <a:bodyPr wrap="none" rtlCol="0">
            <a:spAutoFit/>
          </a:bodyPr>
          <a:lstStyle/>
          <a:p>
            <a:r>
              <a:rPr lang="pt-BR" sz="2800" b="1" dirty="0">
                <a:solidFill>
                  <a:srgbClr val="C00000"/>
                </a:solidFill>
              </a:rPr>
              <a:t>SI MESMO</a:t>
            </a:r>
          </a:p>
        </p:txBody>
      </p:sp>
    </p:spTree>
    <p:extLst>
      <p:ext uri="{BB962C8B-B14F-4D97-AF65-F5344CB8AC3E}">
        <p14:creationId xmlns:p14="http://schemas.microsoft.com/office/powerpoint/2010/main" val="2295140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2308324"/>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“Estreita é a porta e apertado é o caminho que conduz para a vida” (</a:t>
            </a:r>
            <a:r>
              <a:rPr lang="pt-BR"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Mt</a:t>
            </a:r>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7:14). A jornada rumo ao céu é pelo caminho estreito onde poderemos encontrar precipícios, fadiga, cansaço, combates. A caminhada é só de dificuldades e lutas? O que acontece a cada passo que damos subindo rumo a eternidade? (Pag. 97)</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285748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 estrada pode ser áspera e a subida, escarpada; pode haver precipícios à direita e à esquerda; talvez tenhamos de suportar fadiga em nossa jornada; quando cansados, quando ansiando repouso, poderemos ter de labutar ainda; talvez tenhamos de combater quando já desfalecidos; quando desanimados, precisamos ter ainda esperança; mas, com Cristo como nosso guia, não deixaremos de alcançar o desejado objetivo.</a:t>
            </a:r>
          </a:p>
        </p:txBody>
      </p:sp>
    </p:spTree>
    <p:extLst>
      <p:ext uri="{BB962C8B-B14F-4D97-AF65-F5344CB8AC3E}">
        <p14:creationId xmlns:p14="http://schemas.microsoft.com/office/powerpoint/2010/main" val="282943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Ele próprio trilhou o rude caminho antes de nós e suavizou-o para os nossos pés. E por todo o íngreme trilho que ascende em direção à vida eterna, encontram-se ________________ de _____________ para refrigerar o cansado. Os que andam pelo caminho da sabedoria são, mesmo quando atribulados, eminentemente jubilosos; pois Aquele a quem amam caminha, invisível, ao seu lado. </a:t>
            </a: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578187" y="3218930"/>
            <a:ext cx="1931619" cy="523220"/>
          </a:xfrm>
          <a:prstGeom prst="rect">
            <a:avLst/>
          </a:prstGeom>
          <a:noFill/>
        </p:spPr>
        <p:txBody>
          <a:bodyPr wrap="none" rtlCol="0">
            <a:spAutoFit/>
          </a:bodyPr>
          <a:lstStyle/>
          <a:p>
            <a:r>
              <a:rPr lang="pt-BR" sz="2800" b="1" dirty="0" smtClean="0">
                <a:solidFill>
                  <a:srgbClr val="C00000"/>
                </a:solidFill>
              </a:rPr>
              <a:t>NASCENTES</a:t>
            </a:r>
            <a:endParaRPr lang="pt-BR" sz="2800" b="1" dirty="0">
              <a:solidFill>
                <a:srgbClr val="C00000"/>
              </a:solidFill>
            </a:endParaRPr>
          </a:p>
        </p:txBody>
      </p:sp>
      <p:sp>
        <p:nvSpPr>
          <p:cNvPr id="8" name="CaixaDeTexto 7">
            <a:extLst>
              <a:ext uri="{FF2B5EF4-FFF2-40B4-BE49-F238E27FC236}">
                <a16:creationId xmlns:a16="http://schemas.microsoft.com/office/drawing/2014/main" id="{C0033374-22B0-4C60-9958-2E83378DC429}"/>
              </a:ext>
            </a:extLst>
          </p:cNvPr>
          <p:cNvSpPr txBox="1"/>
          <p:nvPr/>
        </p:nvSpPr>
        <p:spPr>
          <a:xfrm>
            <a:off x="5918501" y="3218930"/>
            <a:ext cx="1469826" cy="523220"/>
          </a:xfrm>
          <a:prstGeom prst="rect">
            <a:avLst/>
          </a:prstGeom>
          <a:noFill/>
        </p:spPr>
        <p:txBody>
          <a:bodyPr wrap="none" rtlCol="0">
            <a:spAutoFit/>
          </a:bodyPr>
          <a:lstStyle/>
          <a:p>
            <a:r>
              <a:rPr lang="pt-BR" sz="2800" b="1" dirty="0">
                <a:solidFill>
                  <a:srgbClr val="C00000"/>
                </a:solidFill>
              </a:rPr>
              <a:t>ALEGRIA</a:t>
            </a:r>
          </a:p>
        </p:txBody>
      </p:sp>
    </p:spTree>
    <p:extLst>
      <p:ext uri="{BB962C8B-B14F-4D97-AF65-F5344CB8AC3E}">
        <p14:creationId xmlns:p14="http://schemas.microsoft.com/office/powerpoint/2010/main" val="964056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046988"/>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 cada passo ascendente, percebem mais distintamente o contato de Sua mão; a cada passo, _________ _____________ de glória vindos do Invisível lhes incidem na estrada; e seus hinos de louvor, alcançando sempre mais elevada nota, elevam-se para se unir aos cânticos dos anjos perante o trono. “A vereda dos justos é como a luz do alvorecer, que vai brilhando mais e mais até ser dia claro” (</a:t>
            </a:r>
            <a:r>
              <a:rPr lang="pt-BR"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Pv</a:t>
            </a:r>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4:18).</a:t>
            </a:r>
          </a:p>
        </p:txBody>
      </p:sp>
      <p:sp>
        <p:nvSpPr>
          <p:cNvPr id="12" name="CaixaDeTexto 11">
            <a:extLst>
              <a:ext uri="{FF2B5EF4-FFF2-40B4-BE49-F238E27FC236}">
                <a16:creationId xmlns:a16="http://schemas.microsoft.com/office/drawing/2014/main" id="{7787A88E-ECCE-45E6-B10E-F62509D25387}"/>
              </a:ext>
            </a:extLst>
          </p:cNvPr>
          <p:cNvSpPr txBox="1"/>
          <p:nvPr/>
        </p:nvSpPr>
        <p:spPr>
          <a:xfrm>
            <a:off x="8870848" y="2480818"/>
            <a:ext cx="982961" cy="523220"/>
          </a:xfrm>
          <a:prstGeom prst="rect">
            <a:avLst/>
          </a:prstGeom>
          <a:noFill/>
        </p:spPr>
        <p:txBody>
          <a:bodyPr wrap="none" rtlCol="0">
            <a:spAutoFit/>
          </a:bodyPr>
          <a:lstStyle/>
          <a:p>
            <a:r>
              <a:rPr lang="pt-BR" sz="2800" b="1" dirty="0">
                <a:solidFill>
                  <a:srgbClr val="C00000"/>
                </a:solidFill>
              </a:rPr>
              <a:t>MAIS</a:t>
            </a:r>
          </a:p>
        </p:txBody>
      </p:sp>
      <p:sp>
        <p:nvSpPr>
          <p:cNvPr id="8" name="CaixaDeTexto 7">
            <a:extLst>
              <a:ext uri="{FF2B5EF4-FFF2-40B4-BE49-F238E27FC236}">
                <a16:creationId xmlns:a16="http://schemas.microsoft.com/office/drawing/2014/main" id="{C0033374-22B0-4C60-9958-2E83378DC429}"/>
              </a:ext>
            </a:extLst>
          </p:cNvPr>
          <p:cNvSpPr txBox="1"/>
          <p:nvPr/>
        </p:nvSpPr>
        <p:spPr>
          <a:xfrm>
            <a:off x="2208349" y="2870473"/>
            <a:ext cx="1112805" cy="523220"/>
          </a:xfrm>
          <a:prstGeom prst="rect">
            <a:avLst/>
          </a:prstGeom>
          <a:noFill/>
        </p:spPr>
        <p:txBody>
          <a:bodyPr wrap="none" rtlCol="0">
            <a:spAutoFit/>
          </a:bodyPr>
          <a:lstStyle/>
          <a:p>
            <a:r>
              <a:rPr lang="pt-BR" sz="2800" b="1" dirty="0">
                <a:solidFill>
                  <a:srgbClr val="C00000"/>
                </a:solidFill>
              </a:rPr>
              <a:t>RAIOS</a:t>
            </a:r>
          </a:p>
        </p:txBody>
      </p:sp>
    </p:spTree>
    <p:extLst>
      <p:ext uri="{BB962C8B-B14F-4D97-AF65-F5344CB8AC3E}">
        <p14:creationId xmlns:p14="http://schemas.microsoft.com/office/powerpoint/2010/main" val="1494631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501469"/>
            <a:ext cx="8481848" cy="1569660"/>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“Ela não desabou, porque tinha sido construída sobre a rocha” (</a:t>
            </a:r>
            <a:r>
              <a:rPr lang="pt-BR"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Mt</a:t>
            </a:r>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7:25). O que significa construir sobre a rocha? Sua família, sua casa está sendo construída sobre a rocha? (Pag. 102)</a:t>
            </a: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3541329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2308324"/>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Edificamos sobre _____________ sendo obedientes à Sua Palavra. Não é aquele que meramente gosta da justiça que é justo, mas aquele que _____________ a justiça. A santidade não é um enlevo; é o resultado de entregar tudo a Deus; é fazer a vontade de nosso Pai celestial. </a:t>
            </a:r>
          </a:p>
        </p:txBody>
      </p:sp>
      <p:sp>
        <p:nvSpPr>
          <p:cNvPr id="8" name="CaixaDeTexto 7">
            <a:extLst>
              <a:ext uri="{FF2B5EF4-FFF2-40B4-BE49-F238E27FC236}">
                <a16:creationId xmlns:a16="http://schemas.microsoft.com/office/drawing/2014/main" id="{D0312633-89DF-4674-AA8F-114DA49BEAAA}"/>
              </a:ext>
            </a:extLst>
          </p:cNvPr>
          <p:cNvSpPr txBox="1"/>
          <p:nvPr/>
        </p:nvSpPr>
        <p:spPr>
          <a:xfrm>
            <a:off x="5129047" y="2099112"/>
            <a:ext cx="1250342" cy="523220"/>
          </a:xfrm>
          <a:prstGeom prst="rect">
            <a:avLst/>
          </a:prstGeom>
          <a:noFill/>
        </p:spPr>
        <p:txBody>
          <a:bodyPr wrap="none" rtlCol="0">
            <a:spAutoFit/>
          </a:bodyPr>
          <a:lstStyle/>
          <a:p>
            <a:r>
              <a:rPr lang="pt-BR" sz="2800" b="1" dirty="0">
                <a:solidFill>
                  <a:srgbClr val="C00000"/>
                </a:solidFill>
              </a:rPr>
              <a:t>CRISTO</a:t>
            </a:r>
          </a:p>
        </p:txBody>
      </p:sp>
      <p:sp>
        <p:nvSpPr>
          <p:cNvPr id="9" name="CaixaDeTexto 8">
            <a:extLst>
              <a:ext uri="{FF2B5EF4-FFF2-40B4-BE49-F238E27FC236}">
                <a16:creationId xmlns:a16="http://schemas.microsoft.com/office/drawing/2014/main" id="{82397AE0-043D-4011-BE7E-3C74F56D7B3A}"/>
              </a:ext>
            </a:extLst>
          </p:cNvPr>
          <p:cNvSpPr txBox="1"/>
          <p:nvPr/>
        </p:nvSpPr>
        <p:spPr>
          <a:xfrm>
            <a:off x="7882757" y="2870473"/>
            <a:ext cx="1450205" cy="523220"/>
          </a:xfrm>
          <a:prstGeom prst="rect">
            <a:avLst/>
          </a:prstGeom>
          <a:noFill/>
        </p:spPr>
        <p:txBody>
          <a:bodyPr wrap="none" rtlCol="0">
            <a:spAutoFit/>
          </a:bodyPr>
          <a:lstStyle/>
          <a:p>
            <a:r>
              <a:rPr lang="pt-BR" sz="2800" b="1" dirty="0" smtClean="0">
                <a:solidFill>
                  <a:srgbClr val="C00000"/>
                </a:solidFill>
              </a:rPr>
              <a:t>PRATICA</a:t>
            </a:r>
            <a:endParaRPr lang="pt-BR" sz="2800" b="1" dirty="0">
              <a:solidFill>
                <a:srgbClr val="C00000"/>
              </a:solidFill>
            </a:endParaRPr>
          </a:p>
        </p:txBody>
      </p:sp>
    </p:spTree>
    <p:extLst>
      <p:ext uri="{BB962C8B-B14F-4D97-AF65-F5344CB8AC3E}">
        <p14:creationId xmlns:p14="http://schemas.microsoft.com/office/powerpoint/2010/main" val="710217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411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Quando os filhos de Israel se achavam acampados nas fronteiras da Terra Prometida, não lhes era necessário apenas ter conhecimento de Canaã ou cantar os hinos de Canaã. Apenas isso não os levaria à posse das vinhas e olivais da boa terra. Só a poderiam conquistar de fato pela ocupação, mediante o cumprimento das condições, o exercício de uma viva fé em Deus e o apoderarem-se de Suas promessas, enquanto Lhe obedeciam às instruções.</a:t>
            </a:r>
          </a:p>
        </p:txBody>
      </p:sp>
    </p:spTree>
    <p:extLst>
      <p:ext uri="{BB962C8B-B14F-4D97-AF65-F5344CB8AC3E}">
        <p14:creationId xmlns:p14="http://schemas.microsoft.com/office/powerpoint/2010/main" val="3249758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53610" y="2269894"/>
            <a:ext cx="8840514" cy="3785652"/>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reflexão: Jesus ao comtemplar Jerusalém do monte, disse: “Quantas vezes Eu quis reunir os seus filhos, como a galinha ajunta os do seu próprio ninho debaixo das asas, mas vocês não quiseram! Eis que a casa de vocês ficará deserta” (</a:t>
            </a:r>
            <a:r>
              <a:rPr lang="pt-BR"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Lc</a:t>
            </a:r>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13:34, 35). Você e sua família gostariam de estar debaixo da proteção do Senhor? Que mudanças são necessárias fazer em você e sua casa para que de fato Deus esteja cuidando de cada um de seus queridos, assim como a galinha protege seus pintinhos embaixo de suas asas? (Pag. 104)</a:t>
            </a: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8ABFDF"/>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06</a:t>
            </a:r>
          </a:p>
        </p:txBody>
      </p:sp>
    </p:spTree>
    <p:extLst>
      <p:ext uri="{BB962C8B-B14F-4D97-AF65-F5344CB8AC3E}">
        <p14:creationId xmlns:p14="http://schemas.microsoft.com/office/powerpoint/2010/main" val="22442232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175642" y="1967099"/>
            <a:ext cx="7451834" cy="3416320"/>
          </a:xfrm>
          <a:prstGeom prst="rect">
            <a:avLst/>
          </a:prstGeom>
          <a:noFill/>
        </p:spPr>
        <p:txBody>
          <a:bodyPr wrap="square" rtlCol="0">
            <a:spAutoFit/>
          </a:bodyPr>
          <a:lstStyle/>
          <a:p>
            <a:pPr algn="ctr"/>
            <a:r>
              <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Quem fundamenta sua esperança no próprio eu está edificando na areia. Porém não tarde demais para escapar da iminente ruína. Antes que irrompa a tempestade, fuja para o firme fundamento. “Isto diz o Soberano, o Senhor: ‘Eis que ponho em Sião uma pedra, uma pedra já experimentada, uma preciosa pedra angular para alicerce seguro; aquele que confia, jamais será abalado’” (</a:t>
            </a:r>
            <a:r>
              <a:rPr lang="pt-BR"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t>
            </a:r>
            <a:r>
              <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28:16, NVI). </a:t>
            </a:r>
          </a:p>
        </p:txBody>
      </p:sp>
    </p:spTree>
    <p:extLst>
      <p:ext uri="{BB962C8B-B14F-4D97-AF65-F5344CB8AC3E}">
        <p14:creationId xmlns:p14="http://schemas.microsoft.com/office/powerpoint/2010/main" val="1035732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D126C8E-FD6A-4096-B5CA-9C2C6BCD6411}"/>
              </a:ext>
            </a:extLst>
          </p:cNvPr>
          <p:cNvSpPr txBox="1"/>
          <p:nvPr/>
        </p:nvSpPr>
        <p:spPr>
          <a:xfrm>
            <a:off x="2144111" y="1905506"/>
            <a:ext cx="7451834" cy="3416320"/>
          </a:xfrm>
          <a:prstGeom prst="rect">
            <a:avLst/>
          </a:prstGeom>
          <a:noFill/>
        </p:spPr>
        <p:txBody>
          <a:bodyPr wrap="square" rtlCol="0">
            <a:spAutoFit/>
          </a:bodyPr>
          <a:lstStyle/>
          <a:p>
            <a:pPr algn="ctr"/>
            <a:r>
              <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“Voltem-se para Mim e sejam salvos, vocês, todos os confins da Terra; porque Eu sou Deus, e não há outro” (</a:t>
            </a:r>
            <a:r>
              <a:rPr lang="pt-BR"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t>
            </a:r>
            <a:r>
              <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45:22). “Não tema, porque Eu estou com você; não fique com medo, porque Eu sou o seu Deus.  Eu lhe dou forças; sim, Eu o ajudo; sim, Eu o seguro com a mão direita da Minha justiça” (</a:t>
            </a:r>
            <a:r>
              <a:rPr lang="pt-BR"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t>
            </a:r>
            <a:r>
              <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41:10). “Vocês não serão envergonhados nem humilhados, por toda a eternidade” (</a:t>
            </a:r>
            <a:r>
              <a:rPr lang="pt-BR" sz="2400" b="1" i="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a:t>
            </a:r>
            <a:r>
              <a:rPr lang="pt-BR"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45:17). (Pag. 104)</a:t>
            </a:r>
          </a:p>
        </p:txBody>
      </p:sp>
    </p:spTree>
    <p:extLst>
      <p:ext uri="{BB962C8B-B14F-4D97-AF65-F5344CB8AC3E}">
        <p14:creationId xmlns:p14="http://schemas.microsoft.com/office/powerpoint/2010/main" val="3597413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903890" y="1460939"/>
            <a:ext cx="5192110" cy="3416320"/>
          </a:xfrm>
          <a:prstGeom prst="rect">
            <a:avLst/>
          </a:prstGeom>
          <a:noFill/>
        </p:spPr>
        <p:txBody>
          <a:bodyPr wrap="square" rtlCol="0">
            <a:spAutoFit/>
          </a:bodyPr>
          <a:lstStyle/>
          <a:p>
            <a:pPr algn="ctr"/>
            <a:r>
              <a:rPr lang="pt-BR" sz="2400" b="1" dirty="0">
                <a:solidFill>
                  <a:schemeClr val="bg1"/>
                </a:solidFill>
                <a:latin typeface="Arial" panose="020B0604020202020204" pitchFamily="34" charset="0"/>
                <a:ea typeface="Calibri" panose="020F0502020204030204" pitchFamily="34" charset="0"/>
                <a:cs typeface="Arial" panose="020B0604020202020204" pitchFamily="34" charset="0"/>
              </a:rPr>
              <a:t>“Não julguem nada antes do tempo, até que venha o Senhor, o qual não somente trará à plena luz as coisas ocultas das trevas, mas também manifestará os desígnios dos corações. E então cada um receberá seu louvor da parte de Deus” (1Co 4:5). Não nos é possível ler o coração. </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945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0B4BFB-30B9-4C3C-87F7-88A48F4383FB}"/>
              </a:ext>
            </a:extLst>
          </p:cNvPr>
          <p:cNvSpPr txBox="1"/>
          <p:nvPr/>
        </p:nvSpPr>
        <p:spPr>
          <a:xfrm>
            <a:off x="903890" y="1460939"/>
            <a:ext cx="5192110" cy="4154984"/>
          </a:xfrm>
          <a:prstGeom prst="rect">
            <a:avLst/>
          </a:prstGeom>
          <a:noFill/>
        </p:spPr>
        <p:txBody>
          <a:bodyPr wrap="square" rtlCol="0">
            <a:spAutoFit/>
          </a:bodyPr>
          <a:lstStyle/>
          <a:p>
            <a:pPr algn="ctr"/>
            <a:r>
              <a:rPr lang="pt-BR" sz="2400" b="1" dirty="0">
                <a:solidFill>
                  <a:schemeClr val="bg1"/>
                </a:solidFill>
                <a:latin typeface="Arial" panose="020B0604020202020204" pitchFamily="34" charset="0"/>
                <a:ea typeface="Calibri" panose="020F0502020204030204" pitchFamily="34" charset="0"/>
                <a:cs typeface="Arial" panose="020B0604020202020204" pitchFamily="34" charset="0"/>
              </a:rPr>
              <a:t>Faltosos como nós mesmos somos, não nos achamos capacitados para assentar-nos como juízes dos outros. Os homens finitos não podem julgar, a não ser pelas aparências. Unicamente Àquele que conhece as ocultas fontes da ação, e que trata afetuosa e </a:t>
            </a:r>
            <a:r>
              <a:rPr lang="pt-BR" sz="2400" b="1" dirty="0" err="1">
                <a:solidFill>
                  <a:schemeClr val="bg1"/>
                </a:solidFill>
                <a:latin typeface="Arial" panose="020B0604020202020204" pitchFamily="34" charset="0"/>
                <a:ea typeface="Calibri" panose="020F0502020204030204" pitchFamily="34" charset="0"/>
                <a:cs typeface="Arial" panose="020B0604020202020204" pitchFamily="34" charset="0"/>
              </a:rPr>
              <a:t>compas-sivamente</a:t>
            </a:r>
            <a:r>
              <a:rPr lang="pt-BR" sz="2400" b="1" dirty="0">
                <a:solidFill>
                  <a:schemeClr val="bg1"/>
                </a:solidFill>
                <a:latin typeface="Arial" panose="020B0604020202020204" pitchFamily="34" charset="0"/>
                <a:ea typeface="Calibri" panose="020F0502020204030204" pitchFamily="34" charset="0"/>
                <a:cs typeface="Arial" panose="020B0604020202020204" pitchFamily="34" charset="0"/>
              </a:rPr>
              <a:t>, pertence decidir o caso de cada pessoa. (Pag. 87)</a:t>
            </a:r>
            <a:endParaRPr lang="pt-BR"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40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32589" y="2534917"/>
            <a:ext cx="8481848" cy="3416320"/>
          </a:xfrm>
          <a:prstGeom prst="rect">
            <a:avLst/>
          </a:prstGeom>
          <a:noFill/>
        </p:spPr>
        <p:txBody>
          <a:bodyPr wrap="square" rtlCol="0">
            <a:spAutoFit/>
          </a:bodyPr>
          <a:lstStyle/>
          <a:p>
            <a:pPr algn="just"/>
            <a:r>
              <a:rPr lang="pt-BR" sz="2400" b="1" dirty="0">
                <a:solidFill>
                  <a:srgbClr val="000000"/>
                </a:solidFill>
                <a:latin typeface="Arial" panose="020B0604020202020204" pitchFamily="34" charset="0"/>
                <a:ea typeface="Calibri" panose="020F0502020204030204" pitchFamily="34" charset="0"/>
                <a:cs typeface="Arial" panose="020B0604020202020204" pitchFamily="34" charset="0"/>
              </a:rPr>
              <a:t>“Por que você vê o cisco no olho do seu irmão, mas não repara na trave que está no seu próprio?” (</a:t>
            </a:r>
            <a:r>
              <a:rPr lang="pt-BR"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Mt</a:t>
            </a:r>
            <a:r>
              <a:rPr lang="pt-BR" sz="2400" b="1" dirty="0">
                <a:solidFill>
                  <a:srgbClr val="000000"/>
                </a:solidFill>
                <a:latin typeface="Arial" panose="020B0604020202020204" pitchFamily="34" charset="0"/>
                <a:ea typeface="Calibri" panose="020F0502020204030204" pitchFamily="34" charset="0"/>
                <a:cs typeface="Arial" panose="020B0604020202020204" pitchFamily="34" charset="0"/>
              </a:rPr>
              <a:t> 7:3). Quando tentamos dar conselho ou advertência a alguém, quer seja em nossa família, amigos e membros da igreja,  que cuidados devemos ter se queremos influencia-la para o bom caminho ? Quando Cristo está em nós, ao invés de acusar e condenar alguém, especialmente os da sua casa, qual será nossa atitude diante daquele que errou? (</a:t>
            </a:r>
            <a:r>
              <a:rPr lang="pt-BR" sz="2400" b="1" dirty="0" err="1">
                <a:solidFill>
                  <a:srgbClr val="000000"/>
                </a:solidFill>
                <a:latin typeface="Arial" panose="020B0604020202020204" pitchFamily="34" charset="0"/>
                <a:ea typeface="Calibri" panose="020F0502020204030204" pitchFamily="34" charset="0"/>
                <a:cs typeface="Arial" panose="020B0604020202020204" pitchFamily="34" charset="0"/>
              </a:rPr>
              <a:t>Pag</a:t>
            </a:r>
            <a:r>
              <a:rPr lang="pt-BR" sz="2400" b="1" dirty="0">
                <a:solidFill>
                  <a:srgbClr val="000000"/>
                </a:solidFill>
                <a:latin typeface="Arial" panose="020B0604020202020204" pitchFamily="34" charset="0"/>
                <a:ea typeface="Calibri" panose="020F0502020204030204" pitchFamily="34" charset="0"/>
                <a:cs typeface="Arial" panose="020B0604020202020204" pitchFamily="34" charset="0"/>
              </a:rPr>
              <a:t> 89)</a:t>
            </a:r>
            <a:endParaRPr lang="pt-BR" dirty="0"/>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01</a:t>
            </a:r>
          </a:p>
        </p:txBody>
      </p:sp>
    </p:spTree>
    <p:extLst>
      <p:ext uri="{BB962C8B-B14F-4D97-AF65-F5344CB8AC3E}">
        <p14:creationId xmlns:p14="http://schemas.microsoft.com/office/powerpoint/2010/main" val="1240322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pt-BR" sz="2400" b="1" dirty="0">
                <a:solidFill>
                  <a:srgbClr val="000000"/>
                </a:solidFill>
                <a:latin typeface="Arial" panose="020B0604020202020204" pitchFamily="34" charset="0"/>
                <a:ea typeface="Calibri" panose="020F0502020204030204" pitchFamily="34" charset="0"/>
                <a:cs typeface="Arial" panose="020B0604020202020204" pitchFamily="34" charset="0"/>
              </a:rPr>
              <a:t>Ao sobrevir uma crise na vida de qualquer pessoa, quando tentamos dar conselho ou advertência, nossas _____________ só terão o peso e a influência para o bem correspondentes ao nosso _____________ e espírito. Precisamos ser bons para podermos fazer o bem. Não nos será possível exercer uma influência transformadora sobre outros enquanto nosso coração não se houver tornado humilde, refinado e brando por meio da graça de Cristo. </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110235" y="2870473"/>
            <a:ext cx="1722459" cy="523220"/>
          </a:xfrm>
          <a:prstGeom prst="rect">
            <a:avLst/>
          </a:prstGeom>
          <a:noFill/>
        </p:spPr>
        <p:txBody>
          <a:bodyPr wrap="none" rtlCol="0">
            <a:spAutoFit/>
          </a:bodyPr>
          <a:lstStyle/>
          <a:p>
            <a:r>
              <a:rPr lang="pt-BR" sz="2800" b="1" dirty="0">
                <a:solidFill>
                  <a:srgbClr val="C00000"/>
                </a:solidFill>
              </a:rPr>
              <a:t>PALAVRAS</a:t>
            </a:r>
          </a:p>
        </p:txBody>
      </p:sp>
      <p:sp>
        <p:nvSpPr>
          <p:cNvPr id="15" name="CaixaDeTexto 14">
            <a:extLst>
              <a:ext uri="{FF2B5EF4-FFF2-40B4-BE49-F238E27FC236}">
                <a16:creationId xmlns:a16="http://schemas.microsoft.com/office/drawing/2014/main" id="{A435FEF6-4254-4001-A721-F2DDD33866EF}"/>
              </a:ext>
            </a:extLst>
          </p:cNvPr>
          <p:cNvSpPr txBox="1"/>
          <p:nvPr/>
        </p:nvSpPr>
        <p:spPr>
          <a:xfrm>
            <a:off x="7670368" y="3240960"/>
            <a:ext cx="1624291" cy="523220"/>
          </a:xfrm>
          <a:prstGeom prst="rect">
            <a:avLst/>
          </a:prstGeom>
          <a:noFill/>
        </p:spPr>
        <p:txBody>
          <a:bodyPr wrap="none" rtlCol="0">
            <a:spAutoFit/>
          </a:bodyPr>
          <a:lstStyle/>
          <a:p>
            <a:r>
              <a:rPr lang="pt-BR" sz="2800" b="1" dirty="0">
                <a:solidFill>
                  <a:srgbClr val="C00000"/>
                </a:solidFill>
              </a:rPr>
              <a:t>EXEMPLO</a:t>
            </a:r>
          </a:p>
        </p:txBody>
      </p:sp>
    </p:spTree>
    <p:extLst>
      <p:ext uri="{BB962C8B-B14F-4D97-AF65-F5344CB8AC3E}">
        <p14:creationId xmlns:p14="http://schemas.microsoft.com/office/powerpoint/2010/main" val="2969732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solidFill>
              <a:srgbClr val="536C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solidFill>
              <a:srgbClr val="526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2165130"/>
            <a:ext cx="8427908" cy="3416320"/>
          </a:xfrm>
          <a:prstGeom prst="rect">
            <a:avLst/>
          </a:prstGeom>
          <a:noFill/>
        </p:spPr>
        <p:txBody>
          <a:bodyPr wrap="square" rtlCol="0">
            <a:spAutoFit/>
          </a:bodyPr>
          <a:lstStyle/>
          <a:p>
            <a:pPr algn="just"/>
            <a:r>
              <a:rPr lang="pt-BR" sz="2400" b="1" dirty="0">
                <a:solidFill>
                  <a:srgbClr val="000000"/>
                </a:solidFill>
                <a:latin typeface="Arial" panose="020B0604020202020204" pitchFamily="34" charset="0"/>
                <a:ea typeface="Calibri" panose="020F0502020204030204" pitchFamily="34" charset="0"/>
                <a:cs typeface="Arial" panose="020B0604020202020204" pitchFamily="34" charset="0"/>
              </a:rPr>
              <a:t>Quando essa mudança ocorrer em nosso interior, para nós será tão natural viver para beneficiar os outros como é para a roseira dar suas perfumosas flores ou para a videira produzir deliciosos cachos. Se Cristo está em nós – “a esperança da glória” (Cl 1:27), não estaremos dispostos a observar os outros para expor seus erros. Em lugar de procurar acusar e condenar, teremos como objetivo ajudar, beneficiar e ____________.</a:t>
            </a:r>
            <a:endParaRPr lang="pt-BR" dirty="0"/>
          </a:p>
        </p:txBody>
      </p:sp>
      <p:sp>
        <p:nvSpPr>
          <p:cNvPr id="12" name="CaixaDeTexto 11">
            <a:extLst>
              <a:ext uri="{FF2B5EF4-FFF2-40B4-BE49-F238E27FC236}">
                <a16:creationId xmlns:a16="http://schemas.microsoft.com/office/drawing/2014/main" id="{7787A88E-ECCE-45E6-B10E-F62509D25387}"/>
              </a:ext>
            </a:extLst>
          </p:cNvPr>
          <p:cNvSpPr txBox="1"/>
          <p:nvPr/>
        </p:nvSpPr>
        <p:spPr>
          <a:xfrm>
            <a:off x="2194318" y="5058230"/>
            <a:ext cx="1304909" cy="523220"/>
          </a:xfrm>
          <a:prstGeom prst="rect">
            <a:avLst/>
          </a:prstGeom>
          <a:noFill/>
        </p:spPr>
        <p:txBody>
          <a:bodyPr wrap="none" rtlCol="0">
            <a:spAutoFit/>
          </a:bodyPr>
          <a:lstStyle/>
          <a:p>
            <a:r>
              <a:rPr lang="pt-BR" sz="2800" b="1" dirty="0">
                <a:solidFill>
                  <a:srgbClr val="C00000"/>
                </a:solidFill>
              </a:rPr>
              <a:t>SALVAR</a:t>
            </a:r>
          </a:p>
        </p:txBody>
      </p:sp>
    </p:spTree>
    <p:extLst>
      <p:ext uri="{BB962C8B-B14F-4D97-AF65-F5344CB8AC3E}">
        <p14:creationId xmlns:p14="http://schemas.microsoft.com/office/powerpoint/2010/main" val="1208286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799568E-FE18-4585-91FD-8EE5AFCE6602}"/>
              </a:ext>
            </a:extLst>
          </p:cNvPr>
          <p:cNvSpPr txBox="1"/>
          <p:nvPr/>
        </p:nvSpPr>
        <p:spPr>
          <a:xfrm>
            <a:off x="1985141" y="2318772"/>
            <a:ext cx="8481848" cy="2308324"/>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“Peçam e lhes será dado; busquem e acharão; batam, e a porta será aberta para vocês” (</a:t>
            </a:r>
            <a:r>
              <a:rPr lang="pt-BR"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Mt</a:t>
            </a:r>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7:7). Quando jesus disse “peçam” Ele não especifica uma condição, mas o que deseja que nós tenhamos? Que tipo de pedido o Senhor nos garante que a promessa se cumprirá? (Pag. 90,91)</a:t>
            </a:r>
          </a:p>
        </p:txBody>
      </p:sp>
      <p:grpSp>
        <p:nvGrpSpPr>
          <p:cNvPr id="8" name="Agrupar 7">
            <a:extLst>
              <a:ext uri="{FF2B5EF4-FFF2-40B4-BE49-F238E27FC236}">
                <a16:creationId xmlns:a16="http://schemas.microsoft.com/office/drawing/2014/main" id="{8952AA0B-1607-4E13-B531-EC78DF36C058}"/>
              </a:ext>
            </a:extLst>
          </p:cNvPr>
          <p:cNvGrpSpPr/>
          <p:nvPr/>
        </p:nvGrpSpPr>
        <p:grpSpPr>
          <a:xfrm>
            <a:off x="483478" y="2385848"/>
            <a:ext cx="1354521" cy="1271752"/>
            <a:chOff x="4666593" y="2984938"/>
            <a:chExt cx="1354521" cy="1271752"/>
          </a:xfrm>
          <a:solidFill>
            <a:srgbClr val="FBBA16"/>
          </a:solidFill>
        </p:grpSpPr>
        <p:sp>
          <p:nvSpPr>
            <p:cNvPr id="9" name="Retângulo: Cantos Arredondados 8">
              <a:extLst>
                <a:ext uri="{FF2B5EF4-FFF2-40B4-BE49-F238E27FC236}">
                  <a16:creationId xmlns:a16="http://schemas.microsoft.com/office/drawing/2014/main" id="{5ED1FFA4-D2AF-41C8-AB10-4B3D6F635AB7}"/>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Triângulo isósceles 9">
              <a:extLst>
                <a:ext uri="{FF2B5EF4-FFF2-40B4-BE49-F238E27FC236}">
                  <a16:creationId xmlns:a16="http://schemas.microsoft.com/office/drawing/2014/main" id="{144ED0E2-08B3-4C71-B664-2C7DCF9479EF}"/>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1" name="CaixaDeTexto 10">
            <a:extLst>
              <a:ext uri="{FF2B5EF4-FFF2-40B4-BE49-F238E27FC236}">
                <a16:creationId xmlns:a16="http://schemas.microsoft.com/office/drawing/2014/main" id="{A718D67B-FE9C-451F-8A08-BEAC73225C5B}"/>
              </a:ext>
            </a:extLst>
          </p:cNvPr>
          <p:cNvSpPr txBox="1"/>
          <p:nvPr/>
        </p:nvSpPr>
        <p:spPr>
          <a:xfrm>
            <a:off x="593762" y="2534917"/>
            <a:ext cx="1040670"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02</a:t>
            </a:r>
          </a:p>
        </p:txBody>
      </p:sp>
    </p:spTree>
    <p:extLst>
      <p:ext uri="{BB962C8B-B14F-4D97-AF65-F5344CB8AC3E}">
        <p14:creationId xmlns:p14="http://schemas.microsoft.com/office/powerpoint/2010/main" val="8965688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F5D6FB7A-1C2C-4D18-98A2-6EF9FF485C8A}"/>
              </a:ext>
            </a:extLst>
          </p:cNvPr>
          <p:cNvGrpSpPr/>
          <p:nvPr/>
        </p:nvGrpSpPr>
        <p:grpSpPr>
          <a:xfrm>
            <a:off x="367865" y="1860331"/>
            <a:ext cx="1354521" cy="1271752"/>
            <a:chOff x="4666593" y="2984938"/>
            <a:chExt cx="1354521" cy="1271752"/>
          </a:xfrm>
          <a:solidFill>
            <a:srgbClr val="FBBA16"/>
          </a:solidFill>
        </p:grpSpPr>
        <p:sp>
          <p:nvSpPr>
            <p:cNvPr id="3" name="Retângulo: Cantos Arredondados 2">
              <a:extLst>
                <a:ext uri="{FF2B5EF4-FFF2-40B4-BE49-F238E27FC236}">
                  <a16:creationId xmlns:a16="http://schemas.microsoft.com/office/drawing/2014/main" id="{11461992-D8BE-43C0-B58C-898CF34C4B2C}"/>
                </a:ext>
              </a:extLst>
            </p:cNvPr>
            <p:cNvSpPr/>
            <p:nvPr/>
          </p:nvSpPr>
          <p:spPr>
            <a:xfrm>
              <a:off x="4666593" y="2984938"/>
              <a:ext cx="1177159" cy="12717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riângulo isósceles 3">
              <a:extLst>
                <a:ext uri="{FF2B5EF4-FFF2-40B4-BE49-F238E27FC236}">
                  <a16:creationId xmlns:a16="http://schemas.microsoft.com/office/drawing/2014/main" id="{A39A15A9-D605-45DB-B945-D2F1DA8A0E88}"/>
                </a:ext>
              </a:extLst>
            </p:cNvPr>
            <p:cNvSpPr/>
            <p:nvPr/>
          </p:nvSpPr>
          <p:spPr>
            <a:xfrm rot="5400000">
              <a:off x="5649310" y="3375135"/>
              <a:ext cx="388883" cy="35472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6" name="CaixaDeTexto 5">
            <a:extLst>
              <a:ext uri="{FF2B5EF4-FFF2-40B4-BE49-F238E27FC236}">
                <a16:creationId xmlns:a16="http://schemas.microsoft.com/office/drawing/2014/main" id="{D99123AB-85E8-4388-BFF5-94B0C2D0F8CB}"/>
              </a:ext>
            </a:extLst>
          </p:cNvPr>
          <p:cNvSpPr txBox="1"/>
          <p:nvPr/>
        </p:nvSpPr>
        <p:spPr>
          <a:xfrm>
            <a:off x="600478" y="1988375"/>
            <a:ext cx="740908" cy="1015663"/>
          </a:xfrm>
          <a:prstGeom prst="rect">
            <a:avLst/>
          </a:prstGeom>
          <a:noFill/>
        </p:spPr>
        <p:txBody>
          <a:bodyPr wrap="none" rtlCol="0">
            <a:spAutoFit/>
          </a:bodyPr>
          <a:lstStyle/>
          <a:p>
            <a:r>
              <a:rPr lang="pt-BR" sz="6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t>
            </a:r>
          </a:p>
        </p:txBody>
      </p:sp>
      <p:sp>
        <p:nvSpPr>
          <p:cNvPr id="7" name="CaixaDeTexto 6">
            <a:extLst>
              <a:ext uri="{FF2B5EF4-FFF2-40B4-BE49-F238E27FC236}">
                <a16:creationId xmlns:a16="http://schemas.microsoft.com/office/drawing/2014/main" id="{A799568E-FE18-4585-91FD-8EE5AFCE6602}"/>
              </a:ext>
            </a:extLst>
          </p:cNvPr>
          <p:cNvSpPr txBox="1"/>
          <p:nvPr/>
        </p:nvSpPr>
        <p:spPr>
          <a:xfrm>
            <a:off x="1777637" y="1860331"/>
            <a:ext cx="8427908" cy="3416320"/>
          </a:xfrm>
          <a:prstGeom prst="rect">
            <a:avLst/>
          </a:prstGeom>
          <a:noFill/>
        </p:spPr>
        <p:txBody>
          <a:bodyPr wrap="square" rtlCol="0">
            <a:spAutoFit/>
          </a:bodyPr>
          <a:lstStyle/>
          <a:p>
            <a:pPr algn="just"/>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 Senhor não especifica uma condição, somente que tenhamos ________ de Sua misericórdia, __________ de Seus conselhos e anseio pelo Seu amor. “Peçam” (</a:t>
            </a:r>
            <a:r>
              <a:rPr lang="pt-BR" sz="24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Mt</a:t>
            </a:r>
            <a:r>
              <a:rPr lang="pt-BR"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7:7). O pedir manifesta o reconhecimento que temos de nossa necessidade; e, se pedirmos com fé, receberemos. O Senhor empenhou Sua palavra, e ela não pode falhar. Se Dele nos aproximamos com sincera contrição, não temos que pensar ser presunção de nossa parte pedir aquilo que o Senhor prometeu. </a:t>
            </a:r>
            <a:endParaRPr lang="pt-BR" dirty="0"/>
          </a:p>
        </p:txBody>
      </p:sp>
      <p:sp>
        <p:nvSpPr>
          <p:cNvPr id="8" name="CaixaDeTexto 7">
            <a:extLst>
              <a:ext uri="{FF2B5EF4-FFF2-40B4-BE49-F238E27FC236}">
                <a16:creationId xmlns:a16="http://schemas.microsoft.com/office/drawing/2014/main" id="{1A5B76E6-BA53-4532-B757-CC2A5937A9FA}"/>
              </a:ext>
            </a:extLst>
          </p:cNvPr>
          <p:cNvSpPr txBox="1"/>
          <p:nvPr/>
        </p:nvSpPr>
        <p:spPr>
          <a:xfrm>
            <a:off x="3562312" y="2166280"/>
            <a:ext cx="1078116" cy="523220"/>
          </a:xfrm>
          <a:prstGeom prst="rect">
            <a:avLst/>
          </a:prstGeom>
          <a:noFill/>
        </p:spPr>
        <p:txBody>
          <a:bodyPr wrap="none" rtlCol="0">
            <a:spAutoFit/>
          </a:bodyPr>
          <a:lstStyle/>
          <a:p>
            <a:r>
              <a:rPr lang="pt-BR" sz="2800" b="1" dirty="0">
                <a:solidFill>
                  <a:srgbClr val="C00000"/>
                </a:solidFill>
              </a:rPr>
              <a:t>FOME</a:t>
            </a:r>
          </a:p>
        </p:txBody>
      </p:sp>
      <p:sp>
        <p:nvSpPr>
          <p:cNvPr id="9" name="CaixaDeTexto 8">
            <a:extLst>
              <a:ext uri="{FF2B5EF4-FFF2-40B4-BE49-F238E27FC236}">
                <a16:creationId xmlns:a16="http://schemas.microsoft.com/office/drawing/2014/main" id="{498C30DB-CE3A-4521-9D6A-6EC607E37B32}"/>
              </a:ext>
            </a:extLst>
          </p:cNvPr>
          <p:cNvSpPr txBox="1"/>
          <p:nvPr/>
        </p:nvSpPr>
        <p:spPr>
          <a:xfrm>
            <a:off x="8102833" y="2188450"/>
            <a:ext cx="1287212" cy="523220"/>
          </a:xfrm>
          <a:prstGeom prst="rect">
            <a:avLst/>
          </a:prstGeom>
          <a:noFill/>
        </p:spPr>
        <p:txBody>
          <a:bodyPr wrap="none" rtlCol="0">
            <a:spAutoFit/>
          </a:bodyPr>
          <a:lstStyle/>
          <a:p>
            <a:r>
              <a:rPr lang="pt-BR" sz="2800" b="1" dirty="0">
                <a:solidFill>
                  <a:srgbClr val="C00000"/>
                </a:solidFill>
              </a:rPr>
              <a:t>DESEJO</a:t>
            </a:r>
          </a:p>
        </p:txBody>
      </p:sp>
    </p:spTree>
    <p:extLst>
      <p:ext uri="{BB962C8B-B14F-4D97-AF65-F5344CB8AC3E}">
        <p14:creationId xmlns:p14="http://schemas.microsoft.com/office/powerpoint/2010/main" val="3436105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1623</Words>
  <Application>Microsoft Office PowerPoint</Application>
  <PresentationFormat>Widescreen</PresentationFormat>
  <Paragraphs>55</Paragraphs>
  <Slides>23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23</vt:i4>
      </vt:variant>
    </vt:vector>
  </HeadingPairs>
  <TitlesOfParts>
    <vt:vector size="27"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DSA - Cristina Barbosa</cp:lastModifiedBy>
  <cp:revision>26</cp:revision>
  <dcterms:created xsi:type="dcterms:W3CDTF">2021-06-20T14:59:00Z</dcterms:created>
  <dcterms:modified xsi:type="dcterms:W3CDTF">2021-10-01T17:48:33Z</dcterms:modified>
</cp:coreProperties>
</file>