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61" r:id="rId6"/>
    <p:sldId id="271" r:id="rId7"/>
    <p:sldId id="263" r:id="rId8"/>
    <p:sldId id="272" r:id="rId9"/>
    <p:sldId id="264" r:id="rId10"/>
    <p:sldId id="266" r:id="rId11"/>
    <p:sldId id="273" r:id="rId12"/>
    <p:sldId id="267" r:id="rId13"/>
    <p:sldId id="268" r:id="rId14"/>
    <p:sldId id="262" r:id="rId15"/>
    <p:sldId id="26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97E"/>
    <a:srgbClr val="1F4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A7108-2900-4CE3-80D7-8D0F55BF317D}" v="2" dt="2022-09-20T15:36:42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8E3A7108-2900-4CE3-80D7-8D0F55BF317D}"/>
    <pc:docChg chg="modSld">
      <pc:chgData name="DSA - Cristina Barbosa" userId="a7deaa94-27fa-4381-b313-ee83126f3c73" providerId="ADAL" clId="{8E3A7108-2900-4CE3-80D7-8D0F55BF317D}" dt="2022-09-20T15:36:42.654" v="1" actId="20577"/>
      <pc:docMkLst>
        <pc:docMk/>
      </pc:docMkLst>
      <pc:sldChg chg="modSp">
        <pc:chgData name="DSA - Cristina Barbosa" userId="a7deaa94-27fa-4381-b313-ee83126f3c73" providerId="ADAL" clId="{8E3A7108-2900-4CE3-80D7-8D0F55BF317D}" dt="2022-09-20T15:36:42.654" v="1" actId="20577"/>
        <pc:sldMkLst>
          <pc:docMk/>
          <pc:sldMk cId="2120701735" sldId="272"/>
        </pc:sldMkLst>
        <pc:spChg chg="mod">
          <ac:chgData name="DSA - Cristina Barbosa" userId="a7deaa94-27fa-4381-b313-ee83126f3c73" providerId="ADAL" clId="{8E3A7108-2900-4CE3-80D7-8D0F55BF317D}" dt="2022-09-20T15:36:42.654" v="1" actId="20577"/>
          <ac:spMkLst>
            <pc:docMk/>
            <pc:sldMk cId="2120701735" sldId="272"/>
            <ac:spMk id="7" creationId="{1B6A68F4-91E8-DF32-4D28-A7DD71E31F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D732E-33DE-5C22-078C-AD5CCFCDC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8E6AD2-A29C-1AAF-5886-4A0731D71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2FA552-C121-A275-828C-5216EAD9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84F646-8F54-EDBB-AE58-599B8257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0591E7-F5A3-2386-B518-4D18F322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65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5833B-4A8C-1C38-6A2A-4473F38F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EF7D8E-632A-69FB-CCE1-EFDF60C57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853F5-0CE2-10D5-C68A-3360B164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6B648B-4B06-DDF2-0C49-8DC1075B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20F651-DF9F-AA0E-74C1-8EB8E2F4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022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8CEE9B-45DD-0F59-65D5-C1FFD7C63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E89374-B2CF-5E78-E073-28356033E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295A49-E216-B1EA-EAE7-E099F69B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9DCEA8-3535-CEB2-81AD-4AA9251A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A5D92C-C5F7-336A-611D-1429D2A4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230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BCC73-8C26-E39B-4B1F-24F1BFC3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6E9A2-82F0-F5AA-4FB8-79D7EC09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3B4500-2CFC-2265-57C7-856E269E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E8D160-5337-BA5F-C7D1-E2DB9710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E408C-FFA7-C379-8A34-394094E9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41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032FD-4ED0-768A-2277-BCDC062F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B81332-1764-465E-9608-0C071989A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321FC3-A2FF-1AE3-10E1-AF26EA50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18FAE8-5AE1-2817-411C-F89EB21E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8CC565-12DB-BD65-B294-43977844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2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592CF-1833-D2CA-40D3-1561ABCA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1508F-8B6A-F41C-8DA8-0D3B680E1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F2EE01-5FAA-A11B-ECBA-4439338B6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8BFE09-D374-1313-45B8-C458943F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EE2F5F-7CF0-4C73-F0DC-158FEB3F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ADAEBB-D99E-4361-5326-353F5375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92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B54DE-D29A-AADE-D2FF-7BAE8672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449B8-11D4-2106-0079-8BF9A25ED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C1795B-180A-EF7A-ABC7-31272657D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9C7BC-0228-35EF-DDDE-6B84CAF8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983C8F-4D47-DAAC-7408-B249227C1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BB787C-3611-3CCE-ED02-04569AAB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CD0FBE3-60EC-63DB-C837-C7783E9C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37E8D2-F2F7-037B-8628-484DC3B8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950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61D17-B791-1E77-2C9E-81313265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C74E4B-EDE0-53A3-9767-FA368354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5976B7-4DC0-132B-F64A-9554630E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2588CF-A509-6E79-BAF8-13753F5D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71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10A739-39C7-C461-BE74-CB36547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80157C-367B-A2F0-D543-CD1CE958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1650D1-33EF-BAFA-D5CF-23360602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77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AB569-A780-57B6-6521-6956F394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C7271-12B2-BD6B-DF8B-21CBD334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D8B1BD-36D5-4372-B238-04F0322C8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3DF80F-0511-CF02-B0E9-0D056F2A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F63D73-203A-5448-08CC-D25336C7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1F48D4-F01B-C0EA-FB13-CAAB285A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517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5B3DA-9216-4BC5-96F4-7DED33BB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3F38E1-909F-FF9A-7EB0-76EF9BB87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D74D71-4547-AFD7-4B34-A2BAF1CD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76B07E-1645-B97F-CBBA-94DCC55D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E54FB4-B643-08D0-1A45-E113AE8E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462A12-233C-8CD9-AF4E-1C64291F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33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A6CD6D-E590-DD00-93DF-9A34A096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7AA89F-F43E-0B63-F083-689F8191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77B63A-7C66-30C0-438E-9B23009F7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D6BA71-957E-2118-68BA-45D9A31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24CFBF-262E-5C9D-1470-074099FDE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5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238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4F21EACE-AC2E-F54E-60F9-59541BD20248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E714B5A-7209-4A22-FCF6-F88FE034E3B6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1E257A38-5377-0EDC-AEC9-ED0E182394F6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B02F450-AA96-641B-07F3-975DB48E16CA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EABEBDF-AE9A-A308-761F-395117C6FEC5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36F2057-1542-A812-9F83-F0850774B49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6DA3D04B-6E52-406E-E83E-18FC42947744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38556" y="1046680"/>
            <a:ext cx="9165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Sempre estamos focalizando o valor do culto pessoal e familiar em nosso lar. Que exemplo Jesus nos deixou sobre essa intimidade com o Pai? Qual é o melhor momento para essa intimidade com Deus? (Ver p. 21.)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01262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1091762" y="3301208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Depois de _____________ com Deus, apresentava-Se manhã após manhã para comunicar às pessoas a luz do Céu. ____________ recebia novo batismo do Espírito Santo. Nas _________________ do novo dia, o Senhor O despertava de Seu repouso, e Sua mente e lábios eram ungidos de graça para que a pudesse transmitir a outros. As palavras eram dadas a Ele diretamente das cortes celestiais, palavras que pudesse falar oportunamente aos cansados e oprimidos.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5953456" y="3657768"/>
            <a:ext cx="206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DIARIAMENTE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B6A68F4-91E8-DF32-4D28-A7DD71E31F36}"/>
              </a:ext>
            </a:extLst>
          </p:cNvPr>
          <p:cNvSpPr txBox="1"/>
          <p:nvPr/>
        </p:nvSpPr>
        <p:spPr>
          <a:xfrm>
            <a:off x="2485695" y="3301208"/>
            <a:ext cx="221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PASSAR HORAS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A8BAC2-568D-0926-1307-35C6AFA6FF0C}"/>
              </a:ext>
            </a:extLst>
          </p:cNvPr>
          <p:cNvSpPr txBox="1"/>
          <p:nvPr/>
        </p:nvSpPr>
        <p:spPr>
          <a:xfrm>
            <a:off x="3678624" y="4021111"/>
            <a:ext cx="268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PRIMEIRAS HORAS</a:t>
            </a:r>
          </a:p>
        </p:txBody>
      </p:sp>
    </p:spTree>
    <p:extLst>
      <p:ext uri="{BB962C8B-B14F-4D97-AF65-F5344CB8AC3E}">
        <p14:creationId xmlns:p14="http://schemas.microsoft.com/office/powerpoint/2010/main" val="1705830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B10EE37-1632-6C5C-C48C-E80C48C815BA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DF2EA53-B5F0-337A-2797-6F4F19D09687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599DF7F4-8CD2-8FA1-787B-88D0FB6EE597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5B747B7-8452-905D-280B-40D08BF1932E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C7CD1C9B-689E-C852-D6CC-049B4ECE6786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2672AEE6-714A-59B2-6A11-7B6EDCBC4BA3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Triângulo isósceles 10">
                <a:extLst>
                  <a:ext uri="{FF2B5EF4-FFF2-40B4-BE49-F238E27FC236}">
                    <a16:creationId xmlns:a16="http://schemas.microsoft.com/office/drawing/2014/main" id="{DD11946B-FD9A-9DCF-0224-717822625AFF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304110" y="1319065"/>
            <a:ext cx="9083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Os pais terrestres têm boa vontade em dar boas dádivas aos seus filhos. Como Deus nos considera e o que Ele fez por nós? (Ver p. 23.)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88524" y="1231346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77462" y="3415151"/>
            <a:ext cx="10237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Deus nos considera ______ . Ele nos ________ deste mundo indiferente e nos escolheu para ser _________ da família real, filhos e filhas do Rei celestial. Ele nos convida a confiar Nele com confiança mais profunda e forte do que a de um filho no pai terrestre.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BAC337-1EFD-1ECF-6BEB-DEF495DB3E59}"/>
              </a:ext>
            </a:extLst>
          </p:cNvPr>
          <p:cNvSpPr txBox="1"/>
          <p:nvPr/>
        </p:nvSpPr>
        <p:spPr>
          <a:xfrm>
            <a:off x="4440620" y="3446681"/>
            <a:ext cx="110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FILHOS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04EE81-B99F-5C8C-174D-376E07F17E90}"/>
              </a:ext>
            </a:extLst>
          </p:cNvPr>
          <p:cNvSpPr txBox="1"/>
          <p:nvPr/>
        </p:nvSpPr>
        <p:spPr>
          <a:xfrm>
            <a:off x="7378261" y="3415151"/>
            <a:ext cx="145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REDIMIU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911D5A9-B471-F95E-1563-1BD37AEFD305}"/>
              </a:ext>
            </a:extLst>
          </p:cNvPr>
          <p:cNvSpPr txBox="1"/>
          <p:nvPr/>
        </p:nvSpPr>
        <p:spPr>
          <a:xfrm>
            <a:off x="6353502" y="3876816"/>
            <a:ext cx="160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MEMBROS</a:t>
            </a:r>
          </a:p>
        </p:txBody>
      </p:sp>
    </p:spTree>
    <p:extLst>
      <p:ext uri="{BB962C8B-B14F-4D97-AF65-F5344CB8AC3E}">
        <p14:creationId xmlns:p14="http://schemas.microsoft.com/office/powerpoint/2010/main" val="1857326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B10EE37-1632-6C5C-C48C-E80C48C815BA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DF2EA53-B5F0-337A-2797-6F4F19D09687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599DF7F4-8CD2-8FA1-787B-88D0FB6EE597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5B747B7-8452-905D-280B-40D08BF1932E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C7CD1C9B-689E-C852-D6CC-049B4ECE6786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2672AEE6-714A-59B2-6A11-7B6EDCBC4BA3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Triângulo isósceles 10">
                <a:extLst>
                  <a:ext uri="{FF2B5EF4-FFF2-40B4-BE49-F238E27FC236}">
                    <a16:creationId xmlns:a16="http://schemas.microsoft.com/office/drawing/2014/main" id="{DD11946B-FD9A-9DCF-0224-717822625AFF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304110" y="1319065"/>
            <a:ext cx="9083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Os pais terrestres têm boa vontade em dar boas dádivas aos seus filhos. Como Deus nos considera e o que Ele fez por nós? (Ver p. 23.)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88524" y="1231346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77462" y="3415151"/>
            <a:ext cx="10237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Os pais amam os filhos, mas o amor de Deus é maior, mais amplo e profundo do que o amor humano. É sem limites. Portanto, se os pais terrestres sabem dar boas dádivas aos seus filhos, quanto mais não dará nosso Pai do Céu o Espírito Santo àqueles que pedirem a Ele?</a:t>
            </a:r>
          </a:p>
        </p:txBody>
      </p:sp>
    </p:spTree>
    <p:extLst>
      <p:ext uri="{BB962C8B-B14F-4D97-AF65-F5344CB8AC3E}">
        <p14:creationId xmlns:p14="http://schemas.microsoft.com/office/powerpoint/2010/main" val="1553453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454166" y="1258263"/>
            <a:ext cx="290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PARA REFLEXÃO: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BF5163C-F7DA-CE66-278E-E57088DA4FEE}"/>
              </a:ext>
            </a:extLst>
          </p:cNvPr>
          <p:cNvSpPr/>
          <p:nvPr/>
        </p:nvSpPr>
        <p:spPr>
          <a:xfrm>
            <a:off x="2333297" y="1781483"/>
            <a:ext cx="7304689" cy="3547262"/>
          </a:xfrm>
          <a:prstGeom prst="round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2748455" y="2304703"/>
            <a:ext cx="6474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Com certeza, todas as famílias querem bênçãos e clamam a Deus para que lhes conceda isso. Por que e para que devemos solicitar bênçãos de Deus? (Ver p. 22.)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1623849" y="458044"/>
            <a:ext cx="12454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1F402B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215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1087821" y="1343937"/>
            <a:ext cx="100163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Muitos desejam auxiliar outros, mas sentem que não têm capacidade ou luz espiritual para partilhar. Devem apresentar suas petições perante o trono da graça. Precisam suplicar o Espírito Santo. Deus sustenta cada promessa que Ele fez. Com a Bíblia nas mãos, diga: Fiz como disseste. Apresento Tua promessa: “Peçam, e lhes será dado; busquem, e encontrarão; batam, e a porta lhes será aberta” (Lucas 11:9) ( p. 26 ).</a:t>
            </a:r>
          </a:p>
        </p:txBody>
      </p:sp>
    </p:spTree>
    <p:extLst>
      <p:ext uri="{BB962C8B-B14F-4D97-AF65-F5344CB8AC3E}">
        <p14:creationId xmlns:p14="http://schemas.microsoft.com/office/powerpoint/2010/main" val="4055047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59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9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380316-97CB-A20C-2962-32D54854E8DF}"/>
              </a:ext>
            </a:extLst>
          </p:cNvPr>
          <p:cNvSpPr txBox="1"/>
          <p:nvPr/>
        </p:nvSpPr>
        <p:spPr>
          <a:xfrm>
            <a:off x="2091559" y="1566041"/>
            <a:ext cx="7693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u="none" strike="noStrike" baseline="0" dirty="0"/>
              <a:t>Nenhuma obra humana pode aperfeiçoar a grande e preciosa dádiva de Deus. É irrepreensível. Em Cristo “estão escondidos todos os tesouros da sabedoria e do conhecimento” (Colossenses 2:3). Ele “Se tornou sabedoria de Deus para nós, isto</a:t>
            </a:r>
          </a:p>
          <a:p>
            <a:pPr algn="ctr"/>
            <a:r>
              <a:rPr lang="pt-BR" sz="2800" b="1" i="1" u="none" strike="noStrike" baseline="0" dirty="0"/>
              <a:t>é, justiça, santidade e redenção” (1 Coríntios 1:30).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216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5608184-5E1E-D9C5-6D0B-22F29960AEFE}"/>
              </a:ext>
            </a:extLst>
          </p:cNvPr>
          <p:cNvSpPr/>
          <p:nvPr/>
        </p:nvSpPr>
        <p:spPr>
          <a:xfrm>
            <a:off x="1" y="1174403"/>
            <a:ext cx="12192000" cy="1560436"/>
          </a:xfrm>
          <a:prstGeom prst="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65638" y="3305162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Muitos querem saber o que isso significa, pois Cristo é apresentado nas Escrituras como um _______________ . É uma _______________ , mas somente para aqueles que entregam a vida, o corpo e a mente a Ele, sem reservas. Devemos nos entregar a Cristo, para viver uma vida de obediência voluntária a todos os Seus mandamentos.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6777057" y="3768767"/>
            <a:ext cx="152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PRESENTE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1B3EAF-4D5C-246B-D7FB-F1F92AF12820}"/>
              </a:ext>
            </a:extLst>
          </p:cNvPr>
          <p:cNvSpPr txBox="1"/>
          <p:nvPr/>
        </p:nvSpPr>
        <p:spPr>
          <a:xfrm>
            <a:off x="1664366" y="4182325"/>
            <a:ext cx="187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DÁDIVA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897A01B-E904-E019-AD5F-F15646E2038D}"/>
              </a:ext>
            </a:extLst>
          </p:cNvPr>
          <p:cNvSpPr/>
          <p:nvPr/>
        </p:nvSpPr>
        <p:spPr>
          <a:xfrm>
            <a:off x="901262" y="977462"/>
            <a:ext cx="10618076" cy="1963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23090" y="1062685"/>
            <a:ext cx="9307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Na parábola, a pérola não é apresentada como uma dádiva. O negociante a adquiriu pelo valor de tudo que possuía. Quanto precisamos pagar para adquirir a pérola de grande preço e como podemos consegui-la? (Ver p. 18.)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D3E6D46-E216-F6B7-C68C-96EE24A17B76}"/>
              </a:ext>
            </a:extLst>
          </p:cNvPr>
          <p:cNvSpPr/>
          <p:nvPr/>
        </p:nvSpPr>
        <p:spPr>
          <a:xfrm>
            <a:off x="649014" y="1217583"/>
            <a:ext cx="1474076" cy="1474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3B73981-8B58-3935-A6FA-95AE43E93202}"/>
              </a:ext>
            </a:extLst>
          </p:cNvPr>
          <p:cNvGrpSpPr/>
          <p:nvPr/>
        </p:nvGrpSpPr>
        <p:grpSpPr>
          <a:xfrm>
            <a:off x="720242" y="1332006"/>
            <a:ext cx="1447005" cy="1250152"/>
            <a:chOff x="760976" y="1340559"/>
            <a:chExt cx="1447005" cy="1250152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90AC353-3C38-9B9F-AF28-DDEEDCD55240}"/>
                </a:ext>
              </a:extLst>
            </p:cNvPr>
            <p:cNvSpPr/>
            <p:nvPr/>
          </p:nvSpPr>
          <p:spPr>
            <a:xfrm>
              <a:off x="760976" y="1340559"/>
              <a:ext cx="1250152" cy="1250152"/>
            </a:xfrm>
            <a:prstGeom prst="ellips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riângulo isósceles 13">
              <a:extLst>
                <a:ext uri="{FF2B5EF4-FFF2-40B4-BE49-F238E27FC236}">
                  <a16:creationId xmlns:a16="http://schemas.microsoft.com/office/drawing/2014/main" id="{A9C17B54-4B3D-9FE5-F0FB-6377AEE9B7BA}"/>
                </a:ext>
              </a:extLst>
            </p:cNvPr>
            <p:cNvSpPr/>
            <p:nvPr/>
          </p:nvSpPr>
          <p:spPr>
            <a:xfrm rot="5400000">
              <a:off x="1691154" y="1714195"/>
              <a:ext cx="530773" cy="502880"/>
            </a:xfrm>
            <a:prstGeom prst="triangl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5638" y="1249593"/>
            <a:ext cx="420414" cy="144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5914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5608184-5E1E-D9C5-6D0B-22F29960AEFE}"/>
              </a:ext>
            </a:extLst>
          </p:cNvPr>
          <p:cNvSpPr/>
          <p:nvPr/>
        </p:nvSpPr>
        <p:spPr>
          <a:xfrm>
            <a:off x="1" y="1174403"/>
            <a:ext cx="12192000" cy="1560436"/>
          </a:xfrm>
          <a:prstGeom prst="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65638" y="3305162"/>
            <a:ext cx="10237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Tudo que somos e todos os talentos e habilidades que possuímos são do Senhor para ser consagrados ao Seu serviço. Quando nos _______________ inteiramente a Ele desse modo, Cristo Se entrega</a:t>
            </a:r>
          </a:p>
          <a:p>
            <a:pPr algn="just"/>
            <a:r>
              <a:rPr lang="pt-BR" sz="2800" b="1" dirty="0"/>
              <a:t>a nós com todos os tesouros do Céu, e adquirimos a pérola de grande preço.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1B3EAF-4D5C-246B-D7FB-F1F92AF12820}"/>
              </a:ext>
            </a:extLst>
          </p:cNvPr>
          <p:cNvSpPr txBox="1"/>
          <p:nvPr/>
        </p:nvSpPr>
        <p:spPr>
          <a:xfrm>
            <a:off x="1386052" y="4182325"/>
            <a:ext cx="215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SUBMETEMOS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897A01B-E904-E019-AD5F-F15646E2038D}"/>
              </a:ext>
            </a:extLst>
          </p:cNvPr>
          <p:cNvSpPr/>
          <p:nvPr/>
        </p:nvSpPr>
        <p:spPr>
          <a:xfrm>
            <a:off x="901262" y="977462"/>
            <a:ext cx="10618076" cy="1963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23090" y="1062685"/>
            <a:ext cx="9307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Na parábola, a pérola não é apresentada como uma dádiva. O negociante a adquiriu pelo valor de tudo que possuía. Quanto precisamos pagar para adquirir a pérola de grande preço e como podemos consegui-la? (Ver p. 18.)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D3E6D46-E216-F6B7-C68C-96EE24A17B76}"/>
              </a:ext>
            </a:extLst>
          </p:cNvPr>
          <p:cNvSpPr/>
          <p:nvPr/>
        </p:nvSpPr>
        <p:spPr>
          <a:xfrm>
            <a:off x="649014" y="1217583"/>
            <a:ext cx="1474076" cy="1474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3B73981-8B58-3935-A6FA-95AE43E93202}"/>
              </a:ext>
            </a:extLst>
          </p:cNvPr>
          <p:cNvGrpSpPr/>
          <p:nvPr/>
        </p:nvGrpSpPr>
        <p:grpSpPr>
          <a:xfrm>
            <a:off x="720242" y="1332006"/>
            <a:ext cx="1447005" cy="1250152"/>
            <a:chOff x="760976" y="1340559"/>
            <a:chExt cx="1447005" cy="1250152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90AC353-3C38-9B9F-AF28-DDEEDCD55240}"/>
                </a:ext>
              </a:extLst>
            </p:cNvPr>
            <p:cNvSpPr/>
            <p:nvPr/>
          </p:nvSpPr>
          <p:spPr>
            <a:xfrm>
              <a:off x="760976" y="1340559"/>
              <a:ext cx="1250152" cy="1250152"/>
            </a:xfrm>
            <a:prstGeom prst="ellips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riângulo isósceles 13">
              <a:extLst>
                <a:ext uri="{FF2B5EF4-FFF2-40B4-BE49-F238E27FC236}">
                  <a16:creationId xmlns:a16="http://schemas.microsoft.com/office/drawing/2014/main" id="{A9C17B54-4B3D-9FE5-F0FB-6377AEE9B7BA}"/>
                </a:ext>
              </a:extLst>
            </p:cNvPr>
            <p:cNvSpPr/>
            <p:nvPr/>
          </p:nvSpPr>
          <p:spPr>
            <a:xfrm rot="5400000">
              <a:off x="1691154" y="1714195"/>
              <a:ext cx="530773" cy="502880"/>
            </a:xfrm>
            <a:prstGeom prst="triangl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5638" y="1249593"/>
            <a:ext cx="420414" cy="144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3834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EEFB04A-F2C0-8B6C-3C85-B1622C0881C1}"/>
              </a:ext>
            </a:extLst>
          </p:cNvPr>
          <p:cNvGrpSpPr/>
          <p:nvPr/>
        </p:nvGrpSpPr>
        <p:grpSpPr>
          <a:xfrm>
            <a:off x="1" y="740668"/>
            <a:ext cx="12192000" cy="2200371"/>
            <a:chOff x="1" y="740668"/>
            <a:chExt cx="12192000" cy="220037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649428F-105E-D793-5664-940EAE8F214E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38FC12E-FB98-F7E7-9C34-540CF15926F9}"/>
                </a:ext>
              </a:extLst>
            </p:cNvPr>
            <p:cNvSpPr/>
            <p:nvPr/>
          </p:nvSpPr>
          <p:spPr>
            <a:xfrm>
              <a:off x="901262" y="740668"/>
              <a:ext cx="10618076" cy="2200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F400289-7C4E-2F3C-0819-6BDEB3D3C4C0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C284804-AE43-E69F-2292-5A7183E8B523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B6AF1089-9DC0-52A9-706F-9A736FE157F8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Triângulo isósceles 11">
                <a:extLst>
                  <a:ext uri="{FF2B5EF4-FFF2-40B4-BE49-F238E27FC236}">
                    <a16:creationId xmlns:a16="http://schemas.microsoft.com/office/drawing/2014/main" id="{52307F02-48ED-9427-6E4A-01BA6BE652C8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5CC7960-3405-4034-1248-71126391A148}"/>
                </a:ext>
              </a:extLst>
            </p:cNvPr>
            <p:cNvSpPr txBox="1"/>
            <p:nvPr/>
          </p:nvSpPr>
          <p:spPr>
            <a:xfrm>
              <a:off x="956232" y="1200817"/>
              <a:ext cx="5150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22642" y="740668"/>
            <a:ext cx="9188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Vivemos em uma sociedade que busca constantemente satisfazer o eu e seus desejos. Por isso é importante ensinar nossos filhos a buscar a pérola mais preciosa. Por que algumas pessoas não conseguem encontrar essa pérola valiosa? (Ver p. 19.)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208951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Parece que algumas pessoas estão sempre buscando a pérola celestial. Contudo, não __________ completamente aos seus maus hábitos. Não morrem para si mesmas, para que Cristo viva nelas. Por esse motivo, não acham a pérola valiosa. Não venceram sua ambição profana e seu amor às atrações do mundo. _____________ a cruz e não seguem a Cristo no caminho da renúncia e do sacrifício.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4529959" y="3672964"/>
            <a:ext cx="205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RENUNCIAM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1B3EAF-4D5C-246B-D7FB-F1F92AF12820}"/>
              </a:ext>
            </a:extLst>
          </p:cNvPr>
          <p:cNvSpPr txBox="1"/>
          <p:nvPr/>
        </p:nvSpPr>
        <p:spPr>
          <a:xfrm>
            <a:off x="8899632" y="4920873"/>
            <a:ext cx="199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NÃO TOMAM</a:t>
            </a:r>
          </a:p>
        </p:txBody>
      </p:sp>
    </p:spTree>
    <p:extLst>
      <p:ext uri="{BB962C8B-B14F-4D97-AF65-F5344CB8AC3E}">
        <p14:creationId xmlns:p14="http://schemas.microsoft.com/office/powerpoint/2010/main" val="207245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EEFB04A-F2C0-8B6C-3C85-B1622C0881C1}"/>
              </a:ext>
            </a:extLst>
          </p:cNvPr>
          <p:cNvGrpSpPr/>
          <p:nvPr/>
        </p:nvGrpSpPr>
        <p:grpSpPr>
          <a:xfrm>
            <a:off x="1" y="740668"/>
            <a:ext cx="12192000" cy="2200371"/>
            <a:chOff x="1" y="740668"/>
            <a:chExt cx="12192000" cy="220037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649428F-105E-D793-5664-940EAE8F214E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38FC12E-FB98-F7E7-9C34-540CF15926F9}"/>
                </a:ext>
              </a:extLst>
            </p:cNvPr>
            <p:cNvSpPr/>
            <p:nvPr/>
          </p:nvSpPr>
          <p:spPr>
            <a:xfrm>
              <a:off x="901262" y="740668"/>
              <a:ext cx="10618076" cy="2200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F400289-7C4E-2F3C-0819-6BDEB3D3C4C0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C284804-AE43-E69F-2292-5A7183E8B523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B6AF1089-9DC0-52A9-706F-9A736FE157F8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Triângulo isósceles 11">
                <a:extLst>
                  <a:ext uri="{FF2B5EF4-FFF2-40B4-BE49-F238E27FC236}">
                    <a16:creationId xmlns:a16="http://schemas.microsoft.com/office/drawing/2014/main" id="{52307F02-48ED-9427-6E4A-01BA6BE652C8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5CC7960-3405-4034-1248-71126391A148}"/>
                </a:ext>
              </a:extLst>
            </p:cNvPr>
            <p:cNvSpPr txBox="1"/>
            <p:nvPr/>
          </p:nvSpPr>
          <p:spPr>
            <a:xfrm>
              <a:off x="956232" y="1200817"/>
              <a:ext cx="5150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22642" y="740668"/>
            <a:ext cx="9188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Vivemos em uma sociedade que busca constantemente satisfazer o eu e seus desejos. Por isso é importante ensinar nossos filhos a buscar a pérola mais preciosa. Por que algumas pessoas não conseguem encontrar essa pérola valiosa? (Ver p. 19.)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1091762" y="3608345"/>
            <a:ext cx="10237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Quase cristãos, mas não plenamente; parecem estar perto do reino do Céu, mas não podem ali entrar. ________ , mas não completamente salvos, significa estar não quase, e sim completamente perdidos.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7831521" y="4054621"/>
            <a:ext cx="205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QUASE</a:t>
            </a:r>
          </a:p>
        </p:txBody>
      </p:sp>
    </p:spTree>
    <p:extLst>
      <p:ext uri="{BB962C8B-B14F-4D97-AF65-F5344CB8AC3E}">
        <p14:creationId xmlns:p14="http://schemas.microsoft.com/office/powerpoint/2010/main" val="2884692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7E3E101-3548-339B-BE2E-A211494BCBBE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87FAAA-0362-B1F5-8C3B-28AC84FCE750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6BA9E394-1DBC-79BC-263E-A628D794F2C5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B52300C-DC40-02BB-3EC0-2D4F09917D5B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A3AAFD0C-165A-0950-28DB-9798C16142CE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B7BB19D-EC1E-2DE8-0D1F-AF0B90F54AE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4D21A0E0-45B5-E442-2DE8-B30A46C3E331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22642" y="1262123"/>
            <a:ext cx="9165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Qual é o duplo significado da parábola do negociante? Como Deus, por meio de Cristo, contemplou e contempla a humanidade? (Ver p. 19.)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9431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1091762" y="3181905"/>
            <a:ext cx="102370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A parábola do negociante que buscava boas pérolas tem duplo significado: aplica-se não somente _________ que ___________ o reino dos Céus, mas também _________, que procura Sua herança perdida. Jesus, o Negociante celestial que busca boas pérolas, viu na humanidade decaída a pérola de grande preço. Viu as possibilidades de redenção no ser humano pervertido e arruinado pelo pecado.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9028386" y="3653402"/>
            <a:ext cx="197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PROCURAM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B6A68F4-91E8-DF32-4D28-A7DD71E31F36}"/>
              </a:ext>
            </a:extLst>
          </p:cNvPr>
          <p:cNvSpPr txBox="1"/>
          <p:nvPr/>
        </p:nvSpPr>
        <p:spPr>
          <a:xfrm>
            <a:off x="6727935" y="3653402"/>
            <a:ext cx="197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À</a:t>
            </a:r>
            <a:r>
              <a:rPr lang="pt-BR" sz="2400" b="1">
                <a:solidFill>
                  <a:srgbClr val="C00000"/>
                </a:solidFill>
              </a:rPr>
              <a:t>QUELES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DAD9D9-B033-425B-367B-E05FCE8986FB}"/>
              </a:ext>
            </a:extLst>
          </p:cNvPr>
          <p:cNvSpPr txBox="1"/>
          <p:nvPr/>
        </p:nvSpPr>
        <p:spPr>
          <a:xfrm>
            <a:off x="5881851" y="4073027"/>
            <a:ext cx="169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A CRISTO</a:t>
            </a:r>
          </a:p>
        </p:txBody>
      </p:sp>
    </p:spTree>
    <p:extLst>
      <p:ext uri="{BB962C8B-B14F-4D97-AF65-F5344CB8AC3E}">
        <p14:creationId xmlns:p14="http://schemas.microsoft.com/office/powerpoint/2010/main" val="2120701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7E3E101-3548-339B-BE2E-A211494BCBBE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87FAAA-0362-B1F5-8C3B-28AC84FCE750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6BA9E394-1DBC-79BC-263E-A628D794F2C5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B52300C-DC40-02BB-3EC0-2D4F09917D5B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A3AAFD0C-165A-0950-28DB-9798C16142CE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B7BB19D-EC1E-2DE8-0D1F-AF0B90F54AE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4D21A0E0-45B5-E442-2DE8-B30A46C3E331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22642" y="1262123"/>
            <a:ext cx="9165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Qual é o duplo significado da parábola do negociante? Como Deus, por meio de Cristo, contemplou e contempla a humanidade? (Ver p. 19.)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9431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1091762" y="3181905"/>
            <a:ext cx="10237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Corações que têm sido o campo de combate com Satanás e foram salvos pelo poder do amor são mais preciosos ao Salvador do que aqueles que jamais caíram. Deus contemplou a humanidade não como desprezível e indigna, mas, em Cristo, Ele a _____ como ______ se tornar por meio do amor redentor.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1181902" y="4919028"/>
            <a:ext cx="197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PODIA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B6A68F4-91E8-DF32-4D28-A7DD71E31F36}"/>
              </a:ext>
            </a:extLst>
          </p:cNvPr>
          <p:cNvSpPr txBox="1"/>
          <p:nvPr/>
        </p:nvSpPr>
        <p:spPr>
          <a:xfrm>
            <a:off x="9427778" y="4520018"/>
            <a:ext cx="197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VIU</a:t>
            </a:r>
          </a:p>
        </p:txBody>
      </p:sp>
    </p:spTree>
    <p:extLst>
      <p:ext uri="{BB962C8B-B14F-4D97-AF65-F5344CB8AC3E}">
        <p14:creationId xmlns:p14="http://schemas.microsoft.com/office/powerpoint/2010/main" val="822302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1092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Cristina Barbosa</cp:lastModifiedBy>
  <cp:revision>6</cp:revision>
  <dcterms:created xsi:type="dcterms:W3CDTF">2022-08-23T09:51:50Z</dcterms:created>
  <dcterms:modified xsi:type="dcterms:W3CDTF">2022-09-20T15:36:46Z</dcterms:modified>
</cp:coreProperties>
</file>