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80" r:id="rId6"/>
    <p:sldId id="275" r:id="rId7"/>
    <p:sldId id="281" r:id="rId8"/>
    <p:sldId id="276" r:id="rId9"/>
    <p:sldId id="277" r:id="rId10"/>
    <p:sldId id="282" r:id="rId11"/>
    <p:sldId id="266" r:id="rId12"/>
    <p:sldId id="283" r:id="rId13"/>
    <p:sldId id="278" r:id="rId14"/>
    <p:sldId id="268" r:id="rId15"/>
    <p:sldId id="279" r:id="rId16"/>
    <p:sldId id="262" r:id="rId17"/>
    <p:sldId id="26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97E"/>
    <a:srgbClr val="1F4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63FD9-0714-4E37-AC6F-12BDC26A2E95}" v="30" dt="2022-09-20T16:13:37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Cristina Barbosa" userId="a7deaa94-27fa-4381-b313-ee83126f3c73" providerId="ADAL" clId="{BEF63FD9-0714-4E37-AC6F-12BDC26A2E95}"/>
    <pc:docChg chg="modSld">
      <pc:chgData name="DSA - Cristina Barbosa" userId="a7deaa94-27fa-4381-b313-ee83126f3c73" providerId="ADAL" clId="{BEF63FD9-0714-4E37-AC6F-12BDC26A2E95}" dt="2022-09-20T16:13:37.230" v="29" actId="207"/>
      <pc:docMkLst>
        <pc:docMk/>
      </pc:docMkLst>
      <pc:sldChg chg="modAnim">
        <pc:chgData name="DSA - Cristina Barbosa" userId="a7deaa94-27fa-4381-b313-ee83126f3c73" providerId="ADAL" clId="{BEF63FD9-0714-4E37-AC6F-12BDC26A2E95}" dt="2022-09-20T15:46:39.385" v="7"/>
        <pc:sldMkLst>
          <pc:docMk/>
          <pc:sldMk cId="1887212014" sldId="275"/>
        </pc:sldMkLst>
      </pc:sldChg>
      <pc:sldChg chg="modSp modAnim">
        <pc:chgData name="DSA - Cristina Barbosa" userId="a7deaa94-27fa-4381-b313-ee83126f3c73" providerId="ADAL" clId="{BEF63FD9-0714-4E37-AC6F-12BDC26A2E95}" dt="2022-09-20T15:54:24.852" v="27" actId="20577"/>
        <pc:sldMkLst>
          <pc:docMk/>
          <pc:sldMk cId="4036874039" sldId="278"/>
        </pc:sldMkLst>
        <pc:spChg chg="mod">
          <ac:chgData name="DSA - Cristina Barbosa" userId="a7deaa94-27fa-4381-b313-ee83126f3c73" providerId="ADAL" clId="{BEF63FD9-0714-4E37-AC6F-12BDC26A2E95}" dt="2022-09-20T15:54:24.852" v="27" actId="20577"/>
          <ac:spMkLst>
            <pc:docMk/>
            <pc:sldMk cId="4036874039" sldId="278"/>
            <ac:spMk id="12" creationId="{8BBAC337-1EFD-1ECF-6BEB-DEF495DB3E59}"/>
          </ac:spMkLst>
        </pc:spChg>
      </pc:sldChg>
      <pc:sldChg chg="modAnim">
        <pc:chgData name="DSA - Cristina Barbosa" userId="a7deaa94-27fa-4381-b313-ee83126f3c73" providerId="ADAL" clId="{BEF63FD9-0714-4E37-AC6F-12BDC26A2E95}" dt="2022-09-20T15:45:40.983" v="3"/>
        <pc:sldMkLst>
          <pc:docMk/>
          <pc:sldMk cId="2817761870" sldId="280"/>
        </pc:sldMkLst>
      </pc:sldChg>
      <pc:sldChg chg="modSp">
        <pc:chgData name="DSA - Cristina Barbosa" userId="a7deaa94-27fa-4381-b313-ee83126f3c73" providerId="ADAL" clId="{BEF63FD9-0714-4E37-AC6F-12BDC26A2E95}" dt="2022-09-20T16:13:37.230" v="29" actId="207"/>
        <pc:sldMkLst>
          <pc:docMk/>
          <pc:sldMk cId="1379878222" sldId="282"/>
        </pc:sldMkLst>
        <pc:spChg chg="mod">
          <ac:chgData name="DSA - Cristina Barbosa" userId="a7deaa94-27fa-4381-b313-ee83126f3c73" providerId="ADAL" clId="{BEF63FD9-0714-4E37-AC6F-12BDC26A2E95}" dt="2022-09-20T16:13:37.230" v="29" actId="207"/>
          <ac:spMkLst>
            <pc:docMk/>
            <pc:sldMk cId="1379878222" sldId="282"/>
            <ac:spMk id="4" creationId="{CAEBF52F-921A-60D5-05B7-6C27312A5E85}"/>
          </ac:spMkLst>
        </pc:spChg>
      </pc:sldChg>
      <pc:sldChg chg="modAnim">
        <pc:chgData name="DSA - Cristina Barbosa" userId="a7deaa94-27fa-4381-b313-ee83126f3c73" providerId="ADAL" clId="{BEF63FD9-0714-4E37-AC6F-12BDC26A2E95}" dt="2022-09-20T15:53:31.830" v="15"/>
        <pc:sldMkLst>
          <pc:docMk/>
          <pc:sldMk cId="2272905483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D732E-33DE-5C22-078C-AD5CCFCDC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8E6AD2-A29C-1AAF-5886-4A0731D71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2FA552-C121-A275-828C-5216EAD9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84F646-8F54-EDBB-AE58-599B8257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0591E7-F5A3-2386-B518-4D18F322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65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5833B-4A8C-1C38-6A2A-4473F38F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EF7D8E-632A-69FB-CCE1-EFDF60C57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A853F5-0CE2-10D5-C68A-3360B164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6B648B-4B06-DDF2-0C49-8DC1075B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20F651-DF9F-AA0E-74C1-8EB8E2F4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022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8CEE9B-45DD-0F59-65D5-C1FFD7C63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E89374-B2CF-5E78-E073-28356033E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295A49-E216-B1EA-EAE7-E099F69B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9DCEA8-3535-CEB2-81AD-4AA9251A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A5D92C-C5F7-336A-611D-1429D2A4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230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BCC73-8C26-E39B-4B1F-24F1BFC3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6E9A2-82F0-F5AA-4FB8-79D7EC09F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3B4500-2CFC-2265-57C7-856E269E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E8D160-5337-BA5F-C7D1-E2DB9710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E408C-FFA7-C379-8A34-394094E9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41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032FD-4ED0-768A-2277-BCDC062F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B81332-1764-465E-9608-0C071989A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321FC3-A2FF-1AE3-10E1-AF26EA50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18FAE8-5AE1-2817-411C-F89EB21E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8CC565-12DB-BD65-B294-43977844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25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592CF-1833-D2CA-40D3-1561ABCA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A1508F-8B6A-F41C-8DA8-0D3B680E1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F2EE01-5FAA-A11B-ECBA-4439338B6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8BFE09-D374-1313-45B8-C458943F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EE2F5F-7CF0-4C73-F0DC-158FEB3F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ADAEBB-D99E-4361-5326-353F5375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792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B54DE-D29A-AADE-D2FF-7BAE8672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0449B8-11D4-2106-0079-8BF9A25ED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C1795B-180A-EF7A-ABC7-31272657D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9C7BC-0228-35EF-DDDE-6B84CAF8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C983C8F-4D47-DAAC-7408-B249227C1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BB787C-3611-3CCE-ED02-04569AAB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CD0FBE3-60EC-63DB-C837-C7783E9C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37E8D2-F2F7-037B-8628-484DC3B8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950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61D17-B791-1E77-2C9E-81313265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C74E4B-EDE0-53A3-9767-FA368354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5976B7-4DC0-132B-F64A-9554630E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2588CF-A509-6E79-BAF8-13753F5D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717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10A739-39C7-C461-BE74-CB36547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980157C-367B-A2F0-D543-CD1CE958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1650D1-33EF-BAFA-D5CF-23360602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77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AB569-A780-57B6-6521-6956F394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9C7271-12B2-BD6B-DF8B-21CBD3347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D8B1BD-36D5-4372-B238-04F0322C8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3DF80F-0511-CF02-B0E9-0D056F2A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F63D73-203A-5448-08CC-D25336C7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1F48D4-F01B-C0EA-FB13-CAAB285A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517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5B3DA-9216-4BC5-96F4-7DED33BB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D3F38E1-909F-FF9A-7EB0-76EF9BB87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D74D71-4547-AFD7-4B34-A2BAF1CD7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76B07E-1645-B97F-CBBA-94DCC55D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E54FB4-B643-08D0-1A45-E113AE8E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462A12-233C-8CD9-AF4E-1C64291F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33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5A6CD6D-E590-DD00-93DF-9A34A096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7AA89F-F43E-0B63-F083-689F81914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77B63A-7C66-30C0-438E-9B23009F7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B8CC-E9F9-4171-8C34-80D43CCD6332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D6BA71-957E-2118-68BA-45D9A319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24CFBF-262E-5C9D-1470-074099FDE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5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238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4F21EACE-AC2E-F54E-60F9-59541BD20248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E714B5A-7209-4A22-FCF6-F88FE034E3B6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1E257A38-5377-0EDC-AEC9-ED0E182394F6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B02F450-AA96-641B-07F3-975DB48E16CA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EABEBDF-AE9A-A308-761F-395117C6FEC5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136F2057-1542-A812-9F83-F0850774B49E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Triângulo isósceles 14">
                <a:extLst>
                  <a:ext uri="{FF2B5EF4-FFF2-40B4-BE49-F238E27FC236}">
                    <a16:creationId xmlns:a16="http://schemas.microsoft.com/office/drawing/2014/main" id="{6DA3D04B-6E52-406E-E83E-18FC42947744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38556" y="1046680"/>
            <a:ext cx="9165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Quão importante é a questão do perdão nos relacionamentos familiares e nas demais áreas da vida! Qual foi o sentimento do filho após ser recebido pelo pai? </a:t>
            </a:r>
          </a:p>
          <a:p>
            <a:pPr algn="just"/>
            <a:r>
              <a:rPr lang="pt-BR" sz="2800" b="1" dirty="0">
                <a:solidFill>
                  <a:srgbClr val="1F402B"/>
                </a:solidFill>
              </a:rPr>
              <a:t>(Ver p. 40).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01262" y="1217583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300728"/>
            <a:ext cx="10237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O filho sentiu que o </a:t>
            </a:r>
            <a:r>
              <a:rPr lang="pt-BR" sz="2800" b="1" u="sng" dirty="0">
                <a:solidFill>
                  <a:srgbClr val="C00000"/>
                </a:solidFill>
              </a:rPr>
              <a:t>PASSADO</a:t>
            </a:r>
            <a:r>
              <a:rPr lang="pt-BR" sz="2800" b="1" dirty="0">
                <a:solidFill>
                  <a:srgbClr val="FF0000"/>
                </a:solidFill>
              </a:rPr>
              <a:t> </a:t>
            </a:r>
            <a:r>
              <a:rPr lang="pt-BR" sz="2800" b="1" dirty="0"/>
              <a:t>estava </a:t>
            </a:r>
            <a:r>
              <a:rPr lang="pt-BR" sz="2800" b="1" u="sng" dirty="0">
                <a:solidFill>
                  <a:srgbClr val="C00000"/>
                </a:solidFill>
              </a:rPr>
              <a:t>PERDOADO</a:t>
            </a:r>
            <a:r>
              <a:rPr lang="pt-BR" sz="2800" b="1" dirty="0"/>
              <a:t>, esquecido e apagado para sempre. E assim Deus fala ao pecador: “Como se fossem uma nuvem, varri para longe suas ofensas; como se fossem a neblina da manhã, os seus pecados” (Isaías 44:22). “Eu [lhe] perdoarei a maldade e não Me lembrarei mais dos seus pecados” (Jeremias 31:34).</a:t>
            </a:r>
          </a:p>
        </p:txBody>
      </p:sp>
    </p:spTree>
    <p:extLst>
      <p:ext uri="{BB962C8B-B14F-4D97-AF65-F5344CB8AC3E}">
        <p14:creationId xmlns:p14="http://schemas.microsoft.com/office/powerpoint/2010/main" val="1379878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4F21EACE-AC2E-F54E-60F9-59541BD20248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E714B5A-7209-4A22-FCF6-F88FE034E3B6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1E257A38-5377-0EDC-AEC9-ED0E182394F6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B02F450-AA96-641B-07F3-975DB48E16CA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EABEBDF-AE9A-A308-761F-395117C6FEC5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136F2057-1542-A812-9F83-F0850774B49E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Triângulo isósceles 14">
                <a:extLst>
                  <a:ext uri="{FF2B5EF4-FFF2-40B4-BE49-F238E27FC236}">
                    <a16:creationId xmlns:a16="http://schemas.microsoft.com/office/drawing/2014/main" id="{6DA3D04B-6E52-406E-E83E-18FC42947744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38556" y="1046680"/>
            <a:ext cx="9165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Quão importante é a questão do perdão nos relacionamentos familiares e nas demais áreas da vida! Qual foi o sentimento do filho após ser recebido pelo pai? </a:t>
            </a:r>
          </a:p>
          <a:p>
            <a:pPr algn="just"/>
            <a:r>
              <a:rPr lang="pt-BR" sz="2800" b="1" dirty="0">
                <a:solidFill>
                  <a:srgbClr val="1F402B"/>
                </a:solidFill>
              </a:rPr>
              <a:t>(Ver p. 40).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01262" y="1217583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398190"/>
            <a:ext cx="10237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“Que o ímpio abandone o seu caminho, e o homem mau, os seus pensamentos. Volte-se ele para o SENHOR, que terá misericórdia dele; volte-se para o nosso Deus, pois Ele dá de bom grado o Seu perdão” (Isaías 55:7).</a:t>
            </a:r>
          </a:p>
        </p:txBody>
      </p:sp>
    </p:spTree>
    <p:extLst>
      <p:ext uri="{BB962C8B-B14F-4D97-AF65-F5344CB8AC3E}">
        <p14:creationId xmlns:p14="http://schemas.microsoft.com/office/powerpoint/2010/main" val="1705830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B10EE37-1632-6C5C-C48C-E80C48C815BA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DF2EA53-B5F0-337A-2797-6F4F19D09687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599DF7F4-8CD2-8FA1-787B-88D0FB6EE597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5B747B7-8452-905D-280B-40D08BF1932E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C7CD1C9B-689E-C852-D6CC-049B4ECE6786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2672AEE6-714A-59B2-6A11-7B6EDCBC4BA3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Triângulo isósceles 10">
                <a:extLst>
                  <a:ext uri="{FF2B5EF4-FFF2-40B4-BE49-F238E27FC236}">
                    <a16:creationId xmlns:a16="http://schemas.microsoft.com/office/drawing/2014/main" id="{DD11946B-FD9A-9DCF-0224-717822625AFF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194318" y="1477567"/>
            <a:ext cx="9083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O que dizer àquele filho que nunca se afastou do lar, mas está perdido ou não se sente amado? (Ver p. 42.)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88524" y="1231346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77462" y="3415151"/>
            <a:ext cx="10237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Apesar disso, o pai o ______ com _______ . “Meu filho”, ele disse, “você está sempre comigo, e _____ o que tenho é seu” (Lucas 15:31). “Durante todos esses anos da vida desregrada de seu irmão, você não teve o privilégio de minha companhia?”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BAC337-1EFD-1ECF-6BEB-DEF495DB3E59}"/>
              </a:ext>
            </a:extLst>
          </p:cNvPr>
          <p:cNvSpPr txBox="1"/>
          <p:nvPr/>
        </p:nvSpPr>
        <p:spPr>
          <a:xfrm>
            <a:off x="4288216" y="3429000"/>
            <a:ext cx="125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TRATOU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E04EE81-B99F-5C8C-174D-376E07F17E90}"/>
              </a:ext>
            </a:extLst>
          </p:cNvPr>
          <p:cNvSpPr txBox="1"/>
          <p:nvPr/>
        </p:nvSpPr>
        <p:spPr>
          <a:xfrm>
            <a:off x="6189280" y="3429000"/>
            <a:ext cx="145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CARINHO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911D5A9-B471-F95E-1563-1BD37AEFD305}"/>
              </a:ext>
            </a:extLst>
          </p:cNvPr>
          <p:cNvSpPr txBox="1"/>
          <p:nvPr/>
        </p:nvSpPr>
        <p:spPr>
          <a:xfrm>
            <a:off x="5772814" y="3880699"/>
            <a:ext cx="160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TUDO</a:t>
            </a:r>
          </a:p>
        </p:txBody>
      </p:sp>
    </p:spTree>
    <p:extLst>
      <p:ext uri="{BB962C8B-B14F-4D97-AF65-F5344CB8AC3E}">
        <p14:creationId xmlns:p14="http://schemas.microsoft.com/office/powerpoint/2010/main" val="2272905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B10EE37-1632-6C5C-C48C-E80C48C815BA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DF2EA53-B5F0-337A-2797-6F4F19D09687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599DF7F4-8CD2-8FA1-787B-88D0FB6EE597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5B747B7-8452-905D-280B-40D08BF1932E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C7CD1C9B-689E-C852-D6CC-049B4ECE6786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2672AEE6-714A-59B2-6A11-7B6EDCBC4BA3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Triângulo isósceles 10">
                <a:extLst>
                  <a:ext uri="{FF2B5EF4-FFF2-40B4-BE49-F238E27FC236}">
                    <a16:creationId xmlns:a16="http://schemas.microsoft.com/office/drawing/2014/main" id="{DD11946B-FD9A-9DCF-0224-717822625AFF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194318" y="1477567"/>
            <a:ext cx="9083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O que dizer àquele filho que nunca se afastou do lar, mas está perdido ou não se sente amado? (Ver p. 42.)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88524" y="1231346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77462" y="3415151"/>
            <a:ext cx="10237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Tudo que podia favorecer a felicidade de seus filhos estava à disposição deles. O mais velho não precisava esperar uma recompensa ou presente. “‘Tudo o que tenho é seu.’ Apenas _______ em meu amor e tome de graça o que lhe ofereço.”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BAC337-1EFD-1ECF-6BEB-DEF495DB3E59}"/>
              </a:ext>
            </a:extLst>
          </p:cNvPr>
          <p:cNvSpPr txBox="1"/>
          <p:nvPr/>
        </p:nvSpPr>
        <p:spPr>
          <a:xfrm>
            <a:off x="1036372" y="4714439"/>
            <a:ext cx="125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CONFIE</a:t>
            </a:r>
          </a:p>
        </p:txBody>
      </p:sp>
    </p:spTree>
    <p:extLst>
      <p:ext uri="{BB962C8B-B14F-4D97-AF65-F5344CB8AC3E}">
        <p14:creationId xmlns:p14="http://schemas.microsoft.com/office/powerpoint/2010/main" val="4036874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454166" y="1258263"/>
            <a:ext cx="290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PARA REFLEXÃO: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BF5163C-F7DA-CE66-278E-E57088DA4FEE}"/>
              </a:ext>
            </a:extLst>
          </p:cNvPr>
          <p:cNvSpPr/>
          <p:nvPr/>
        </p:nvSpPr>
        <p:spPr>
          <a:xfrm>
            <a:off x="2333297" y="1781483"/>
            <a:ext cx="7304689" cy="3547262"/>
          </a:xfrm>
          <a:prstGeom prst="roundRect">
            <a:avLst/>
          </a:prstGeom>
          <a:solidFill>
            <a:srgbClr val="4A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E8C1DC2-EA95-9440-238B-5288E240D4D8}"/>
              </a:ext>
            </a:extLst>
          </p:cNvPr>
          <p:cNvSpPr txBox="1"/>
          <p:nvPr/>
        </p:nvSpPr>
        <p:spPr>
          <a:xfrm>
            <a:off x="2748455" y="2104648"/>
            <a:ext cx="6474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Muitos querem primeiro mudar de vida para depois voltar aos braços do Pai. Ser bom é requisito para ir a Jesus? Que conselhos dar a uma pessoa que pensa assim? (Ver p. 41.)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1623849" y="458044"/>
            <a:ext cx="12454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1F402B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2150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E8C1DC2-EA95-9440-238B-5288E240D4D8}"/>
              </a:ext>
            </a:extLst>
          </p:cNvPr>
          <p:cNvSpPr txBox="1"/>
          <p:nvPr/>
        </p:nvSpPr>
        <p:spPr>
          <a:xfrm>
            <a:off x="1087821" y="1343937"/>
            <a:ext cx="100163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1F402B"/>
                </a:solidFill>
              </a:rPr>
              <a:t>Quando reconhecemos que somos pecadores e que somente o amor do Pai pode nos salvar, aprendemos a ter amor e compaixão por outros que também sofrem no pecado. Então não mais tratamos com censura e ciúme alguém que se arrepende.</a:t>
            </a:r>
          </a:p>
          <a:p>
            <a:pPr algn="ctr"/>
            <a:r>
              <a:rPr lang="pt-BR" sz="2800" b="1" i="1" dirty="0">
                <a:solidFill>
                  <a:srgbClr val="1F402B"/>
                </a:solidFill>
              </a:rPr>
              <a:t>Quando o gelo do egoísmo se derrete em nosso coração, passamos a estar em sintonia com Deus e podemos compartilhar de Sua alegria pela salvação do perdido.</a:t>
            </a:r>
          </a:p>
        </p:txBody>
      </p:sp>
    </p:spTree>
    <p:extLst>
      <p:ext uri="{BB962C8B-B14F-4D97-AF65-F5344CB8AC3E}">
        <p14:creationId xmlns:p14="http://schemas.microsoft.com/office/powerpoint/2010/main" val="437300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E8C1DC2-EA95-9440-238B-5288E240D4D8}"/>
              </a:ext>
            </a:extLst>
          </p:cNvPr>
          <p:cNvSpPr txBox="1"/>
          <p:nvPr/>
        </p:nvSpPr>
        <p:spPr>
          <a:xfrm>
            <a:off x="1087821" y="1343937"/>
            <a:ext cx="100163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1F402B"/>
                </a:solidFill>
              </a:rPr>
              <a:t>Nessa obra todos os anjos do Céu estão prontos para cooperar. Todos os recursos celestiais estão à disposição dos que procuram salvar os perdidos. Os anjos os auxiliarão a alcançar os mais indiferentes e duros de coração. E, quando alguém é</a:t>
            </a:r>
          </a:p>
          <a:p>
            <a:pPr algn="ctr"/>
            <a:r>
              <a:rPr lang="pt-BR" sz="2800" b="1" i="1" dirty="0">
                <a:solidFill>
                  <a:srgbClr val="1F402B"/>
                </a:solidFill>
              </a:rPr>
              <a:t>reconduzido a Deus, todo o Céu se alegra. Serafins e querubins tocam suas harpas douradas e cantam louvores a Deus e ao Cordeiro por Seu amor e Sua misericórdia</a:t>
            </a:r>
          </a:p>
          <a:p>
            <a:pPr algn="ctr"/>
            <a:r>
              <a:rPr lang="pt-BR" sz="2800" b="1" i="1" dirty="0">
                <a:solidFill>
                  <a:srgbClr val="1F402B"/>
                </a:solidFill>
              </a:rPr>
              <a:t>pelos filhos dos homens ( p. 36 ).</a:t>
            </a:r>
          </a:p>
        </p:txBody>
      </p:sp>
    </p:spTree>
    <p:extLst>
      <p:ext uri="{BB962C8B-B14F-4D97-AF65-F5344CB8AC3E}">
        <p14:creationId xmlns:p14="http://schemas.microsoft.com/office/powerpoint/2010/main" val="4055047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59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59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380316-97CB-A20C-2962-32D54854E8DF}"/>
              </a:ext>
            </a:extLst>
          </p:cNvPr>
          <p:cNvSpPr txBox="1"/>
          <p:nvPr/>
        </p:nvSpPr>
        <p:spPr>
          <a:xfrm>
            <a:off x="2091559" y="1566041"/>
            <a:ext cx="7693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u="none" strike="noStrike" baseline="0" dirty="0"/>
              <a:t>“Um homem tinha dois filhos. O mais novo disse ao seu pai: ‘Pai, quero a minha parte da herança’. Assim, ele repartiu sua propriedade entre eles. Não muito tempo depois, o filho mais novo reuniu tudo o que tinha e foi para uma região distante” (Lucas 15:11-13).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75869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380316-97CB-A20C-2962-32D54854E8DF}"/>
              </a:ext>
            </a:extLst>
          </p:cNvPr>
          <p:cNvSpPr txBox="1"/>
          <p:nvPr/>
        </p:nvSpPr>
        <p:spPr>
          <a:xfrm>
            <a:off x="2091559" y="1566041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u="none" strike="noStrike" baseline="0" dirty="0"/>
              <a:t>Deus está cheio de amor e afetuosa compaixão para com todos os que estão expostos às tentações do inimigo astuto. Na parábola do filho pródigo vemos como o Senhor age com aqueles que um dia conheceram o amor do Pai mas deixaram que o tentador os levasse como escravos para fazer a vontade dele ( p. 37 ).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216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5608184-5E1E-D9C5-6D0B-22F29960AEFE}"/>
              </a:ext>
            </a:extLst>
          </p:cNvPr>
          <p:cNvSpPr/>
          <p:nvPr/>
        </p:nvSpPr>
        <p:spPr>
          <a:xfrm>
            <a:off x="1" y="1174403"/>
            <a:ext cx="12192000" cy="1560436"/>
          </a:xfrm>
          <a:prstGeom prst="rect">
            <a:avLst/>
          </a:prstGeom>
          <a:solidFill>
            <a:srgbClr val="4A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65638" y="3305162"/>
            <a:ext cx="10237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Que retrato da condição do pecador essa história nos traz! Embora esteja envolvido pelas bênçãos do amor de Deus, não existe nada que o pecador – que gosta de satisfazer seus desejos com os prazeres do pecado – queira mais do que a separação de Deus. Assim como o filho pródigo, ele __________ as bênçãos de Deus como se fossem suas por __________ . Ele as recebe como se fossem coisas normais, _______________ nem prestar qualquer serviço de amor. […]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9098529" y="4381049"/>
            <a:ext cx="210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REINVIDICA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1B3EAF-4D5C-246B-D7FB-F1F92AF12820}"/>
              </a:ext>
            </a:extLst>
          </p:cNvPr>
          <p:cNvSpPr txBox="1"/>
          <p:nvPr/>
        </p:nvSpPr>
        <p:spPr>
          <a:xfrm>
            <a:off x="4196746" y="5106793"/>
            <a:ext cx="245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SEM AGRADECER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897A01B-E904-E019-AD5F-F15646E2038D}"/>
              </a:ext>
            </a:extLst>
          </p:cNvPr>
          <p:cNvSpPr/>
          <p:nvPr/>
        </p:nvSpPr>
        <p:spPr>
          <a:xfrm>
            <a:off x="901262" y="977462"/>
            <a:ext cx="10618076" cy="19635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123090" y="1062685"/>
            <a:ext cx="9307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Ensinar os filhos a ter um espírito de gratidão a Deus e descentralizado do eu cria intimidade com Deus e valorização das questões celestiais. Que atitudes encontramos no filho pródigo que o afastavam de Deus? (Ver p. 38.)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D3E6D46-E216-F6B7-C68C-96EE24A17B76}"/>
              </a:ext>
            </a:extLst>
          </p:cNvPr>
          <p:cNvSpPr/>
          <p:nvPr/>
        </p:nvSpPr>
        <p:spPr>
          <a:xfrm>
            <a:off x="649014" y="1217583"/>
            <a:ext cx="1474076" cy="1474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3B73981-8B58-3935-A6FA-95AE43E93202}"/>
              </a:ext>
            </a:extLst>
          </p:cNvPr>
          <p:cNvGrpSpPr/>
          <p:nvPr/>
        </p:nvGrpSpPr>
        <p:grpSpPr>
          <a:xfrm>
            <a:off x="720242" y="1332006"/>
            <a:ext cx="1447005" cy="1250152"/>
            <a:chOff x="760976" y="1340559"/>
            <a:chExt cx="1447005" cy="1250152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A90AC353-3C38-9B9F-AF28-DDEEDCD55240}"/>
                </a:ext>
              </a:extLst>
            </p:cNvPr>
            <p:cNvSpPr/>
            <p:nvPr/>
          </p:nvSpPr>
          <p:spPr>
            <a:xfrm>
              <a:off x="760976" y="1340559"/>
              <a:ext cx="1250152" cy="1250152"/>
            </a:xfrm>
            <a:prstGeom prst="ellips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riângulo isósceles 13">
              <a:extLst>
                <a:ext uri="{FF2B5EF4-FFF2-40B4-BE49-F238E27FC236}">
                  <a16:creationId xmlns:a16="http://schemas.microsoft.com/office/drawing/2014/main" id="{A9C17B54-4B3D-9FE5-F0FB-6377AEE9B7BA}"/>
                </a:ext>
              </a:extLst>
            </p:cNvPr>
            <p:cNvSpPr/>
            <p:nvPr/>
          </p:nvSpPr>
          <p:spPr>
            <a:xfrm rot="5400000">
              <a:off x="1691154" y="1714195"/>
              <a:ext cx="530773" cy="502880"/>
            </a:xfrm>
            <a:prstGeom prst="triangl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65638" y="1249593"/>
            <a:ext cx="420414" cy="144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3C3104-5126-CEAB-DC92-6C94665E451F}"/>
              </a:ext>
            </a:extLst>
          </p:cNvPr>
          <p:cNvSpPr txBox="1"/>
          <p:nvPr/>
        </p:nvSpPr>
        <p:spPr>
          <a:xfrm>
            <a:off x="6700581" y="4754168"/>
            <a:ext cx="135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DIREITO</a:t>
            </a:r>
          </a:p>
        </p:txBody>
      </p:sp>
    </p:spTree>
    <p:extLst>
      <p:ext uri="{BB962C8B-B14F-4D97-AF65-F5344CB8AC3E}">
        <p14:creationId xmlns:p14="http://schemas.microsoft.com/office/powerpoint/2010/main" val="2817761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5608184-5E1E-D9C5-6D0B-22F29960AEFE}"/>
              </a:ext>
            </a:extLst>
          </p:cNvPr>
          <p:cNvSpPr/>
          <p:nvPr/>
        </p:nvSpPr>
        <p:spPr>
          <a:xfrm>
            <a:off x="1" y="1174403"/>
            <a:ext cx="12192000" cy="1560436"/>
          </a:xfrm>
          <a:prstGeom prst="rect">
            <a:avLst/>
          </a:prstGeom>
          <a:solidFill>
            <a:srgbClr val="4A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65638" y="3458331"/>
            <a:ext cx="10237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Independentemente da aparência, toda vida ______________ no _____ está fadada ao fracasso. Todo aquele que procura viver separado de Deus desperdiça tudo o que tem. Desperdiça seus preciosos anos, as forças da mente e das emoções e trabalha para sua eterna perdição. O ser humano que se torna _________________ para servir a si mesmo é escravo dos bens materiais.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6997775" y="3455297"/>
            <a:ext cx="2324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CENTRALIZADA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1B3EAF-4D5C-246B-D7FB-F1F92AF12820}"/>
              </a:ext>
            </a:extLst>
          </p:cNvPr>
          <p:cNvSpPr txBox="1"/>
          <p:nvPr/>
        </p:nvSpPr>
        <p:spPr>
          <a:xfrm>
            <a:off x="989286" y="4886074"/>
            <a:ext cx="279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ALIENADO DE DEUS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897A01B-E904-E019-AD5F-F15646E2038D}"/>
              </a:ext>
            </a:extLst>
          </p:cNvPr>
          <p:cNvSpPr/>
          <p:nvPr/>
        </p:nvSpPr>
        <p:spPr>
          <a:xfrm>
            <a:off x="901262" y="977462"/>
            <a:ext cx="10618076" cy="19635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123090" y="1062685"/>
            <a:ext cx="9307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Ensinar os filhos a ter um espírito de gratidão a Deus e descentralizado do eu cria intimidade com Deus e valorização das questões celestiais. Que atitudes encontramos no filho pródigo que o afastavam de Deus? (Ver p. 38.)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D3E6D46-E216-F6B7-C68C-96EE24A17B76}"/>
              </a:ext>
            </a:extLst>
          </p:cNvPr>
          <p:cNvSpPr/>
          <p:nvPr/>
        </p:nvSpPr>
        <p:spPr>
          <a:xfrm>
            <a:off x="649014" y="1217583"/>
            <a:ext cx="1474076" cy="1474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3B73981-8B58-3935-A6FA-95AE43E93202}"/>
              </a:ext>
            </a:extLst>
          </p:cNvPr>
          <p:cNvGrpSpPr/>
          <p:nvPr/>
        </p:nvGrpSpPr>
        <p:grpSpPr>
          <a:xfrm>
            <a:off x="720242" y="1332006"/>
            <a:ext cx="1447005" cy="1250152"/>
            <a:chOff x="760976" y="1340559"/>
            <a:chExt cx="1447005" cy="1250152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A90AC353-3C38-9B9F-AF28-DDEEDCD55240}"/>
                </a:ext>
              </a:extLst>
            </p:cNvPr>
            <p:cNvSpPr/>
            <p:nvPr/>
          </p:nvSpPr>
          <p:spPr>
            <a:xfrm>
              <a:off x="760976" y="1340559"/>
              <a:ext cx="1250152" cy="1250152"/>
            </a:xfrm>
            <a:prstGeom prst="ellips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riângulo isósceles 13">
              <a:extLst>
                <a:ext uri="{FF2B5EF4-FFF2-40B4-BE49-F238E27FC236}">
                  <a16:creationId xmlns:a16="http://schemas.microsoft.com/office/drawing/2014/main" id="{A9C17B54-4B3D-9FE5-F0FB-6377AEE9B7BA}"/>
                </a:ext>
              </a:extLst>
            </p:cNvPr>
            <p:cNvSpPr/>
            <p:nvPr/>
          </p:nvSpPr>
          <p:spPr>
            <a:xfrm rot="5400000">
              <a:off x="1691154" y="1714195"/>
              <a:ext cx="530773" cy="502880"/>
            </a:xfrm>
            <a:prstGeom prst="triangl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65638" y="1249593"/>
            <a:ext cx="420414" cy="144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3C3104-5126-CEAB-DC92-6C94665E451F}"/>
              </a:ext>
            </a:extLst>
          </p:cNvPr>
          <p:cNvSpPr txBox="1"/>
          <p:nvPr/>
        </p:nvSpPr>
        <p:spPr>
          <a:xfrm>
            <a:off x="9852369" y="3455297"/>
            <a:ext cx="135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1887212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EEFB04A-F2C0-8B6C-3C85-B1622C0881C1}"/>
              </a:ext>
            </a:extLst>
          </p:cNvPr>
          <p:cNvGrpSpPr/>
          <p:nvPr/>
        </p:nvGrpSpPr>
        <p:grpSpPr>
          <a:xfrm>
            <a:off x="1" y="740668"/>
            <a:ext cx="12192000" cy="2200371"/>
            <a:chOff x="1" y="740668"/>
            <a:chExt cx="12192000" cy="220037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649428F-105E-D793-5664-940EAE8F214E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38FC12E-FB98-F7E7-9C34-540CF15926F9}"/>
                </a:ext>
              </a:extLst>
            </p:cNvPr>
            <p:cNvSpPr/>
            <p:nvPr/>
          </p:nvSpPr>
          <p:spPr>
            <a:xfrm>
              <a:off x="901262" y="740668"/>
              <a:ext cx="10618076" cy="2200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F400289-7C4E-2F3C-0819-6BDEB3D3C4C0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C284804-AE43-E69F-2292-5A7183E8B523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B6AF1089-9DC0-52A9-706F-9A736FE157F8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Triângulo isósceles 11">
                <a:extLst>
                  <a:ext uri="{FF2B5EF4-FFF2-40B4-BE49-F238E27FC236}">
                    <a16:creationId xmlns:a16="http://schemas.microsoft.com/office/drawing/2014/main" id="{52307F02-48ED-9427-6E4A-01BA6BE652C8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35CC7960-3405-4034-1248-71126391A148}"/>
                </a:ext>
              </a:extLst>
            </p:cNvPr>
            <p:cNvSpPr txBox="1"/>
            <p:nvPr/>
          </p:nvSpPr>
          <p:spPr>
            <a:xfrm>
              <a:off x="956232" y="1200817"/>
              <a:ext cx="5150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04653" y="871357"/>
            <a:ext cx="9188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1F402B"/>
                </a:solidFill>
              </a:rPr>
              <a:t>Os pais ensinam aos filhos o caminho correto, mas alguns escolhem trilhar por caminhos desconhecidos e perigosos. No caso do filho pródigo, ele escolheu separar-se do amor do Pai; porém, ao se deparar com a miséria humana em que havia se tornado, ele caiu em si. Naquele momento, o que aconteceu? (Ver p. 39.)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208951"/>
            <a:ext cx="10237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O amor de Deus ainda anseia por aquele que optou por separar-se Dele, e procura, por meio de influências, trazê-lo de volta para a casa do Pai. O filho pródigo, em sua miséria, caiu em si. O _______ ilusório que Satanás _______ sobre ele foi __________ . Viu que o sofrimento era consequência de sua própria insensatez […] 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9847984" y="4086114"/>
            <a:ext cx="108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PODER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1B3EAF-4D5C-246B-D7FB-F1F92AF12820}"/>
              </a:ext>
            </a:extLst>
          </p:cNvPr>
          <p:cNvSpPr txBox="1"/>
          <p:nvPr/>
        </p:nvSpPr>
        <p:spPr>
          <a:xfrm>
            <a:off x="4154107" y="4516249"/>
            <a:ext cx="135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EXERCIA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69D897-4568-0BE3-3411-66AF409CAB47}"/>
              </a:ext>
            </a:extLst>
          </p:cNvPr>
          <p:cNvSpPr txBox="1"/>
          <p:nvPr/>
        </p:nvSpPr>
        <p:spPr>
          <a:xfrm>
            <a:off x="7570966" y="4516248"/>
            <a:ext cx="205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QUEBRADO</a:t>
            </a:r>
          </a:p>
        </p:txBody>
      </p:sp>
    </p:spTree>
    <p:extLst>
      <p:ext uri="{BB962C8B-B14F-4D97-AF65-F5344CB8AC3E}">
        <p14:creationId xmlns:p14="http://schemas.microsoft.com/office/powerpoint/2010/main" val="1677080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EEFB04A-F2C0-8B6C-3C85-B1622C0881C1}"/>
              </a:ext>
            </a:extLst>
          </p:cNvPr>
          <p:cNvGrpSpPr/>
          <p:nvPr/>
        </p:nvGrpSpPr>
        <p:grpSpPr>
          <a:xfrm>
            <a:off x="1" y="740668"/>
            <a:ext cx="12192000" cy="2200371"/>
            <a:chOff x="1" y="740668"/>
            <a:chExt cx="12192000" cy="220037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649428F-105E-D793-5664-940EAE8F214E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38FC12E-FB98-F7E7-9C34-540CF15926F9}"/>
                </a:ext>
              </a:extLst>
            </p:cNvPr>
            <p:cNvSpPr/>
            <p:nvPr/>
          </p:nvSpPr>
          <p:spPr>
            <a:xfrm>
              <a:off x="901262" y="740668"/>
              <a:ext cx="10618076" cy="2200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F400289-7C4E-2F3C-0819-6BDEB3D3C4C0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C284804-AE43-E69F-2292-5A7183E8B523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B6AF1089-9DC0-52A9-706F-9A736FE157F8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Triângulo isósceles 11">
                <a:extLst>
                  <a:ext uri="{FF2B5EF4-FFF2-40B4-BE49-F238E27FC236}">
                    <a16:creationId xmlns:a16="http://schemas.microsoft.com/office/drawing/2014/main" id="{52307F02-48ED-9427-6E4A-01BA6BE652C8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35CC7960-3405-4034-1248-71126391A148}"/>
                </a:ext>
              </a:extLst>
            </p:cNvPr>
            <p:cNvSpPr txBox="1"/>
            <p:nvPr/>
          </p:nvSpPr>
          <p:spPr>
            <a:xfrm>
              <a:off x="956232" y="1200817"/>
              <a:ext cx="5150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04653" y="871357"/>
            <a:ext cx="9188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1F402B"/>
                </a:solidFill>
              </a:rPr>
              <a:t>Os pais ensinam aos filhos o caminho correto, mas alguns escolhem trilhar por caminhos desconhecidos e perigosos. No caso do filho pródigo, ele escolheu separar-se do amor do Pai; porém, ao se deparar com a miséria humana em que havia se tornado, ele caiu em si. Naquele momento, o que aconteceu? (Ver p. 39.)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208951"/>
            <a:ext cx="10237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Do mesmo modo, a ________ do ____________ é que move o pecador a voltar para Ele. “A bondade de Deus o leva ao arrependimento” (Romanos 2:4). Uma corrente dourada, a graça e compaixão do amor divino, é atada ao redor de toda pessoa em perigo. O Senhor declara: “Eu [o] amei com amor eterno; com amor leal [o] atraí” (Jeremias 31:3).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4319543" y="3244084"/>
            <a:ext cx="135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CERTEZA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1B3EAF-4D5C-246B-D7FB-F1F92AF12820}"/>
              </a:ext>
            </a:extLst>
          </p:cNvPr>
          <p:cNvSpPr txBox="1"/>
          <p:nvPr/>
        </p:nvSpPr>
        <p:spPr>
          <a:xfrm>
            <a:off x="6425338" y="3244084"/>
            <a:ext cx="229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AMOR DE DEUS</a:t>
            </a:r>
          </a:p>
        </p:txBody>
      </p:sp>
    </p:spTree>
    <p:extLst>
      <p:ext uri="{BB962C8B-B14F-4D97-AF65-F5344CB8AC3E}">
        <p14:creationId xmlns:p14="http://schemas.microsoft.com/office/powerpoint/2010/main" val="2559801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7E3E101-3548-339B-BE2E-A211494BCBBE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87FAAA-0362-B1F5-8C3B-28AC84FCE750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6BA9E394-1DBC-79BC-263E-A628D794F2C5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B52300C-DC40-02BB-3EC0-2D4F09917D5B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A3AAFD0C-165A-0950-28DB-9798C16142CE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B7BB19D-EC1E-2DE8-0D1F-AF0B90F54AEE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Triângulo isósceles 14">
                <a:extLst>
                  <a:ext uri="{FF2B5EF4-FFF2-40B4-BE49-F238E27FC236}">
                    <a16:creationId xmlns:a16="http://schemas.microsoft.com/office/drawing/2014/main" id="{4D21A0E0-45B5-E442-2DE8-B30A46C3E331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38556" y="1032917"/>
            <a:ext cx="9165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Às vezes nossos filhos nos consideram pais duros e projetam essa avaliação para as leis de Deus. Mas, quando sofrem as consequências de suas escolhas, eles se voltam para o Pai. O que eles reconhecem? (Ver p. 40.)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69431" y="1217583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1091762" y="3181905"/>
            <a:ext cx="10237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Consideram Sua lei uma restrição à felicidade, um jugo opressor, e ficariam felizes se pudessem se livrar dela. Mas a pessoa cuja visão foi iluminada por Cristo reconhecerá que _____ é ______ de ____________ . Para essa pessoa, Ele não parece um tirano inflexível, mas um pai _________ por _________ o filho arrependido. O pecador, assim como o salmista, pode exclamar: “Como um pai tem compaixão de seus filhos, assim o SENHOR tem dos que O temem” (Salmo 103:13).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6EF0245-A592-58D8-FDCB-A56848590E5E}"/>
              </a:ext>
            </a:extLst>
          </p:cNvPr>
          <p:cNvSpPr txBox="1"/>
          <p:nvPr/>
        </p:nvSpPr>
        <p:spPr>
          <a:xfrm>
            <a:off x="4193419" y="3895725"/>
            <a:ext cx="135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DEUS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EC88E74-60B8-593D-8210-3E54127FBFA6}"/>
              </a:ext>
            </a:extLst>
          </p:cNvPr>
          <p:cNvSpPr txBox="1"/>
          <p:nvPr/>
        </p:nvSpPr>
        <p:spPr>
          <a:xfrm>
            <a:off x="5304199" y="3913131"/>
            <a:ext cx="135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CHEIO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AD66BCE-3975-C5FA-2674-D2F216FD6C98}"/>
              </a:ext>
            </a:extLst>
          </p:cNvPr>
          <p:cNvSpPr txBox="1"/>
          <p:nvPr/>
        </p:nvSpPr>
        <p:spPr>
          <a:xfrm>
            <a:off x="6841859" y="3895724"/>
            <a:ext cx="1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COMPAIXÃO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EFE3E03-6F67-6D06-D30C-A5CB865BDA1F}"/>
              </a:ext>
            </a:extLst>
          </p:cNvPr>
          <p:cNvSpPr txBox="1"/>
          <p:nvPr/>
        </p:nvSpPr>
        <p:spPr>
          <a:xfrm>
            <a:off x="7580731" y="4268880"/>
            <a:ext cx="1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ANSIOSO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C912C2C-A79E-A6A8-E327-D4EAA0521A6B}"/>
              </a:ext>
            </a:extLst>
          </p:cNvPr>
          <p:cNvSpPr txBox="1"/>
          <p:nvPr/>
        </p:nvSpPr>
        <p:spPr>
          <a:xfrm>
            <a:off x="9543332" y="4268879"/>
            <a:ext cx="1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ABRAÇAR</a:t>
            </a:r>
          </a:p>
        </p:txBody>
      </p:sp>
    </p:spTree>
    <p:extLst>
      <p:ext uri="{BB962C8B-B14F-4D97-AF65-F5344CB8AC3E}">
        <p14:creationId xmlns:p14="http://schemas.microsoft.com/office/powerpoint/2010/main" val="272730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1355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DSA - Cristina Barbosa</cp:lastModifiedBy>
  <cp:revision>8</cp:revision>
  <dcterms:created xsi:type="dcterms:W3CDTF">2022-08-23T09:51:50Z</dcterms:created>
  <dcterms:modified xsi:type="dcterms:W3CDTF">2022-09-20T16:13:41Z</dcterms:modified>
</cp:coreProperties>
</file>