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84" r:id="rId6"/>
    <p:sldId id="280" r:id="rId7"/>
    <p:sldId id="281" r:id="rId8"/>
    <p:sldId id="277" r:id="rId9"/>
    <p:sldId id="285" r:id="rId10"/>
    <p:sldId id="282" r:id="rId11"/>
    <p:sldId id="286" r:id="rId12"/>
    <p:sldId id="283" r:id="rId13"/>
    <p:sldId id="268" r:id="rId14"/>
    <p:sldId id="279" r:id="rId15"/>
    <p:sldId id="262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97E"/>
    <a:srgbClr val="1F4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BC072-69D5-450A-9090-8E2B314E07CF}" v="5" dt="2022-09-20T15:58:27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256BC072-69D5-450A-9090-8E2B314E07CF}"/>
    <pc:docChg chg="modSld">
      <pc:chgData name="DSA - Cristina Barbosa" userId="a7deaa94-27fa-4381-b313-ee83126f3c73" providerId="ADAL" clId="{256BC072-69D5-450A-9090-8E2B314E07CF}" dt="2022-09-20T15:58:27.223" v="4" actId="255"/>
      <pc:docMkLst>
        <pc:docMk/>
      </pc:docMkLst>
      <pc:sldChg chg="modSp">
        <pc:chgData name="DSA - Cristina Barbosa" userId="a7deaa94-27fa-4381-b313-ee83126f3c73" providerId="ADAL" clId="{256BC072-69D5-450A-9090-8E2B314E07CF}" dt="2022-09-20T15:58:27.223" v="4" actId="255"/>
        <pc:sldMkLst>
          <pc:docMk/>
          <pc:sldMk cId="895689808" sldId="286"/>
        </pc:sldMkLst>
        <pc:spChg chg="mod">
          <ac:chgData name="DSA - Cristina Barbosa" userId="a7deaa94-27fa-4381-b313-ee83126f3c73" providerId="ADAL" clId="{256BC072-69D5-450A-9090-8E2B314E07CF}" dt="2022-09-20T15:58:27.223" v="4" actId="255"/>
          <ac:spMkLst>
            <pc:docMk/>
            <pc:sldMk cId="895689808" sldId="286"/>
            <ac:spMk id="4" creationId="{CAEBF52F-921A-60D5-05B7-6C27312A5E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D732E-33DE-5C22-078C-AD5CCFCD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8E6AD2-A29C-1AAF-5886-4A0731D71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2FA552-C121-A275-828C-5216EAD9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4F646-8F54-EDBB-AE58-599B8257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0591E7-F5A3-2386-B518-4D18F322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5833B-4A8C-1C38-6A2A-4473F38F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EF7D8E-632A-69FB-CCE1-EFDF60C57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853F5-0CE2-10D5-C68A-3360B164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B648B-4B06-DDF2-0C49-8DC1075B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0F651-DF9F-AA0E-74C1-8EB8E2F4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2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8CEE9B-45DD-0F59-65D5-C1FFD7C63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89374-B2CF-5E78-E073-28356033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295A49-E216-B1EA-EAE7-E099F69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DCEA8-3535-CEB2-81AD-4AA9251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5D92C-C5F7-336A-611D-1429D2A4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23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CC73-8C26-E39B-4B1F-24F1BFC3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6E9A2-82F0-F5AA-4FB8-79D7EC09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B4500-2CFC-2265-57C7-856E269E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8D160-5337-BA5F-C7D1-E2DB9710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E408C-FFA7-C379-8A34-394094E9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4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032FD-4ED0-768A-2277-BCDC062F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81332-1764-465E-9608-0C071989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21FC3-A2FF-1AE3-10E1-AF26EA50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8FAE8-5AE1-2817-411C-F89EB21E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CC565-12DB-BD65-B294-43977844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2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592CF-1833-D2CA-40D3-1561ABCA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1508F-8B6A-F41C-8DA8-0D3B680E1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F2EE01-5FAA-A11B-ECBA-4439338B6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8BFE09-D374-1313-45B8-C458943F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E2F5F-7CF0-4C73-F0DC-158FEB3F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ADAEBB-D99E-4361-5326-353F5375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9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B54DE-D29A-AADE-D2FF-7BAE8672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449B8-11D4-2106-0079-8BF9A25E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C1795B-180A-EF7A-ABC7-31272657D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9C7BC-0228-35EF-DDDE-6B84CAF8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983C8F-4D47-DAAC-7408-B249227C1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BB787C-3611-3CCE-ED02-04569AAB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D0FBE3-60EC-63DB-C837-C7783E9C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37E8D2-F2F7-037B-8628-484DC3B8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50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61D17-B791-1E77-2C9E-8131326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74E4B-EDE0-53A3-9767-FA36835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5976B7-4DC0-132B-F64A-9554630E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2588CF-A509-6E79-BAF8-13753F5D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1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10A739-39C7-C461-BE74-CB36547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80157C-367B-A2F0-D543-CD1CE958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650D1-33EF-BAFA-D5CF-23360602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77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AB569-A780-57B6-6521-6956F394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7271-12B2-BD6B-DF8B-21CBD334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D8B1BD-36D5-4372-B238-04F0322C8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3DF80F-0511-CF02-B0E9-0D056F2A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F63D73-203A-5448-08CC-D25336C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F48D4-F01B-C0EA-FB13-CAAB285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51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5B3DA-9216-4BC5-96F4-7DED33BB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3F38E1-909F-FF9A-7EB0-76EF9BB8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D74D71-4547-AFD7-4B34-A2BAF1CD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76B07E-1645-B97F-CBBA-94DCC55D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E54FB4-B643-08D0-1A45-E113AE8E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462A12-233C-8CD9-AF4E-1C64291F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3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A6CD6D-E590-DD00-93DF-9A34A096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7AA89F-F43E-0B63-F083-689F8191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7B63A-7C66-30C0-438E-9B23009F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6BA71-957E-2118-68BA-45D9A31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4CFBF-262E-5C9D-1470-074099FDE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3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Deus dá oportunidade a todos. Precisamos ensinar nossos queridos sobre a paciência e compaixão de Deus com os perdidos e “estéreis”. Por que devemos ter compaixão de outros pecadores como nós? (Ver p. 50.)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Na parábola, quando o devedor solicitou um prazo, com a promessa: “Tem paciência comigo, e eu te pagarei tudo”, a sentença foi revogada. Foi cancelada toda a dívida. E logo lhe foi concedida a _______________ de seguir o exemplo do mestre que o havia perdoado. Saindo encontrou um colega que lhe devia uma pequena quantia. Ele […] não foi bondoso nem demonstrou compaixão. A misericórdia que lhe foi concedida, ele não a exerceu em relação ao seu colega. Não atendeu ao pedido de ser paciente.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558217-2C63-2BD9-6A90-F8E8CA6EE204}"/>
              </a:ext>
            </a:extLst>
          </p:cNvPr>
          <p:cNvSpPr txBox="1"/>
          <p:nvPr/>
        </p:nvSpPr>
        <p:spPr>
          <a:xfrm>
            <a:off x="6096000" y="4035762"/>
            <a:ext cx="232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OPORTUNIDADE</a:t>
            </a:r>
          </a:p>
        </p:txBody>
      </p:sp>
    </p:spTree>
    <p:extLst>
      <p:ext uri="{BB962C8B-B14F-4D97-AF65-F5344CB8AC3E}">
        <p14:creationId xmlns:p14="http://schemas.microsoft.com/office/powerpoint/2010/main" val="1379878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B10EE37-1632-6C5C-C48C-E80C48C815BA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DF2EA53-B5F0-337A-2797-6F4F19D09687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99DF7F4-8CD2-8FA1-787B-88D0FB6EE597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747B7-8452-905D-280B-40D08BF1932E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CD1C9B-689E-C852-D6CC-049B4ECE6786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672AEE6-714A-59B2-6A11-7B6EDCBC4BA3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>
                <a:extLst>
                  <a:ext uri="{FF2B5EF4-FFF2-40B4-BE49-F238E27FC236}">
                    <a16:creationId xmlns:a16="http://schemas.microsoft.com/office/drawing/2014/main" id="{DD11946B-FD9A-9DCF-0224-717822625AFF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94318" y="1477567"/>
            <a:ext cx="908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Como lidar com as injustiças e com o pecado? Que atitudes devemos ter? (Ver p. 51, 52.)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88524" y="1231346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Não se deve fazer ______</a:t>
            </a:r>
            <a:r>
              <a:rPr lang="pt-BR" sz="2800" b="1" u="sng" dirty="0">
                <a:solidFill>
                  <a:srgbClr val="C00000"/>
                </a:solidFill>
              </a:rPr>
              <a:t> </a:t>
            </a:r>
            <a:r>
              <a:rPr lang="pt-BR" sz="2400" b="1" u="sng" dirty="0">
                <a:solidFill>
                  <a:srgbClr val="C00000"/>
                </a:solidFill>
              </a:rPr>
              <a:t>CASO</a:t>
            </a:r>
            <a:r>
              <a:rPr lang="pt-BR" sz="2800" b="1" u="sng" dirty="0">
                <a:solidFill>
                  <a:srgbClr val="C00000"/>
                </a:solidFill>
              </a:rPr>
              <a:t> </a:t>
            </a:r>
            <a:r>
              <a:rPr lang="pt-BR" sz="2800" b="1" dirty="0"/>
              <a:t>do pecado. O Senhor nos ordenou não ________ injustiça de nosso irmão. Diz: “Se o seu irmão pecar, ____________ ” (Lucas 17:3). O pecado deve ser chamado pelo verdadeiro nome e ser claramente exposto ao transgressor.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BAC337-1EFD-1ECF-6BEB-DEF495DB3E59}"/>
              </a:ext>
            </a:extLst>
          </p:cNvPr>
          <p:cNvSpPr txBox="1"/>
          <p:nvPr/>
        </p:nvSpPr>
        <p:spPr>
          <a:xfrm>
            <a:off x="3806953" y="3332010"/>
            <a:ext cx="125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POUCO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04EE81-B99F-5C8C-174D-376E07F17E90}"/>
              </a:ext>
            </a:extLst>
          </p:cNvPr>
          <p:cNvSpPr txBox="1"/>
          <p:nvPr/>
        </p:nvSpPr>
        <p:spPr>
          <a:xfrm>
            <a:off x="1664366" y="3747004"/>
            <a:ext cx="145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TOLERAR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11D5A9-B471-F95E-1563-1BD37AEFD305}"/>
              </a:ext>
            </a:extLst>
          </p:cNvPr>
          <p:cNvSpPr txBox="1"/>
          <p:nvPr/>
        </p:nvSpPr>
        <p:spPr>
          <a:xfrm>
            <a:off x="972208" y="4208669"/>
            <a:ext cx="21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REPREENDA-O</a:t>
            </a:r>
          </a:p>
        </p:txBody>
      </p:sp>
    </p:spTree>
    <p:extLst>
      <p:ext uri="{BB962C8B-B14F-4D97-AF65-F5344CB8AC3E}">
        <p14:creationId xmlns:p14="http://schemas.microsoft.com/office/powerpoint/2010/main" val="895689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B10EE37-1632-6C5C-C48C-E80C48C815BA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DF2EA53-B5F0-337A-2797-6F4F19D09687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99DF7F4-8CD2-8FA1-787B-88D0FB6EE597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747B7-8452-905D-280B-40D08BF1932E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CD1C9B-689E-C852-D6CC-049B4ECE6786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672AEE6-714A-59B2-6A11-7B6EDCBC4BA3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>
                <a:extLst>
                  <a:ext uri="{FF2B5EF4-FFF2-40B4-BE49-F238E27FC236}">
                    <a16:creationId xmlns:a16="http://schemas.microsoft.com/office/drawing/2014/main" id="{DD11946B-FD9A-9DCF-0224-717822625AFF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94318" y="1477567"/>
            <a:ext cx="908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Como lidar com as injustiças e com o pecado? Que atitudes devemos ter? (Ver p. 51, 52.)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88524" y="1231346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No conselho a Timóteo, Paulo disse por inspiração do Espírito Santo: “Pregue a Palavra, esteja preparado a tempo e fora de tempo, repreenda, corrija, exorte com toda a paciência e doutrina” (2 Timóteo 4:2). […] “Se o seu irmão pecar contra você”, disse Cristo, “ ____ e, a _____ com ele, mostre-lhe o erro. Se ele o ouvir, você ________ seu irmão.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BAC337-1EFD-1ECF-6BEB-DEF495DB3E59}"/>
              </a:ext>
            </a:extLst>
          </p:cNvPr>
          <p:cNvSpPr txBox="1"/>
          <p:nvPr/>
        </p:nvSpPr>
        <p:spPr>
          <a:xfrm>
            <a:off x="1727846" y="5452764"/>
            <a:ext cx="149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GANHOU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04EE81-B99F-5C8C-174D-376E07F17E90}"/>
              </a:ext>
            </a:extLst>
          </p:cNvPr>
          <p:cNvSpPr txBox="1"/>
          <p:nvPr/>
        </p:nvSpPr>
        <p:spPr>
          <a:xfrm>
            <a:off x="3806953" y="5034152"/>
            <a:ext cx="72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SÓS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11D5A9-B471-F95E-1563-1BD37AEFD305}"/>
              </a:ext>
            </a:extLst>
          </p:cNvPr>
          <p:cNvSpPr txBox="1"/>
          <p:nvPr/>
        </p:nvSpPr>
        <p:spPr>
          <a:xfrm>
            <a:off x="2318635" y="5034153"/>
            <a:ext cx="66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VÁ</a:t>
            </a:r>
          </a:p>
        </p:txBody>
      </p:sp>
    </p:spTree>
    <p:extLst>
      <p:ext uri="{BB962C8B-B14F-4D97-AF65-F5344CB8AC3E}">
        <p14:creationId xmlns:p14="http://schemas.microsoft.com/office/powerpoint/2010/main" val="227290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454166" y="1258263"/>
            <a:ext cx="290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PARA REFLEXÃO: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BF5163C-F7DA-CE66-278E-E57088DA4FEE}"/>
              </a:ext>
            </a:extLst>
          </p:cNvPr>
          <p:cNvSpPr/>
          <p:nvPr/>
        </p:nvSpPr>
        <p:spPr>
          <a:xfrm>
            <a:off x="2333297" y="1781483"/>
            <a:ext cx="7304689" cy="3547262"/>
          </a:xfrm>
          <a:prstGeom prst="round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2748455" y="2181592"/>
            <a:ext cx="64743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Nós somos pecadores e vivemos sob a justiça e misericórdia de Deus. Ele nos concede o perdão que nos traz paz e motivação para prosseguir. Por que às vezes não conseguimos conceder o perdão àqueles que nos ofendem e machucam? O que fazer para mudar o coração? (Ver p. 53.)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1623849" y="458044"/>
            <a:ext cx="1245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1F402B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215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01194" y="1651945"/>
            <a:ext cx="10016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A grande lição da parábola, no entanto, está no contraste entre a compaixão divina e a dureza de coração do homem – no fato de que a misericórdia perdoadora de Deus deve ser a medida da nossa própria. “Você não devia ter tido misericórdia</a:t>
            </a:r>
          </a:p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do seu conservo como eu tive de você?” (Mateus 18:33).</a:t>
            </a:r>
          </a:p>
        </p:txBody>
      </p:sp>
    </p:spTree>
    <p:extLst>
      <p:ext uri="{BB962C8B-B14F-4D97-AF65-F5344CB8AC3E}">
        <p14:creationId xmlns:p14="http://schemas.microsoft.com/office/powerpoint/2010/main" val="43730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87821" y="1343937"/>
            <a:ext cx="10016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Não somos perdoados porque perdoamos, mas como perdoamos. O motivo de todo perdão está no imerecido amor de Deus; mas, por nossa atitude para com os outros, revelamos se estamos repletos desse amor. Por isso, Cristo diz: “Da mesma</a:t>
            </a:r>
          </a:p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forma que julgarem, vocês serão julgados; e a medida que usarem também será usada para medir vocês” (Mateus 7:2) ( p. 53 ).</a:t>
            </a:r>
          </a:p>
        </p:txBody>
      </p:sp>
    </p:spTree>
    <p:extLst>
      <p:ext uri="{BB962C8B-B14F-4D97-AF65-F5344CB8AC3E}">
        <p14:creationId xmlns:p14="http://schemas.microsoft.com/office/powerpoint/2010/main" val="405504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5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9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380316-97CB-A20C-2962-32D54854E8DF}"/>
              </a:ext>
            </a:extLst>
          </p:cNvPr>
          <p:cNvSpPr txBox="1"/>
          <p:nvPr/>
        </p:nvSpPr>
        <p:spPr>
          <a:xfrm>
            <a:off x="2091559" y="1566041"/>
            <a:ext cx="7693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u="none" strike="noStrike" baseline="0" dirty="0"/>
              <a:t>Pedro se aproximou de Cristo com a pergunta: “Senhor, quantas vezes deverei perdoar a meu irmão quando ele pecar contra mim? Até sete vezes?” (Mateus 18:21). Os rabinos limitavam o exercício do perdão até três ofensas.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7586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380316-97CB-A20C-2962-32D54854E8DF}"/>
              </a:ext>
            </a:extLst>
          </p:cNvPr>
          <p:cNvSpPr txBox="1"/>
          <p:nvPr/>
        </p:nvSpPr>
        <p:spPr>
          <a:xfrm>
            <a:off x="2091559" y="1566041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u="none" strike="noStrike" baseline="0" dirty="0"/>
              <a:t>Julgando estar seguindo os ensinos de Cristo, Pedro ampliou-o até sete, o número que indica perfeição.</a:t>
            </a:r>
          </a:p>
          <a:p>
            <a:pPr algn="ctr"/>
            <a:r>
              <a:rPr lang="pt-BR" sz="2800" b="1" i="1" u="none" strike="noStrike" baseline="0" dirty="0"/>
              <a:t>Cristo, porém, ensinou que nunca devemos nos cansar de perdoar. “Não até sete”, disse Ele, “mas até setenta vezes sete” (Mateus 18:22) ( p. 49 ).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21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“A vinha do SENHOR dos Exércitos é a nação de Israel, e os homens de Judá são a plantação que Ele amava” (Isaías 5:7). A __________ à qual o __________ tinha vindo era representada pela figueira na vinha do Senhor, dentro do círculo de Seus cuidados e bênçãos especiais.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6821214" y="3628327"/>
            <a:ext cx="144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GERAÇÃO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67247" y="1406779"/>
            <a:ext cx="9307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Na parábola da figueira estéril, o que a figueira representava? Qual é o propósito de Deus com o Seu povo? (Ver p. 46.)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3C3104-5126-CEAB-DC92-6C94665E451F}"/>
              </a:ext>
            </a:extLst>
          </p:cNvPr>
          <p:cNvSpPr txBox="1"/>
          <p:nvPr/>
        </p:nvSpPr>
        <p:spPr>
          <a:xfrm>
            <a:off x="9573426" y="3628326"/>
            <a:ext cx="151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SAVADOR</a:t>
            </a:r>
          </a:p>
        </p:txBody>
      </p:sp>
    </p:spTree>
    <p:extLst>
      <p:ext uri="{BB962C8B-B14F-4D97-AF65-F5344CB8AC3E}">
        <p14:creationId xmlns:p14="http://schemas.microsoft.com/office/powerpoint/2010/main" val="239256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O propósito de Deus para com Seu povo e as gloriosas possibilidades que esse povo tinha diante de si foram descritos nestas palavras: “Eles serão chamados carvalhos de justiça, ________ do SENHOR, para _______________ da ____________ ” (Isaías 61:3). Em seus últimos instantes de vida, Jacó, inspirado pelo Espírito Santo, disse o seguinte sobre seu filho predileto: “José é uma [...] árvore frutífera à beira de uma fonte, cujos galhos passam por cima do muro” (Gênesis 49:22).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4116515" y="4041815"/>
            <a:ext cx="144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PLANTIO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67247" y="1406779"/>
            <a:ext cx="9307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Na parábola da figueira estéril, o que a figueira representava? Qual é o propósito de Deus com o Seu povo? (Ver p. 46.)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3C3104-5126-CEAB-DC92-6C94665E451F}"/>
              </a:ext>
            </a:extLst>
          </p:cNvPr>
          <p:cNvSpPr txBox="1"/>
          <p:nvPr/>
        </p:nvSpPr>
        <p:spPr>
          <a:xfrm>
            <a:off x="8331764" y="4022962"/>
            <a:ext cx="229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MANIFESTAÇÃO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765C06-1E21-4E67-907E-1065E955330D}"/>
              </a:ext>
            </a:extLst>
          </p:cNvPr>
          <p:cNvSpPr txBox="1"/>
          <p:nvPr/>
        </p:nvSpPr>
        <p:spPr>
          <a:xfrm>
            <a:off x="1054180" y="4393907"/>
            <a:ext cx="229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SUA GLÓRIA</a:t>
            </a:r>
          </a:p>
        </p:txBody>
      </p:sp>
    </p:spTree>
    <p:extLst>
      <p:ext uri="{BB962C8B-B14F-4D97-AF65-F5344CB8AC3E}">
        <p14:creationId xmlns:p14="http://schemas.microsoft.com/office/powerpoint/2010/main" val="281776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1274502"/>
            <a:ext cx="918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1F402B"/>
                </a:solidFill>
              </a:rPr>
              <a:t>Deus espera que seus filhos deem frutos e sejam luz para aqueles que</a:t>
            </a:r>
          </a:p>
          <a:p>
            <a:pPr algn="just"/>
            <a:r>
              <a:rPr lang="pt-BR" sz="2400" b="1" dirty="0">
                <a:solidFill>
                  <a:srgbClr val="1F402B"/>
                </a:solidFill>
              </a:rPr>
              <a:t>estão nas trevas. Como ficou infrutífero , o povo de Israel passou a ser</a:t>
            </a:r>
          </a:p>
          <a:p>
            <a:pPr algn="just"/>
            <a:r>
              <a:rPr lang="pt-BR" sz="2400" b="1" dirty="0">
                <a:solidFill>
                  <a:srgbClr val="1F402B"/>
                </a:solidFill>
              </a:rPr>
              <a:t>uma maldição. Por quê? (Ver p. 47.)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208951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Por meio do Seu Filho, Deus procurou frutos, mas não encontrou nenhum. Israel era um estorvo à terra. Toda a sua vida _____ uma ___________, pois _________ na vinha o lugar que podia ser de uma árvore frutífera. ___________ as bênçãos que Deus pretendia dar ao mundo. Os israelitas ________________ mal a Deus diante dos outros povos. Não eram somente inúteis, mas um embaraço. Sua vida religiosa iludia muito. Em vez de salvação, acarretava ruína.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7162534" y="3562760"/>
            <a:ext cx="108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ERA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956231" y="3940455"/>
            <a:ext cx="153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OCUPAVA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69D897-4568-0BE3-3411-66AF409CAB47}"/>
              </a:ext>
            </a:extLst>
          </p:cNvPr>
          <p:cNvSpPr txBox="1"/>
          <p:nvPr/>
        </p:nvSpPr>
        <p:spPr>
          <a:xfrm>
            <a:off x="8734376" y="3562759"/>
            <a:ext cx="2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MALDIÇÃO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593A51-8DB0-9BD7-610F-B8B7119B292D}"/>
              </a:ext>
            </a:extLst>
          </p:cNvPr>
          <p:cNvSpPr txBox="1"/>
          <p:nvPr/>
        </p:nvSpPr>
        <p:spPr>
          <a:xfrm>
            <a:off x="1079754" y="4316946"/>
            <a:ext cx="153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ROUBAVA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C525CD-5061-369A-A4B6-6947F5EA9137}"/>
              </a:ext>
            </a:extLst>
          </p:cNvPr>
          <p:cNvSpPr txBox="1"/>
          <p:nvPr/>
        </p:nvSpPr>
        <p:spPr>
          <a:xfrm>
            <a:off x="956231" y="4682698"/>
            <a:ext cx="24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REPRESENTAVAM</a:t>
            </a:r>
          </a:p>
        </p:txBody>
      </p:sp>
    </p:spTree>
    <p:extLst>
      <p:ext uri="{BB962C8B-B14F-4D97-AF65-F5344CB8AC3E}">
        <p14:creationId xmlns:p14="http://schemas.microsoft.com/office/powerpoint/2010/main" val="1677080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7E3E101-3548-339B-BE2E-A211494BCBBE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87FAAA-0362-B1F5-8C3B-28AC84FCE750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BA9E394-1DBC-79BC-263E-A628D794F2C5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52300C-DC40-02BB-3EC0-2D4F09917D5B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3AAFD0C-165A-0950-28DB-9798C16142CE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B7BB19D-EC1E-2DE8-0D1F-AF0B90F54AE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4D21A0E0-45B5-E442-2DE8-B30A46C3E331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32917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O jardineiro pediu mais uma oportunidade para cuidar da planta e só depois cortá-la, caso não desse fruto. Não há relato do que ocorreu na sequência. O que isso significa? (Ver p. 47.)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9431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181905"/>
            <a:ext cx="10237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A conclusão __________ do ______ que ouvia Suas palavras. Esse povo já havia recebido a séria advertência: “Se não [der fruto], corte-a” (Lucas 13:9). O pronunciamento dessas palavras irrevogáveis dependia do povo. O dia da vingança estava próximo. Pelas calamidades que haviam caído sobre Israel, o proprietário da vinha estava misericordiosamente ____________ a _________ para a destruição da árvore estéril.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EF0245-A592-58D8-FDCB-A56848590E5E}"/>
              </a:ext>
            </a:extLst>
          </p:cNvPr>
          <p:cNvSpPr txBox="1"/>
          <p:nvPr/>
        </p:nvSpPr>
        <p:spPr>
          <a:xfrm>
            <a:off x="2788129" y="3181905"/>
            <a:ext cx="159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DEPENDIA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88E74-60B8-593D-8210-3E54127FBFA6}"/>
              </a:ext>
            </a:extLst>
          </p:cNvPr>
          <p:cNvSpPr txBox="1"/>
          <p:nvPr/>
        </p:nvSpPr>
        <p:spPr>
          <a:xfrm>
            <a:off x="4738850" y="3173972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POVO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D66BCE-3975-C5FA-2674-D2F216FD6C98}"/>
              </a:ext>
            </a:extLst>
          </p:cNvPr>
          <p:cNvSpPr txBox="1"/>
          <p:nvPr/>
        </p:nvSpPr>
        <p:spPr>
          <a:xfrm>
            <a:off x="7717758" y="4619846"/>
            <a:ext cx="1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CHAMANDO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912C2C-A79E-A6A8-E327-D4EAA0521A6B}"/>
              </a:ext>
            </a:extLst>
          </p:cNvPr>
          <p:cNvSpPr txBox="1"/>
          <p:nvPr/>
        </p:nvSpPr>
        <p:spPr>
          <a:xfrm>
            <a:off x="9850751" y="4619845"/>
            <a:ext cx="1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72730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Deus dá oportunidade a todos. Precisamos ensinar nossos queridos sobre a paciência e compaixão de Deus com os perdidos e “estéreis”. Por que devemos ter compaixão de outros pecadores como nós? (Ver p. 50.)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Essa é a razão por que devemos ter compaixão de pecadores como nós. “Visto que ______ assim _________, nós também __________ amar uns aos outros” (1 João 4:11). “Vocês receberam de graça”, diz Cristo, “deem também de graça” (Mateus 10:8).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B22F5C-712B-A9C5-C18F-DDE3AE5C3C83}"/>
              </a:ext>
            </a:extLst>
          </p:cNvPr>
          <p:cNvSpPr txBox="1"/>
          <p:nvPr/>
        </p:nvSpPr>
        <p:spPr>
          <a:xfrm>
            <a:off x="3481149" y="3759420"/>
            <a:ext cx="100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DEUS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B17BC5-4D1A-1C7E-51F6-E577B525C27A}"/>
              </a:ext>
            </a:extLst>
          </p:cNvPr>
          <p:cNvSpPr txBox="1"/>
          <p:nvPr/>
        </p:nvSpPr>
        <p:spPr>
          <a:xfrm>
            <a:off x="5490410" y="3759420"/>
            <a:ext cx="175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NOS AMOU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558217-2C63-2BD9-6A90-F8E8CA6EE204}"/>
              </a:ext>
            </a:extLst>
          </p:cNvPr>
          <p:cNvSpPr txBox="1"/>
          <p:nvPr/>
        </p:nvSpPr>
        <p:spPr>
          <a:xfrm>
            <a:off x="9380925" y="3747004"/>
            <a:ext cx="175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DEVEMOS</a:t>
            </a:r>
          </a:p>
        </p:txBody>
      </p:sp>
    </p:spTree>
    <p:extLst>
      <p:ext uri="{BB962C8B-B14F-4D97-AF65-F5344CB8AC3E}">
        <p14:creationId xmlns:p14="http://schemas.microsoft.com/office/powerpoint/2010/main" val="4237117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1187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10</cp:revision>
  <dcterms:created xsi:type="dcterms:W3CDTF">2022-08-23T09:51:50Z</dcterms:created>
  <dcterms:modified xsi:type="dcterms:W3CDTF">2022-09-20T15:58:37Z</dcterms:modified>
</cp:coreProperties>
</file>