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89" r:id="rId5"/>
    <p:sldId id="284" r:id="rId6"/>
    <p:sldId id="290" r:id="rId7"/>
    <p:sldId id="287" r:id="rId8"/>
    <p:sldId id="277" r:id="rId9"/>
    <p:sldId id="291" r:id="rId10"/>
    <p:sldId id="292" r:id="rId11"/>
    <p:sldId id="293" r:id="rId12"/>
    <p:sldId id="288" r:id="rId13"/>
    <p:sldId id="268" r:id="rId14"/>
    <p:sldId id="294" r:id="rId15"/>
    <p:sldId id="279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97E"/>
    <a:srgbClr val="1F4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D732E-33DE-5C22-078C-AD5CCFCDC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8E6AD2-A29C-1AAF-5886-4A0731D71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2FA552-C121-A275-828C-5216EAD9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4F646-8F54-EDBB-AE58-599B8257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0591E7-F5A3-2386-B518-4D18F322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5833B-4A8C-1C38-6A2A-4473F38F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EF7D8E-632A-69FB-CCE1-EFDF60C57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853F5-0CE2-10D5-C68A-3360B164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B648B-4B06-DDF2-0C49-8DC1075B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20F651-DF9F-AA0E-74C1-8EB8E2F4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022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8CEE9B-45DD-0F59-65D5-C1FFD7C63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89374-B2CF-5E78-E073-28356033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295A49-E216-B1EA-EAE7-E099F69B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9DCEA8-3535-CEB2-81AD-4AA9251A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5D92C-C5F7-336A-611D-1429D2A4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230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BCC73-8C26-E39B-4B1F-24F1BFC3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6E9A2-82F0-F5AA-4FB8-79D7EC09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3B4500-2CFC-2265-57C7-856E269E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8D160-5337-BA5F-C7D1-E2DB9710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E408C-FFA7-C379-8A34-394094E9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41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032FD-4ED0-768A-2277-BCDC062F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B81332-1764-465E-9608-0C071989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321FC3-A2FF-1AE3-10E1-AF26EA50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8FAE8-5AE1-2817-411C-F89EB21E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CC565-12DB-BD65-B294-43977844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2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592CF-1833-D2CA-40D3-1561ABCA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1508F-8B6A-F41C-8DA8-0D3B680E1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F2EE01-5FAA-A11B-ECBA-4439338B6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8BFE09-D374-1313-45B8-C458943F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E2F5F-7CF0-4C73-F0DC-158FEB3F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ADAEBB-D99E-4361-5326-353F5375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9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B54DE-D29A-AADE-D2FF-7BAE8672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449B8-11D4-2106-0079-8BF9A25ED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C1795B-180A-EF7A-ABC7-31272657D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9C7BC-0228-35EF-DDDE-6B84CAF8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983C8F-4D47-DAAC-7408-B249227C1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BB787C-3611-3CCE-ED02-04569AAB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CD0FBE3-60EC-63DB-C837-C7783E9C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37E8D2-F2F7-037B-8628-484DC3B8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950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61D17-B791-1E77-2C9E-81313265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74E4B-EDE0-53A3-9767-FA36835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5976B7-4DC0-132B-F64A-9554630E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2588CF-A509-6E79-BAF8-13753F5D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1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10A739-39C7-C461-BE74-CB36547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80157C-367B-A2F0-D543-CD1CE958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1650D1-33EF-BAFA-D5CF-23360602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77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AB569-A780-57B6-6521-6956F394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9C7271-12B2-BD6B-DF8B-21CBD334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D8B1BD-36D5-4372-B238-04F0322C8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3DF80F-0511-CF02-B0E9-0D056F2A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F63D73-203A-5448-08CC-D25336C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1F48D4-F01B-C0EA-FB13-CAAB285A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51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5B3DA-9216-4BC5-96F4-7DED33BB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3F38E1-909F-FF9A-7EB0-76EF9BB8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D74D71-4547-AFD7-4B34-A2BAF1CD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76B07E-1645-B97F-CBBA-94DCC55D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E54FB4-B643-08D0-1A45-E113AE8E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462A12-233C-8CD9-AF4E-1C64291F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3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A6CD6D-E590-DD00-93DF-9A34A096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7AA89F-F43E-0B63-F083-689F8191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7B63A-7C66-30C0-438E-9B23009F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B8CC-E9F9-4171-8C34-80D43CCD6332}" type="datetimeFigureOut">
              <a:rPr lang="pt-BR" smtClean="0"/>
              <a:t>29/08/2022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6BA71-957E-2118-68BA-45D9A3193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24CFBF-262E-5C9D-1470-074099FDE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E3B2-FE25-43A3-912A-7AF2FDF1C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5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3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535511"/>
            <a:ext cx="916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Qual é o desejo que Deus tem para você e sua família? </a:t>
            </a:r>
          </a:p>
          <a:p>
            <a:pPr algn="just"/>
            <a:r>
              <a:rPr lang="pt-BR" sz="2800" b="1" dirty="0">
                <a:solidFill>
                  <a:srgbClr val="1F402B"/>
                </a:solidFill>
              </a:rPr>
              <a:t>(Ver p. 66.)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Quando forem consumidas as riquezas que a traça devora e a ferrugem corrói (Mateus 6:19), os seguidores de Cristo poderão se _______ em seu tesouro ________ , as riquezas que são imperecíveis.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B22F5C-712B-A9C5-C18F-DDE3AE5C3C83}"/>
              </a:ext>
            </a:extLst>
          </p:cNvPr>
          <p:cNvSpPr txBox="1"/>
          <p:nvPr/>
        </p:nvSpPr>
        <p:spPr>
          <a:xfrm>
            <a:off x="5513989" y="4208669"/>
            <a:ext cx="220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CELESTIAL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79B6B6-190F-DDF4-A0A2-B02177AB6CC2}"/>
              </a:ext>
            </a:extLst>
          </p:cNvPr>
          <p:cNvSpPr txBox="1"/>
          <p:nvPr/>
        </p:nvSpPr>
        <p:spPr>
          <a:xfrm>
            <a:off x="901263" y="4194585"/>
            <a:ext cx="156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ALEGRAR</a:t>
            </a:r>
          </a:p>
        </p:txBody>
      </p:sp>
    </p:spTree>
    <p:extLst>
      <p:ext uri="{BB962C8B-B14F-4D97-AF65-F5344CB8AC3E}">
        <p14:creationId xmlns:p14="http://schemas.microsoft.com/office/powerpoint/2010/main" val="4062988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51414" y="1046680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Deus não coloca a aparência em primeiro lugar, Ele conhece o coração do ser humano. Para quem Jesus contou a parábola do fariseu e do publicano? Qual era a verdadeira motivação do fariseu? (Ver p. 68.)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Cristo contou a parábola do fariseu e do publicano a uns que __________em ___ mesmos, crendo que eram justos, e desprezavam os outros. O fariseu subiu ao templo para adorar, não porque sentisse ser um pecador carente de perdão, mas por julgar-se justo e para _______ aprovação social.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B22F5C-712B-A9C5-C18F-DDE3AE5C3C83}"/>
              </a:ext>
            </a:extLst>
          </p:cNvPr>
          <p:cNvSpPr txBox="1"/>
          <p:nvPr/>
        </p:nvSpPr>
        <p:spPr>
          <a:xfrm>
            <a:off x="3623009" y="3783004"/>
            <a:ext cx="52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SI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79B6B6-190F-DDF4-A0A2-B02177AB6CC2}"/>
              </a:ext>
            </a:extLst>
          </p:cNvPr>
          <p:cNvSpPr txBox="1"/>
          <p:nvPr/>
        </p:nvSpPr>
        <p:spPr>
          <a:xfrm>
            <a:off x="960022" y="3783005"/>
            <a:ext cx="191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CONFIAVAM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F8A207-BDD2-B6FA-E3B4-3FEA46A4C26F}"/>
              </a:ext>
            </a:extLst>
          </p:cNvPr>
          <p:cNvSpPr txBox="1"/>
          <p:nvPr/>
        </p:nvSpPr>
        <p:spPr>
          <a:xfrm>
            <a:off x="3181575" y="5054302"/>
            <a:ext cx="142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RECEBER</a:t>
            </a:r>
          </a:p>
        </p:txBody>
      </p:sp>
    </p:spTree>
    <p:extLst>
      <p:ext uri="{BB962C8B-B14F-4D97-AF65-F5344CB8AC3E}">
        <p14:creationId xmlns:p14="http://schemas.microsoft.com/office/powerpoint/2010/main" val="3821835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51414" y="1046680"/>
            <a:ext cx="9165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Deus não coloca a aparência em primeiro lugar, Ele conhece o coração do ser humano. Para quem Jesus contou a parábola do fariseu e do publicano? Qual era a verdadeira motivação do fariseu? (Ver p. 68.)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Considerava sua adoração uma atitude digna que o tornaria apto diante de Deus. Ao mesmo tempo, daria ao povo uma nobre demonstração de sua piedade. Esperava assegurar-se do favor de Deus e dos homens. Sua adoração era motivada pelo _______________ 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F8A207-BDD2-B6FA-E3B4-3FEA46A4C26F}"/>
              </a:ext>
            </a:extLst>
          </p:cNvPr>
          <p:cNvSpPr txBox="1"/>
          <p:nvPr/>
        </p:nvSpPr>
        <p:spPr>
          <a:xfrm>
            <a:off x="932792" y="5043309"/>
            <a:ext cx="293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INTERESSE PRÓPRIO</a:t>
            </a:r>
          </a:p>
        </p:txBody>
      </p:sp>
    </p:spTree>
    <p:extLst>
      <p:ext uri="{BB962C8B-B14F-4D97-AF65-F5344CB8AC3E}">
        <p14:creationId xmlns:p14="http://schemas.microsoft.com/office/powerpoint/2010/main" val="378594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454166" y="1258263"/>
            <a:ext cx="290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PARA REFLEXÃO: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BF5163C-F7DA-CE66-278E-E57088DA4FEE}"/>
              </a:ext>
            </a:extLst>
          </p:cNvPr>
          <p:cNvSpPr/>
          <p:nvPr/>
        </p:nvSpPr>
        <p:spPr>
          <a:xfrm>
            <a:off x="2333297" y="1781483"/>
            <a:ext cx="7304689" cy="3547262"/>
          </a:xfrm>
          <a:prstGeom prst="round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2748455" y="2581702"/>
            <a:ext cx="6474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 eu aceito a Cristo e penso: “De agora para frente já estou salvo”, que perigo estou correndo? O que é preciso fazer a cada dia? (Ver p. 71.)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1623849" y="458044"/>
            <a:ext cx="12454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1F402B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215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1001194" y="1651945"/>
            <a:ext cx="10016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Aos que desperdiçaram Seus bens, Cristo ainda dá oportunidade para garantir as riquezas duradouras. Ele diz: “Deem, e lhes será dado” (Lucas 6:38). “Façam para vocês bolsas que não se gastem com o tempo, um tesouro nos Céus que não se acabe, onde ladrão algum chega perto e nenhuma traça destrói” (Lucas 12:33).</a:t>
            </a:r>
          </a:p>
        </p:txBody>
      </p:sp>
    </p:spTree>
    <p:extLst>
      <p:ext uri="{BB962C8B-B14F-4D97-AF65-F5344CB8AC3E}">
        <p14:creationId xmlns:p14="http://schemas.microsoft.com/office/powerpoint/2010/main" val="659673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E8C1DC2-EA95-9440-238B-5288E240D4D8}"/>
              </a:ext>
            </a:extLst>
          </p:cNvPr>
          <p:cNvSpPr txBox="1"/>
          <p:nvPr/>
        </p:nvSpPr>
        <p:spPr>
          <a:xfrm>
            <a:off x="1001194" y="1651945"/>
            <a:ext cx="10016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1F402B"/>
                </a:solidFill>
              </a:rPr>
              <a:t>“Ordene aos que são ricos no presente mundo [...] que pratiquem o bem, sejam ricos em boas obras, generosos e prontos a repartir. Dessa forma, eles acumularão um tesouro para si mesmos, um firme fundamento para a era que há de vir, e assim alcançar a verdadeira vida” (1 Timóteo 6:17-19).</a:t>
            </a:r>
          </a:p>
        </p:txBody>
      </p:sp>
    </p:spTree>
    <p:extLst>
      <p:ext uri="{BB962C8B-B14F-4D97-AF65-F5344CB8AC3E}">
        <p14:creationId xmlns:p14="http://schemas.microsoft.com/office/powerpoint/2010/main" val="437300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59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9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380316-97CB-A20C-2962-32D54854E8DF}"/>
              </a:ext>
            </a:extLst>
          </p:cNvPr>
          <p:cNvSpPr txBox="1"/>
          <p:nvPr/>
        </p:nvSpPr>
        <p:spPr>
          <a:xfrm>
            <a:off x="1723697" y="1566041"/>
            <a:ext cx="8450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u="none" strike="noStrike" baseline="0" dirty="0"/>
              <a:t>Cristo veio para mudar essa ordem de coisas. Procurou quebrar o encanto pelo qual muitos estavam envolvidos e enganados. Em Seus ensinos, procurava ajustar</a:t>
            </a:r>
          </a:p>
          <a:p>
            <a:pPr algn="ctr"/>
            <a:r>
              <a:rPr lang="pt-BR" sz="2800" b="1" i="1" u="none" strike="noStrike" baseline="0" dirty="0"/>
              <a:t>as exigências do Céu e da Terra e dirigir os pensamentos dos seres humanos, do presente para o futuro. Ele os chamava da busca pelas coisas mundanas para fazer</a:t>
            </a:r>
          </a:p>
          <a:p>
            <a:pPr algn="ctr"/>
            <a:r>
              <a:rPr lang="pt-BR" sz="2800" b="1" i="1" u="none" strike="noStrike" baseline="0" dirty="0"/>
              <a:t>provisão para a eternidade ( p. 62 ).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7586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305162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Consideremos a vida de muitos que apenas dizem ser cristãos. O Senhor deu a eles __________ , poder e influência; confiou a eles _________ para que fossem Seus _______________ no grande plano da redenção.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4079324" y="3751438"/>
            <a:ext cx="169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APTIDÕES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67247" y="1406779"/>
            <a:ext cx="9307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Devemos orientar nossa família a usar com sabedoria os dons e recursos que Deus confiou a cada um. O que Deus nos concede e para quê? (Ver p. 64.)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3C3104-5126-CEAB-DC92-6C94665E451F}"/>
              </a:ext>
            </a:extLst>
          </p:cNvPr>
          <p:cNvSpPr txBox="1"/>
          <p:nvPr/>
        </p:nvSpPr>
        <p:spPr>
          <a:xfrm>
            <a:off x="1066051" y="4191252"/>
            <a:ext cx="211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RECURSOS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9B8820-F668-8B3B-8B05-8504B28048EE}"/>
              </a:ext>
            </a:extLst>
          </p:cNvPr>
          <p:cNvSpPr txBox="1"/>
          <p:nvPr/>
        </p:nvSpPr>
        <p:spPr>
          <a:xfrm>
            <a:off x="6821214" y="4201048"/>
            <a:ext cx="232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COOPERADORES</a:t>
            </a:r>
          </a:p>
        </p:txBody>
      </p:sp>
    </p:spTree>
    <p:extLst>
      <p:ext uri="{BB962C8B-B14F-4D97-AF65-F5344CB8AC3E}">
        <p14:creationId xmlns:p14="http://schemas.microsoft.com/office/powerpoint/2010/main" val="28473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5608184-5E1E-D9C5-6D0B-22F29960AEFE}"/>
              </a:ext>
            </a:extLst>
          </p:cNvPr>
          <p:cNvSpPr/>
          <p:nvPr/>
        </p:nvSpPr>
        <p:spPr>
          <a:xfrm>
            <a:off x="1" y="1174403"/>
            <a:ext cx="12192000" cy="1560436"/>
          </a:xfrm>
          <a:prstGeom prst="rect">
            <a:avLst/>
          </a:prstGeom>
          <a:solidFill>
            <a:srgbClr val="4A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65638" y="3305162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Todos os Seus dons devem ser ________ para _________ a humanidade, para aliviar o sofredor e o necessitado. Devemos alimentar o faminto, vestir quem precisa de roupa, cuidar das viúvas e dos órfãos e servir ao aflito e ao desanimado. Nunca foi intenção de Deus que houvesse tanta miséria no mundo.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6651735" y="3365821"/>
            <a:ext cx="169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USADOS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897A01B-E904-E019-AD5F-F15646E2038D}"/>
              </a:ext>
            </a:extLst>
          </p:cNvPr>
          <p:cNvSpPr/>
          <p:nvPr/>
        </p:nvSpPr>
        <p:spPr>
          <a:xfrm>
            <a:off x="901262" y="977462"/>
            <a:ext cx="10618076" cy="1963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67247" y="1406779"/>
            <a:ext cx="9307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Devemos orientar nossa família a usar com sabedoria os dons e recursos que Deus confiou a cada um. O que Deus nos concede e para quê? (Ver p. 64.)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D3E6D46-E216-F6B7-C68C-96EE24A17B76}"/>
              </a:ext>
            </a:extLst>
          </p:cNvPr>
          <p:cNvSpPr/>
          <p:nvPr/>
        </p:nvSpPr>
        <p:spPr>
          <a:xfrm>
            <a:off x="649014" y="1217583"/>
            <a:ext cx="1474076" cy="1474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3B73981-8B58-3935-A6FA-95AE43E93202}"/>
              </a:ext>
            </a:extLst>
          </p:cNvPr>
          <p:cNvGrpSpPr/>
          <p:nvPr/>
        </p:nvGrpSpPr>
        <p:grpSpPr>
          <a:xfrm>
            <a:off x="720242" y="1332006"/>
            <a:ext cx="1447005" cy="1250152"/>
            <a:chOff x="760976" y="1340559"/>
            <a:chExt cx="1447005" cy="125015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0AC353-3C38-9B9F-AF28-DDEEDCD55240}"/>
                </a:ext>
              </a:extLst>
            </p:cNvPr>
            <p:cNvSpPr/>
            <p:nvPr/>
          </p:nvSpPr>
          <p:spPr>
            <a:xfrm>
              <a:off x="760976" y="1340559"/>
              <a:ext cx="1250152" cy="1250152"/>
            </a:xfrm>
            <a:prstGeom prst="ellips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riângulo isósceles 13">
              <a:extLst>
                <a:ext uri="{FF2B5EF4-FFF2-40B4-BE49-F238E27FC236}">
                  <a16:creationId xmlns:a16="http://schemas.microsoft.com/office/drawing/2014/main" id="{A9C17B54-4B3D-9FE5-F0FB-6377AEE9B7BA}"/>
                </a:ext>
              </a:extLst>
            </p:cNvPr>
            <p:cNvSpPr/>
            <p:nvPr/>
          </p:nvSpPr>
          <p:spPr>
            <a:xfrm rot="5400000">
              <a:off x="1691154" y="1714195"/>
              <a:ext cx="530773" cy="502880"/>
            </a:xfrm>
            <a:prstGeom prst="triangle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5638" y="1249593"/>
            <a:ext cx="420414" cy="144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3C3104-5126-CEAB-DC92-6C94665E451F}"/>
              </a:ext>
            </a:extLst>
          </p:cNvPr>
          <p:cNvSpPr txBox="1"/>
          <p:nvPr/>
        </p:nvSpPr>
        <p:spPr>
          <a:xfrm>
            <a:off x="9088636" y="3334791"/>
            <a:ext cx="211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ABENÇOAR</a:t>
            </a:r>
          </a:p>
        </p:txBody>
      </p:sp>
    </p:spTree>
    <p:extLst>
      <p:ext uri="{BB962C8B-B14F-4D97-AF65-F5344CB8AC3E}">
        <p14:creationId xmlns:p14="http://schemas.microsoft.com/office/powerpoint/2010/main" val="239256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EFB04A-F2C0-8B6C-3C85-B1622C0881C1}"/>
              </a:ext>
            </a:extLst>
          </p:cNvPr>
          <p:cNvGrpSpPr/>
          <p:nvPr/>
        </p:nvGrpSpPr>
        <p:grpSpPr>
          <a:xfrm>
            <a:off x="1" y="740668"/>
            <a:ext cx="12192000" cy="2200371"/>
            <a:chOff x="1" y="740668"/>
            <a:chExt cx="12192000" cy="22003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49428F-105E-D793-5664-940EAE8F214E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38FC12E-FB98-F7E7-9C34-540CF15926F9}"/>
                </a:ext>
              </a:extLst>
            </p:cNvPr>
            <p:cNvSpPr/>
            <p:nvPr/>
          </p:nvSpPr>
          <p:spPr>
            <a:xfrm>
              <a:off x="901262" y="740668"/>
              <a:ext cx="10618076" cy="2200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400289-7C4E-2F3C-0819-6BDEB3D3C4C0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284804-AE43-E69F-2292-5A7183E8B523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6AF1089-9DC0-52A9-706F-9A736FE157F8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>
                <a:extLst>
                  <a:ext uri="{FF2B5EF4-FFF2-40B4-BE49-F238E27FC236}">
                    <a16:creationId xmlns:a16="http://schemas.microsoft.com/office/drawing/2014/main" id="{52307F02-48ED-9427-6E4A-01BA6BE652C8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5CC7960-3405-4034-1248-71126391A148}"/>
                </a:ext>
              </a:extLst>
            </p:cNvPr>
            <p:cNvSpPr txBox="1"/>
            <p:nvPr/>
          </p:nvSpPr>
          <p:spPr>
            <a:xfrm>
              <a:off x="956232" y="1200817"/>
              <a:ext cx="5150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22642" y="1274502"/>
            <a:ext cx="9188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Para que deve ser usado os dons e as recursos que Deus nos concede? O que acontecerá com nosso caráter quando somos cooperadores Dele? (Ver p. 65.)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208951"/>
            <a:ext cx="10237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“Usem a riqueza deste mundo ímpio para ganhar _________ ”, disse Cristo, “de forma que, quando ela acabar, estes os recebam nas moradas eternas” (Lucas 16:9). Deus, Cristo e os anjos estão todos ministrando aos enfermos, sofredores e pecadores. Entregue-se a Deus para esta missão, use Seus dons para esse propósito ______________ com os seres celestiais.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7362230" y="3201737"/>
            <a:ext cx="136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AMIGOS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69D897-4568-0BE3-3411-66AF409CAB47}"/>
              </a:ext>
            </a:extLst>
          </p:cNvPr>
          <p:cNvSpPr txBox="1"/>
          <p:nvPr/>
        </p:nvSpPr>
        <p:spPr>
          <a:xfrm>
            <a:off x="2552373" y="4661959"/>
            <a:ext cx="20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E COOPERE</a:t>
            </a:r>
          </a:p>
        </p:txBody>
      </p:sp>
    </p:spTree>
    <p:extLst>
      <p:ext uri="{BB962C8B-B14F-4D97-AF65-F5344CB8AC3E}">
        <p14:creationId xmlns:p14="http://schemas.microsoft.com/office/powerpoint/2010/main" val="3411752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EEFB04A-F2C0-8B6C-3C85-B1622C0881C1}"/>
              </a:ext>
            </a:extLst>
          </p:cNvPr>
          <p:cNvGrpSpPr/>
          <p:nvPr/>
        </p:nvGrpSpPr>
        <p:grpSpPr>
          <a:xfrm>
            <a:off x="1" y="740668"/>
            <a:ext cx="12192000" cy="2200371"/>
            <a:chOff x="1" y="740668"/>
            <a:chExt cx="12192000" cy="220037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649428F-105E-D793-5664-940EAE8F214E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38FC12E-FB98-F7E7-9C34-540CF15926F9}"/>
                </a:ext>
              </a:extLst>
            </p:cNvPr>
            <p:cNvSpPr/>
            <p:nvPr/>
          </p:nvSpPr>
          <p:spPr>
            <a:xfrm>
              <a:off x="901262" y="740668"/>
              <a:ext cx="10618076" cy="2200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400289-7C4E-2F3C-0819-6BDEB3D3C4C0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C284804-AE43-E69F-2292-5A7183E8B523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B6AF1089-9DC0-52A9-706F-9A736FE157F8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>
                <a:extLst>
                  <a:ext uri="{FF2B5EF4-FFF2-40B4-BE49-F238E27FC236}">
                    <a16:creationId xmlns:a16="http://schemas.microsoft.com/office/drawing/2014/main" id="{52307F02-48ED-9427-6E4A-01BA6BE652C8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5CC7960-3405-4034-1248-71126391A148}"/>
                </a:ext>
              </a:extLst>
            </p:cNvPr>
            <p:cNvSpPr txBox="1"/>
            <p:nvPr/>
          </p:nvSpPr>
          <p:spPr>
            <a:xfrm>
              <a:off x="956232" y="1200817"/>
              <a:ext cx="5150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22642" y="1274502"/>
            <a:ext cx="9188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Para que deve ser usado os dons e as recursos que Deus nos concede? O que acontecerá com nosso caráter quando somos cooperadores Dele? (Ver p. 65.)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208951"/>
            <a:ext cx="1023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Seu coração _______ em harmonia com o deles. Você vai se _______ com eles no caráter. Esses habitantes do Céu não serão estranhos para você. Quando as coisas terrestres tiverem passado, os guardas dos portais do Céu dirão que você é bem-vindo.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A1BA8-4840-2B43-7200-053896C816FE}"/>
              </a:ext>
            </a:extLst>
          </p:cNvPr>
          <p:cNvSpPr txBox="1"/>
          <p:nvPr/>
        </p:nvSpPr>
        <p:spPr>
          <a:xfrm>
            <a:off x="3147581" y="3242958"/>
            <a:ext cx="136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BATERÁ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69D897-4568-0BE3-3411-66AF409CAB47}"/>
              </a:ext>
            </a:extLst>
          </p:cNvPr>
          <p:cNvSpPr txBox="1"/>
          <p:nvPr/>
        </p:nvSpPr>
        <p:spPr>
          <a:xfrm>
            <a:off x="901262" y="3661497"/>
            <a:ext cx="20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PARECER</a:t>
            </a:r>
          </a:p>
        </p:txBody>
      </p:sp>
    </p:spTree>
    <p:extLst>
      <p:ext uri="{BB962C8B-B14F-4D97-AF65-F5344CB8AC3E}">
        <p14:creationId xmlns:p14="http://schemas.microsoft.com/office/powerpoint/2010/main" val="427579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7E3E101-3548-339B-BE2E-A211494BCBBE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87FAAA-0362-B1F5-8C3B-28AC84FCE750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6BA9E394-1DBC-79BC-263E-A628D794F2C5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52300C-DC40-02BB-3EC0-2D4F09917D5B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A3AAFD0C-165A-0950-28DB-9798C16142CE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B7BB19D-EC1E-2DE8-0D1F-AF0B90F54AE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4D21A0E0-45B5-E442-2DE8-B30A46C3E331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150322" y="1530899"/>
            <a:ext cx="916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Quando nos tornamos instrumentos de salvação, que milagres presenciamos? (Ver p. 66.)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69431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1091762" y="3181905"/>
            <a:ext cx="10237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Os meios usados para abençoar outros serão recompensados. Riquezas bem empregadas trarão muitos benefícios. ___________ serão ________ para Cristo. Os que seguem o plano de vida do Senhor ________ nas cortes divinas aqueles pelos quais trabalharam e se sacrificaram na Terra. Com gratidão, os _________ se ____________ daqueles que serviram de instrumento em sua redenção. O Céu será muito valioso para os que foram fiéis na missão de salvar.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EF0245-A592-58D8-FDCB-A56848590E5E}"/>
              </a:ext>
            </a:extLst>
          </p:cNvPr>
          <p:cNvSpPr txBox="1"/>
          <p:nvPr/>
        </p:nvSpPr>
        <p:spPr>
          <a:xfrm>
            <a:off x="6732980" y="3536526"/>
            <a:ext cx="195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PESSOAS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C88E74-60B8-593D-8210-3E54127FBFA6}"/>
              </a:ext>
            </a:extLst>
          </p:cNvPr>
          <p:cNvSpPr txBox="1"/>
          <p:nvPr/>
        </p:nvSpPr>
        <p:spPr>
          <a:xfrm>
            <a:off x="9187791" y="3536527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GANHAS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500122-2025-3449-79D0-FC2652791F47}"/>
              </a:ext>
            </a:extLst>
          </p:cNvPr>
          <p:cNvSpPr txBox="1"/>
          <p:nvPr/>
        </p:nvSpPr>
        <p:spPr>
          <a:xfrm>
            <a:off x="7725319" y="3891147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VERÃO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99DE78-A0BB-CA1F-AFBE-2D64B7DAC002}"/>
              </a:ext>
            </a:extLst>
          </p:cNvPr>
          <p:cNvSpPr txBox="1"/>
          <p:nvPr/>
        </p:nvSpPr>
        <p:spPr>
          <a:xfrm>
            <a:off x="1291819" y="4626871"/>
            <a:ext cx="135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SALVOS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D56105-8A15-C0BE-C311-0CC81EFA9715}"/>
              </a:ext>
            </a:extLst>
          </p:cNvPr>
          <p:cNvSpPr txBox="1"/>
          <p:nvPr/>
        </p:nvSpPr>
        <p:spPr>
          <a:xfrm>
            <a:off x="3068067" y="4626870"/>
            <a:ext cx="190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LEMBRARÃO</a:t>
            </a:r>
          </a:p>
        </p:txBody>
      </p:sp>
    </p:spTree>
    <p:extLst>
      <p:ext uri="{BB962C8B-B14F-4D97-AF65-F5344CB8AC3E}">
        <p14:creationId xmlns:p14="http://schemas.microsoft.com/office/powerpoint/2010/main" val="272730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4F21EACE-AC2E-F54E-60F9-59541BD20248}"/>
              </a:ext>
            </a:extLst>
          </p:cNvPr>
          <p:cNvGrpSpPr/>
          <p:nvPr/>
        </p:nvGrpSpPr>
        <p:grpSpPr>
          <a:xfrm>
            <a:off x="1" y="977462"/>
            <a:ext cx="12192000" cy="1963577"/>
            <a:chOff x="1" y="977462"/>
            <a:chExt cx="12192000" cy="196357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E714B5A-7209-4A22-FCF6-F88FE034E3B6}"/>
                </a:ext>
              </a:extLst>
            </p:cNvPr>
            <p:cNvSpPr/>
            <p:nvPr/>
          </p:nvSpPr>
          <p:spPr>
            <a:xfrm>
              <a:off x="1" y="1174403"/>
              <a:ext cx="12192000" cy="1560436"/>
            </a:xfrm>
            <a:prstGeom prst="rect">
              <a:avLst/>
            </a:prstGeom>
            <a:solidFill>
              <a:srgbClr val="4A89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1E257A38-5377-0EDC-AEC9-ED0E182394F6}"/>
                </a:ext>
              </a:extLst>
            </p:cNvPr>
            <p:cNvSpPr/>
            <p:nvPr/>
          </p:nvSpPr>
          <p:spPr>
            <a:xfrm>
              <a:off x="901262" y="977462"/>
              <a:ext cx="10618076" cy="19635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02F450-AA96-641B-07F3-975DB48E16CA}"/>
                </a:ext>
              </a:extLst>
            </p:cNvPr>
            <p:cNvSpPr/>
            <p:nvPr/>
          </p:nvSpPr>
          <p:spPr>
            <a:xfrm>
              <a:off x="649014" y="1217583"/>
              <a:ext cx="1474076" cy="1474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EABEBDF-AE9A-A308-761F-395117C6FEC5}"/>
                </a:ext>
              </a:extLst>
            </p:cNvPr>
            <p:cNvGrpSpPr/>
            <p:nvPr/>
          </p:nvGrpSpPr>
          <p:grpSpPr>
            <a:xfrm>
              <a:off x="720242" y="1332006"/>
              <a:ext cx="1447005" cy="1250152"/>
              <a:chOff x="760976" y="1340559"/>
              <a:chExt cx="1447005" cy="1250152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36F2057-1542-A812-9F83-F0850774B49E}"/>
                  </a:ext>
                </a:extLst>
              </p:cNvPr>
              <p:cNvSpPr/>
              <p:nvPr/>
            </p:nvSpPr>
            <p:spPr>
              <a:xfrm>
                <a:off x="760976" y="1340559"/>
                <a:ext cx="1250152" cy="1250152"/>
              </a:xfrm>
              <a:prstGeom prst="ellips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Triângulo isósceles 14">
                <a:extLst>
                  <a:ext uri="{FF2B5EF4-FFF2-40B4-BE49-F238E27FC236}">
                    <a16:creationId xmlns:a16="http://schemas.microsoft.com/office/drawing/2014/main" id="{6DA3D04B-6E52-406E-E83E-18FC42947744}"/>
                  </a:ext>
                </a:extLst>
              </p:cNvPr>
              <p:cNvSpPr/>
              <p:nvPr/>
            </p:nvSpPr>
            <p:spPr>
              <a:xfrm rot="5400000">
                <a:off x="1691154" y="1714195"/>
                <a:ext cx="530773" cy="502880"/>
              </a:xfrm>
              <a:prstGeom prst="triangle">
                <a:avLst/>
              </a:prstGeom>
              <a:solidFill>
                <a:srgbClr val="4A8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07668C-7E16-FA5B-2A69-A826704678E5}"/>
              </a:ext>
            </a:extLst>
          </p:cNvPr>
          <p:cNvSpPr txBox="1"/>
          <p:nvPr/>
        </p:nvSpPr>
        <p:spPr>
          <a:xfrm>
            <a:off x="2238556" y="1535511"/>
            <a:ext cx="916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F402B"/>
                </a:solidFill>
              </a:rPr>
              <a:t>Qual é o desejo que Deus tem para você e sua família? </a:t>
            </a:r>
          </a:p>
          <a:p>
            <a:pPr algn="just"/>
            <a:r>
              <a:rPr lang="pt-BR" sz="2800" b="1" dirty="0">
                <a:solidFill>
                  <a:srgbClr val="1F402B"/>
                </a:solidFill>
              </a:rPr>
              <a:t>(Ver p. 66.)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CC7960-3405-4034-1248-71126391A148}"/>
              </a:ext>
            </a:extLst>
          </p:cNvPr>
          <p:cNvSpPr txBox="1"/>
          <p:nvPr/>
        </p:nvSpPr>
        <p:spPr>
          <a:xfrm>
            <a:off x="901262" y="1217583"/>
            <a:ext cx="51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EBF52F-921A-60D5-05B7-6C27312A5E85}"/>
              </a:ext>
            </a:extLst>
          </p:cNvPr>
          <p:cNvSpPr txBox="1"/>
          <p:nvPr/>
        </p:nvSpPr>
        <p:spPr>
          <a:xfrm>
            <a:off x="901262" y="3300728"/>
            <a:ext cx="1023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Deus quer que você ________ o celestial em vez do terreno. Ele nos dá a oportunidade de fazer um investimento para a eternidade. ________ incentivar nossos mais nobres sonhos e proteger nosso mais precioso tesouro. Declara: “Tornarei o homem mais escasso do que o ouro puro, mais raro do que o ouro de Ofir” (Isaías 13:12).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B22F5C-712B-A9C5-C18F-DDE3AE5C3C83}"/>
              </a:ext>
            </a:extLst>
          </p:cNvPr>
          <p:cNvSpPr txBox="1"/>
          <p:nvPr/>
        </p:nvSpPr>
        <p:spPr>
          <a:xfrm>
            <a:off x="4032028" y="3353758"/>
            <a:ext cx="220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ESCOLHA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79B6B6-190F-DDF4-A0A2-B02177AB6CC2}"/>
              </a:ext>
            </a:extLst>
          </p:cNvPr>
          <p:cNvSpPr txBox="1"/>
          <p:nvPr/>
        </p:nvSpPr>
        <p:spPr>
          <a:xfrm>
            <a:off x="1018189" y="4194585"/>
            <a:ext cx="1220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C00000"/>
                </a:solidFill>
              </a:rPr>
              <a:t>DESEJA</a:t>
            </a:r>
          </a:p>
        </p:txBody>
      </p:sp>
    </p:spTree>
    <p:extLst>
      <p:ext uri="{BB962C8B-B14F-4D97-AF65-F5344CB8AC3E}">
        <p14:creationId xmlns:p14="http://schemas.microsoft.com/office/powerpoint/2010/main" val="150427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8129</TotalTime>
  <Words>1028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13</cp:revision>
  <dcterms:created xsi:type="dcterms:W3CDTF">2022-08-23T09:51:50Z</dcterms:created>
  <dcterms:modified xsi:type="dcterms:W3CDTF">2022-08-29T19:41:14Z</dcterms:modified>
</cp:coreProperties>
</file>