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74" r:id="rId5"/>
    <p:sldId id="289" r:id="rId6"/>
    <p:sldId id="296" r:id="rId7"/>
    <p:sldId id="290" r:id="rId8"/>
    <p:sldId id="297" r:id="rId9"/>
    <p:sldId id="277" r:id="rId10"/>
    <p:sldId id="291" r:id="rId11"/>
    <p:sldId id="293" r:id="rId12"/>
    <p:sldId id="268" r:id="rId13"/>
    <p:sldId id="294" r:id="rId14"/>
    <p:sldId id="279" r:id="rId15"/>
    <p:sldId id="269"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897E"/>
    <a:srgbClr val="1F4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C9A21-F104-4611-8D8D-B3CADBC10F0B}" v="23" dt="2022-09-20T16:08:32.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SA - Cristina Barbosa" userId="a7deaa94-27fa-4381-b313-ee83126f3c73" providerId="ADAL" clId="{804C9A21-F104-4611-8D8D-B3CADBC10F0B}"/>
    <pc:docChg chg="modSld">
      <pc:chgData name="DSA - Cristina Barbosa" userId="a7deaa94-27fa-4381-b313-ee83126f3c73" providerId="ADAL" clId="{804C9A21-F104-4611-8D8D-B3CADBC10F0B}" dt="2022-09-20T16:08:32.106" v="22" actId="20577"/>
      <pc:docMkLst>
        <pc:docMk/>
      </pc:docMkLst>
      <pc:sldChg chg="modSp">
        <pc:chgData name="DSA - Cristina Barbosa" userId="a7deaa94-27fa-4381-b313-ee83126f3c73" providerId="ADAL" clId="{804C9A21-F104-4611-8D8D-B3CADBC10F0B}" dt="2022-09-20T16:08:32.106" v="22" actId="20577"/>
        <pc:sldMkLst>
          <pc:docMk/>
          <pc:sldMk cId="3862150773" sldId="268"/>
        </pc:sldMkLst>
        <pc:spChg chg="mod">
          <ac:chgData name="DSA - Cristina Barbosa" userId="a7deaa94-27fa-4381-b313-ee83126f3c73" providerId="ADAL" clId="{804C9A21-F104-4611-8D8D-B3CADBC10F0B}" dt="2022-09-20T16:08:32.106" v="22" actId="20577"/>
          <ac:spMkLst>
            <pc:docMk/>
            <pc:sldMk cId="3862150773" sldId="268"/>
            <ac:spMk id="9" creationId="{FE8C1DC2-EA95-9440-238B-5288E240D4D8}"/>
          </ac:spMkLst>
        </pc:spChg>
      </pc:sldChg>
      <pc:sldChg chg="modSp">
        <pc:chgData name="DSA - Cristina Barbosa" userId="a7deaa94-27fa-4381-b313-ee83126f3c73" providerId="ADAL" clId="{804C9A21-F104-4611-8D8D-B3CADBC10F0B}" dt="2022-09-20T16:07:20.263" v="13" actId="207"/>
        <pc:sldMkLst>
          <pc:docMk/>
          <pc:sldMk cId="1504274077" sldId="291"/>
        </pc:sldMkLst>
        <pc:spChg chg="mod">
          <ac:chgData name="DSA - Cristina Barbosa" userId="a7deaa94-27fa-4381-b313-ee83126f3c73" providerId="ADAL" clId="{804C9A21-F104-4611-8D8D-B3CADBC10F0B}" dt="2022-09-20T16:07:20.263" v="13" actId="207"/>
          <ac:spMkLst>
            <pc:docMk/>
            <pc:sldMk cId="1504274077" sldId="291"/>
            <ac:spMk id="4" creationId="{CAEBF52F-921A-60D5-05B7-6C27312A5E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D732E-33DE-5C22-078C-AD5CCFCDC57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08E6AD2-A29C-1AAF-5886-4A0731D71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22FA552-C121-A275-828C-5216EAD9EDF0}"/>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5" name="Espaço Reservado para Rodapé 4">
            <a:extLst>
              <a:ext uri="{FF2B5EF4-FFF2-40B4-BE49-F238E27FC236}">
                <a16:creationId xmlns:a16="http://schemas.microsoft.com/office/drawing/2014/main" id="{3784F646-8F54-EDBB-AE58-599B8257F2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80591E7-F5A3-2386-B518-4D18F322733A}"/>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207865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85833B-4A8C-1C38-6A2A-4473F38FF58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1EF7D8E-632A-69FB-CCE1-EFDF60C57D0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A853F5-0CE2-10D5-C68A-3360B164EFCE}"/>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5" name="Espaço Reservado para Rodapé 4">
            <a:extLst>
              <a:ext uri="{FF2B5EF4-FFF2-40B4-BE49-F238E27FC236}">
                <a16:creationId xmlns:a16="http://schemas.microsoft.com/office/drawing/2014/main" id="{C76B648B-4B06-DDF2-0C49-8DC1075BBEF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C20F651-DF9F-AA0E-74C1-8EB8E2F40C2C}"/>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2582022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8CEE9B-45DD-0F59-65D5-C1FFD7C63A5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2E89374-B2CF-5E78-E073-28356033E74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295A49-E216-B1EA-EAE7-E099F69BD052}"/>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5" name="Espaço Reservado para Rodapé 4">
            <a:extLst>
              <a:ext uri="{FF2B5EF4-FFF2-40B4-BE49-F238E27FC236}">
                <a16:creationId xmlns:a16="http://schemas.microsoft.com/office/drawing/2014/main" id="{E99DCEA8-3535-CEB2-81AD-4AA9251ABA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CA5D92C-C5F7-336A-611D-1429D2A4C79B}"/>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2646230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BCC73-8C26-E39B-4B1F-24F1BFC3B45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EE6E9A2-82F0-F5AA-4FB8-79D7EC09FB6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D3B4500-2CFC-2265-57C7-856E269E8263}"/>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5" name="Espaço Reservado para Rodapé 4">
            <a:extLst>
              <a:ext uri="{FF2B5EF4-FFF2-40B4-BE49-F238E27FC236}">
                <a16:creationId xmlns:a16="http://schemas.microsoft.com/office/drawing/2014/main" id="{64E8D160-5337-BA5F-C7D1-E2DB971038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E408C-FFA7-C379-8A34-394094E9ACF2}"/>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208541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032FD-4ED0-768A-2277-BCDC062F80F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4B81332-1764-465E-9608-0C071989AB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0321FC3-A2FF-1AE3-10E1-AF26EA50CD51}"/>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5" name="Espaço Reservado para Rodapé 4">
            <a:extLst>
              <a:ext uri="{FF2B5EF4-FFF2-40B4-BE49-F238E27FC236}">
                <a16:creationId xmlns:a16="http://schemas.microsoft.com/office/drawing/2014/main" id="{7118FAE8-5AE1-2817-411C-F89EB21E3F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78CC565-12DB-BD65-B294-43977844CF68}"/>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232225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592CF-1833-D2CA-40D3-1561ABCA9BA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9A1508F-8B6A-F41C-8DA8-0D3B680E1A0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1F2EE01-5FAA-A11B-ECBA-4439338B616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C8BFE09-D374-1313-45B8-C458943FFCFE}"/>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6" name="Espaço Reservado para Rodapé 5">
            <a:extLst>
              <a:ext uri="{FF2B5EF4-FFF2-40B4-BE49-F238E27FC236}">
                <a16:creationId xmlns:a16="http://schemas.microsoft.com/office/drawing/2014/main" id="{1EEE2F5F-7CF0-4C73-F0DC-158FEB3F51E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EADAEBB-D99E-4361-5326-353F5375E0A6}"/>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3105792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B54DE-D29A-AADE-D2FF-7BAE8672695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60449B8-11D4-2106-0079-8BF9A25ED6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0C1795B-180A-EF7A-ABC7-31272657D24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179C7BC-0228-35EF-DDDE-6B84CAF85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C983C8F-4D47-DAAC-7408-B249227C16C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CBB787C-3611-3CCE-ED02-04569AAB0633}"/>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8" name="Espaço Reservado para Rodapé 7">
            <a:extLst>
              <a:ext uri="{FF2B5EF4-FFF2-40B4-BE49-F238E27FC236}">
                <a16:creationId xmlns:a16="http://schemas.microsoft.com/office/drawing/2014/main" id="{BCD0FBE3-60EC-63DB-C837-C7783E9C514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F37E8D2-F2F7-037B-8628-484DC3B81A50}"/>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784950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61D17-B791-1E77-2C9E-813132657B2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8C74E4B-EDE0-53A3-9767-FA3683548060}"/>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4" name="Espaço Reservado para Rodapé 3">
            <a:extLst>
              <a:ext uri="{FF2B5EF4-FFF2-40B4-BE49-F238E27FC236}">
                <a16:creationId xmlns:a16="http://schemas.microsoft.com/office/drawing/2014/main" id="{245976B7-4DC0-132B-F64A-9554630EE08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E2588CF-A509-6E79-BAF8-13753F5D434E}"/>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1604717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610A739-39C7-C461-BE74-CB36547352D5}"/>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3" name="Espaço Reservado para Rodapé 2">
            <a:extLst>
              <a:ext uri="{FF2B5EF4-FFF2-40B4-BE49-F238E27FC236}">
                <a16:creationId xmlns:a16="http://schemas.microsoft.com/office/drawing/2014/main" id="{A980157C-367B-A2F0-D543-CD1CE95829A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81650D1-33EF-BAFA-D5CF-233606029BCE}"/>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634773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AB569-A780-57B6-6521-6956F394829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19C7271-12B2-BD6B-DF8B-21CBD3347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9D8B1BD-36D5-4372-B238-04F0322C8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43DF80F-0511-CF02-B0E9-0D056F2AB25A}"/>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6" name="Espaço Reservado para Rodapé 5">
            <a:extLst>
              <a:ext uri="{FF2B5EF4-FFF2-40B4-BE49-F238E27FC236}">
                <a16:creationId xmlns:a16="http://schemas.microsoft.com/office/drawing/2014/main" id="{C8F63D73-203A-5448-08CC-D25336C7A4D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B1F48D4-F01B-C0EA-FB13-CAAB285A891C}"/>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3441517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5B3DA-9216-4BC5-96F4-7DED33BBAF2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D3F38E1-909F-FF9A-7EB0-76EF9BB87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BD74D71-4547-AFD7-4B34-A2BAF1CD7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E76B07E-1645-B97F-CBBA-94DCC55DFED9}"/>
              </a:ext>
            </a:extLst>
          </p:cNvPr>
          <p:cNvSpPr>
            <a:spLocks noGrp="1"/>
          </p:cNvSpPr>
          <p:nvPr>
            <p:ph type="dt" sz="half" idx="10"/>
          </p:nvPr>
        </p:nvSpPr>
        <p:spPr/>
        <p:txBody>
          <a:bodyPr/>
          <a:lstStyle/>
          <a:p>
            <a:fld id="{FD2EB8CC-E9F9-4171-8C34-80D43CCD6332}" type="datetimeFigureOut">
              <a:rPr lang="pt-BR" smtClean="0"/>
              <a:t>20/09/2022</a:t>
            </a:fld>
            <a:endParaRPr lang="pt-BR"/>
          </a:p>
        </p:txBody>
      </p:sp>
      <p:sp>
        <p:nvSpPr>
          <p:cNvPr id="6" name="Espaço Reservado para Rodapé 5">
            <a:extLst>
              <a:ext uri="{FF2B5EF4-FFF2-40B4-BE49-F238E27FC236}">
                <a16:creationId xmlns:a16="http://schemas.microsoft.com/office/drawing/2014/main" id="{33E54FB4-B643-08D0-1A45-E113AE8E723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D462A12-233C-8CD9-AF4E-1C64291F73C8}"/>
              </a:ext>
            </a:extLst>
          </p:cNvPr>
          <p:cNvSpPr>
            <a:spLocks noGrp="1"/>
          </p:cNvSpPr>
          <p:nvPr>
            <p:ph type="sldNum" sz="quarter" idx="12"/>
          </p:nvPr>
        </p:nvSpPr>
        <p:spPr/>
        <p:txBody>
          <a:bodyPr/>
          <a:lstStyle/>
          <a:p>
            <a:fld id="{C663E3B2-FE25-43A3-912A-7AF2FDF1C905}" type="slidenum">
              <a:rPr lang="pt-BR" smtClean="0"/>
              <a:t>‹nº›</a:t>
            </a:fld>
            <a:endParaRPr lang="pt-BR"/>
          </a:p>
        </p:txBody>
      </p:sp>
    </p:spTree>
    <p:extLst>
      <p:ext uri="{BB962C8B-B14F-4D97-AF65-F5344CB8AC3E}">
        <p14:creationId xmlns:p14="http://schemas.microsoft.com/office/powerpoint/2010/main" val="4075338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5A6CD6D-E590-DD00-93DF-9A34A096A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37AA89F-F43E-0B63-F083-689F81914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877B63A-7C66-30C0-438E-9B23009F7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EB8CC-E9F9-4171-8C34-80D43CCD6332}" type="datetimeFigureOut">
              <a:rPr lang="pt-BR" smtClean="0"/>
              <a:t>20/09/2022</a:t>
            </a:fld>
            <a:endParaRPr lang="pt-BR"/>
          </a:p>
        </p:txBody>
      </p:sp>
      <p:sp>
        <p:nvSpPr>
          <p:cNvPr id="5" name="Espaço Reservado para Rodapé 4">
            <a:extLst>
              <a:ext uri="{FF2B5EF4-FFF2-40B4-BE49-F238E27FC236}">
                <a16:creationId xmlns:a16="http://schemas.microsoft.com/office/drawing/2014/main" id="{BBD6BA71-957E-2118-68BA-45D9A3193A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A24CFBF-262E-5C9D-1470-074099FDE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3E3B2-FE25-43A3-912A-7AF2FDF1C905}" type="slidenum">
              <a:rPr lang="pt-BR" smtClean="0"/>
              <a:t>‹nº›</a:t>
            </a:fld>
            <a:endParaRPr lang="pt-BR"/>
          </a:p>
        </p:txBody>
      </p:sp>
    </p:spTree>
    <p:extLst>
      <p:ext uri="{BB962C8B-B14F-4D97-AF65-F5344CB8AC3E}">
        <p14:creationId xmlns:p14="http://schemas.microsoft.com/office/powerpoint/2010/main" val="419953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238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4F21EACE-AC2E-F54E-60F9-59541BD20248}"/>
              </a:ext>
            </a:extLst>
          </p:cNvPr>
          <p:cNvGrpSpPr/>
          <p:nvPr/>
        </p:nvGrpSpPr>
        <p:grpSpPr>
          <a:xfrm>
            <a:off x="1" y="977462"/>
            <a:ext cx="12192000" cy="1963577"/>
            <a:chOff x="1" y="977462"/>
            <a:chExt cx="12192000" cy="1963577"/>
          </a:xfrm>
        </p:grpSpPr>
        <p:sp>
          <p:nvSpPr>
            <p:cNvPr id="10" name="Retângulo 9">
              <a:extLst>
                <a:ext uri="{FF2B5EF4-FFF2-40B4-BE49-F238E27FC236}">
                  <a16:creationId xmlns:a16="http://schemas.microsoft.com/office/drawing/2014/main" id="{5E714B5A-7209-4A22-FCF6-F88FE034E3B6}"/>
                </a:ext>
              </a:extLst>
            </p:cNvPr>
            <p:cNvSpPr/>
            <p:nvPr/>
          </p:nvSpPr>
          <p:spPr>
            <a:xfrm>
              <a:off x="1" y="1174403"/>
              <a:ext cx="12192000" cy="1560436"/>
            </a:xfrm>
            <a:prstGeom prst="rect">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Cantos Arredondados 10">
              <a:extLst>
                <a:ext uri="{FF2B5EF4-FFF2-40B4-BE49-F238E27FC236}">
                  <a16:creationId xmlns:a16="http://schemas.microsoft.com/office/drawing/2014/main" id="{1E257A38-5377-0EDC-AEC9-ED0E182394F6}"/>
                </a:ext>
              </a:extLst>
            </p:cNvPr>
            <p:cNvSpPr/>
            <p:nvPr/>
          </p:nvSpPr>
          <p:spPr>
            <a:xfrm>
              <a:off x="901262" y="977462"/>
              <a:ext cx="10618076" cy="196357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AB02F450-AA96-641B-07F3-975DB48E16CA}"/>
                </a:ext>
              </a:extLst>
            </p:cNvPr>
            <p:cNvSpPr/>
            <p:nvPr/>
          </p:nvSpPr>
          <p:spPr>
            <a:xfrm>
              <a:off x="649014" y="1217583"/>
              <a:ext cx="1474076" cy="147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8EABEBDF-AE9A-A308-761F-395117C6FEC5}"/>
                </a:ext>
              </a:extLst>
            </p:cNvPr>
            <p:cNvGrpSpPr/>
            <p:nvPr/>
          </p:nvGrpSpPr>
          <p:grpSpPr>
            <a:xfrm>
              <a:off x="720242" y="1332006"/>
              <a:ext cx="1447005" cy="1250152"/>
              <a:chOff x="760976" y="1340559"/>
              <a:chExt cx="1447005" cy="1250152"/>
            </a:xfrm>
          </p:grpSpPr>
          <p:sp>
            <p:nvSpPr>
              <p:cNvPr id="14" name="Elipse 13">
                <a:extLst>
                  <a:ext uri="{FF2B5EF4-FFF2-40B4-BE49-F238E27FC236}">
                    <a16:creationId xmlns:a16="http://schemas.microsoft.com/office/drawing/2014/main" id="{136F2057-1542-A812-9F83-F0850774B49E}"/>
                  </a:ext>
                </a:extLst>
              </p:cNvPr>
              <p:cNvSpPr/>
              <p:nvPr/>
            </p:nvSpPr>
            <p:spPr>
              <a:xfrm>
                <a:off x="760976" y="1340559"/>
                <a:ext cx="1250152" cy="1250152"/>
              </a:xfrm>
              <a:prstGeom prst="ellips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riângulo isósceles 14">
                <a:extLst>
                  <a:ext uri="{FF2B5EF4-FFF2-40B4-BE49-F238E27FC236}">
                    <a16:creationId xmlns:a16="http://schemas.microsoft.com/office/drawing/2014/main" id="{6DA3D04B-6E52-406E-E83E-18FC42947744}"/>
                  </a:ext>
                </a:extLst>
              </p:cNvPr>
              <p:cNvSpPr/>
              <p:nvPr/>
            </p:nvSpPr>
            <p:spPr>
              <a:xfrm rot="5400000">
                <a:off x="1691154" y="1714195"/>
                <a:ext cx="530773" cy="502880"/>
              </a:xfrm>
              <a:prstGeom prst="triangl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CaixaDeTexto 1">
            <a:extLst>
              <a:ext uri="{FF2B5EF4-FFF2-40B4-BE49-F238E27FC236}">
                <a16:creationId xmlns:a16="http://schemas.microsoft.com/office/drawing/2014/main" id="{8307668C-7E16-FA5B-2A69-A826704678E5}"/>
              </a:ext>
            </a:extLst>
          </p:cNvPr>
          <p:cNvSpPr txBox="1"/>
          <p:nvPr/>
        </p:nvSpPr>
        <p:spPr>
          <a:xfrm>
            <a:off x="2238556" y="1535511"/>
            <a:ext cx="9165316" cy="954107"/>
          </a:xfrm>
          <a:prstGeom prst="rect">
            <a:avLst/>
          </a:prstGeom>
          <a:noFill/>
        </p:spPr>
        <p:txBody>
          <a:bodyPr wrap="square" rtlCol="0">
            <a:spAutoFit/>
          </a:bodyPr>
          <a:lstStyle/>
          <a:p>
            <a:pPr algn="just"/>
            <a:r>
              <a:rPr lang="pt-BR" sz="2800" b="1" dirty="0">
                <a:solidFill>
                  <a:srgbClr val="1F402B"/>
                </a:solidFill>
              </a:rPr>
              <a:t>Mesmo diante de provações e dificuldades, o que a nossa fidelidade ao Senhor é capaz de produzir? (Ver p. 84.)</a:t>
            </a:r>
          </a:p>
        </p:txBody>
      </p:sp>
      <p:sp>
        <p:nvSpPr>
          <p:cNvPr id="3" name="CaixaDeTexto 2">
            <a:extLst>
              <a:ext uri="{FF2B5EF4-FFF2-40B4-BE49-F238E27FC236}">
                <a16:creationId xmlns:a16="http://schemas.microsoft.com/office/drawing/2014/main" id="{35CC7960-3405-4034-1248-71126391A148}"/>
              </a:ext>
            </a:extLst>
          </p:cNvPr>
          <p:cNvSpPr txBox="1"/>
          <p:nvPr/>
        </p:nvSpPr>
        <p:spPr>
          <a:xfrm>
            <a:off x="901262" y="1217583"/>
            <a:ext cx="515007" cy="1446550"/>
          </a:xfrm>
          <a:prstGeom prst="rect">
            <a:avLst/>
          </a:prstGeom>
          <a:noFill/>
        </p:spPr>
        <p:txBody>
          <a:bodyPr wrap="square" rtlCol="0">
            <a:spAutoFit/>
          </a:bodyPr>
          <a:lstStyle/>
          <a:p>
            <a:r>
              <a:rPr lang="pt-BR" sz="8800" b="1" dirty="0">
                <a:solidFill>
                  <a:schemeClr val="bg1"/>
                </a:solidFill>
              </a:rPr>
              <a:t>4</a:t>
            </a:r>
          </a:p>
        </p:txBody>
      </p:sp>
      <p:sp>
        <p:nvSpPr>
          <p:cNvPr id="4" name="CaixaDeTexto 3">
            <a:extLst>
              <a:ext uri="{FF2B5EF4-FFF2-40B4-BE49-F238E27FC236}">
                <a16:creationId xmlns:a16="http://schemas.microsoft.com/office/drawing/2014/main" id="{CAEBF52F-921A-60D5-05B7-6C27312A5E85}"/>
              </a:ext>
            </a:extLst>
          </p:cNvPr>
          <p:cNvSpPr txBox="1"/>
          <p:nvPr/>
        </p:nvSpPr>
        <p:spPr>
          <a:xfrm>
            <a:off x="901262" y="3300728"/>
            <a:ext cx="10237076" cy="2308324"/>
          </a:xfrm>
          <a:prstGeom prst="rect">
            <a:avLst/>
          </a:prstGeom>
          <a:noFill/>
        </p:spPr>
        <p:txBody>
          <a:bodyPr wrap="square" rtlCol="0">
            <a:spAutoFit/>
          </a:bodyPr>
          <a:lstStyle/>
          <a:p>
            <a:pPr algn="just"/>
            <a:r>
              <a:rPr lang="pt-BR" sz="2400" b="1" dirty="0"/>
              <a:t>De sua fidelidade nessa obra não só depende o bem-estar de outros como também seu destino eterno. Cristo procura erguer todos quantos querem ser elevados para estar em Sua companhia para que sejam um com Ele, como Ele é um com o Pai. Ele permite que tenhamos contato com o sofrimento e a calamidade para nos </a:t>
            </a:r>
            <a:r>
              <a:rPr lang="pt-BR" sz="2400" b="1" u="sng" dirty="0">
                <a:solidFill>
                  <a:srgbClr val="C00000"/>
                </a:solidFill>
              </a:rPr>
              <a:t>TIRAR</a:t>
            </a:r>
            <a:r>
              <a:rPr lang="pt-BR" sz="2400" b="1" dirty="0"/>
              <a:t> de nosso egoísmo. Procura </a:t>
            </a:r>
            <a:r>
              <a:rPr lang="pt-BR" sz="2400" b="1" u="sng" dirty="0">
                <a:solidFill>
                  <a:srgbClr val="C00000"/>
                </a:solidFill>
              </a:rPr>
              <a:t>DESENVOLVER</a:t>
            </a:r>
            <a:r>
              <a:rPr lang="pt-BR" sz="2400" b="1" dirty="0"/>
              <a:t> em nós os </a:t>
            </a:r>
            <a:r>
              <a:rPr lang="pt-BR" sz="2400" b="1" u="sng" dirty="0">
                <a:solidFill>
                  <a:srgbClr val="C00000"/>
                </a:solidFill>
              </a:rPr>
              <a:t>ATRIBUTOS</a:t>
            </a:r>
            <a:r>
              <a:rPr lang="pt-BR" sz="2400" b="1" dirty="0"/>
              <a:t> de Seu caráter: compaixão, ternura e amor.</a:t>
            </a:r>
          </a:p>
        </p:txBody>
      </p:sp>
    </p:spTree>
    <p:extLst>
      <p:ext uri="{BB962C8B-B14F-4D97-AF65-F5344CB8AC3E}">
        <p14:creationId xmlns:p14="http://schemas.microsoft.com/office/powerpoint/2010/main" val="1504274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4F21EACE-AC2E-F54E-60F9-59541BD20248}"/>
              </a:ext>
            </a:extLst>
          </p:cNvPr>
          <p:cNvGrpSpPr/>
          <p:nvPr/>
        </p:nvGrpSpPr>
        <p:grpSpPr>
          <a:xfrm>
            <a:off x="1" y="977462"/>
            <a:ext cx="12192000" cy="1963577"/>
            <a:chOff x="1" y="977462"/>
            <a:chExt cx="12192000" cy="1963577"/>
          </a:xfrm>
        </p:grpSpPr>
        <p:sp>
          <p:nvSpPr>
            <p:cNvPr id="10" name="Retângulo 9">
              <a:extLst>
                <a:ext uri="{FF2B5EF4-FFF2-40B4-BE49-F238E27FC236}">
                  <a16:creationId xmlns:a16="http://schemas.microsoft.com/office/drawing/2014/main" id="{5E714B5A-7209-4A22-FCF6-F88FE034E3B6}"/>
                </a:ext>
              </a:extLst>
            </p:cNvPr>
            <p:cNvSpPr/>
            <p:nvPr/>
          </p:nvSpPr>
          <p:spPr>
            <a:xfrm>
              <a:off x="1" y="1174403"/>
              <a:ext cx="12192000" cy="1560436"/>
            </a:xfrm>
            <a:prstGeom prst="rect">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Cantos Arredondados 10">
              <a:extLst>
                <a:ext uri="{FF2B5EF4-FFF2-40B4-BE49-F238E27FC236}">
                  <a16:creationId xmlns:a16="http://schemas.microsoft.com/office/drawing/2014/main" id="{1E257A38-5377-0EDC-AEC9-ED0E182394F6}"/>
                </a:ext>
              </a:extLst>
            </p:cNvPr>
            <p:cNvSpPr/>
            <p:nvPr/>
          </p:nvSpPr>
          <p:spPr>
            <a:xfrm>
              <a:off x="901262" y="977462"/>
              <a:ext cx="10618076" cy="196357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AB02F450-AA96-641B-07F3-975DB48E16CA}"/>
                </a:ext>
              </a:extLst>
            </p:cNvPr>
            <p:cNvSpPr/>
            <p:nvPr/>
          </p:nvSpPr>
          <p:spPr>
            <a:xfrm>
              <a:off x="649014" y="1217583"/>
              <a:ext cx="1474076" cy="147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8EABEBDF-AE9A-A308-761F-395117C6FEC5}"/>
                </a:ext>
              </a:extLst>
            </p:cNvPr>
            <p:cNvGrpSpPr/>
            <p:nvPr/>
          </p:nvGrpSpPr>
          <p:grpSpPr>
            <a:xfrm>
              <a:off x="720242" y="1332006"/>
              <a:ext cx="1447005" cy="1250152"/>
              <a:chOff x="760976" y="1340559"/>
              <a:chExt cx="1447005" cy="1250152"/>
            </a:xfrm>
          </p:grpSpPr>
          <p:sp>
            <p:nvSpPr>
              <p:cNvPr id="14" name="Elipse 13">
                <a:extLst>
                  <a:ext uri="{FF2B5EF4-FFF2-40B4-BE49-F238E27FC236}">
                    <a16:creationId xmlns:a16="http://schemas.microsoft.com/office/drawing/2014/main" id="{136F2057-1542-A812-9F83-F0850774B49E}"/>
                  </a:ext>
                </a:extLst>
              </p:cNvPr>
              <p:cNvSpPr/>
              <p:nvPr/>
            </p:nvSpPr>
            <p:spPr>
              <a:xfrm>
                <a:off x="760976" y="1340559"/>
                <a:ext cx="1250152" cy="1250152"/>
              </a:xfrm>
              <a:prstGeom prst="ellips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riângulo isósceles 14">
                <a:extLst>
                  <a:ext uri="{FF2B5EF4-FFF2-40B4-BE49-F238E27FC236}">
                    <a16:creationId xmlns:a16="http://schemas.microsoft.com/office/drawing/2014/main" id="{6DA3D04B-6E52-406E-E83E-18FC42947744}"/>
                  </a:ext>
                </a:extLst>
              </p:cNvPr>
              <p:cNvSpPr/>
              <p:nvPr/>
            </p:nvSpPr>
            <p:spPr>
              <a:xfrm rot="5400000">
                <a:off x="1691154" y="1714195"/>
                <a:ext cx="530773" cy="502880"/>
              </a:xfrm>
              <a:prstGeom prst="triangl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CaixaDeTexto 1">
            <a:extLst>
              <a:ext uri="{FF2B5EF4-FFF2-40B4-BE49-F238E27FC236}">
                <a16:creationId xmlns:a16="http://schemas.microsoft.com/office/drawing/2014/main" id="{8307668C-7E16-FA5B-2A69-A826704678E5}"/>
              </a:ext>
            </a:extLst>
          </p:cNvPr>
          <p:cNvSpPr txBox="1"/>
          <p:nvPr/>
        </p:nvSpPr>
        <p:spPr>
          <a:xfrm>
            <a:off x="2151414" y="1046680"/>
            <a:ext cx="9165316" cy="1815882"/>
          </a:xfrm>
          <a:prstGeom prst="rect">
            <a:avLst/>
          </a:prstGeom>
          <a:noFill/>
        </p:spPr>
        <p:txBody>
          <a:bodyPr wrap="square" rtlCol="0">
            <a:spAutoFit/>
          </a:bodyPr>
          <a:lstStyle/>
          <a:p>
            <a:pPr algn="just"/>
            <a:r>
              <a:rPr lang="pt-BR" sz="2800" b="1" dirty="0">
                <a:solidFill>
                  <a:srgbClr val="1F402B"/>
                </a:solidFill>
              </a:rPr>
              <a:t>A atuação do Espírito Santo na vida de cada membro da família, especialmente dos pais, trará coerência entre a teoria e a vida real. Quais consequências haverá se o Espírito Santo não atuar na vida do crente? (Ver p. 88.)</a:t>
            </a:r>
          </a:p>
        </p:txBody>
      </p:sp>
      <p:sp>
        <p:nvSpPr>
          <p:cNvPr id="3" name="CaixaDeTexto 2">
            <a:extLst>
              <a:ext uri="{FF2B5EF4-FFF2-40B4-BE49-F238E27FC236}">
                <a16:creationId xmlns:a16="http://schemas.microsoft.com/office/drawing/2014/main" id="{35CC7960-3405-4034-1248-71126391A148}"/>
              </a:ext>
            </a:extLst>
          </p:cNvPr>
          <p:cNvSpPr txBox="1"/>
          <p:nvPr/>
        </p:nvSpPr>
        <p:spPr>
          <a:xfrm>
            <a:off x="901262" y="1217583"/>
            <a:ext cx="515007" cy="1446550"/>
          </a:xfrm>
          <a:prstGeom prst="rect">
            <a:avLst/>
          </a:prstGeom>
          <a:noFill/>
        </p:spPr>
        <p:txBody>
          <a:bodyPr wrap="square" rtlCol="0">
            <a:spAutoFit/>
          </a:bodyPr>
          <a:lstStyle/>
          <a:p>
            <a:r>
              <a:rPr lang="pt-BR" sz="8800" b="1" dirty="0">
                <a:solidFill>
                  <a:schemeClr val="bg1"/>
                </a:solidFill>
              </a:rPr>
              <a:t>5</a:t>
            </a:r>
          </a:p>
        </p:txBody>
      </p:sp>
      <p:sp>
        <p:nvSpPr>
          <p:cNvPr id="4" name="CaixaDeTexto 3">
            <a:extLst>
              <a:ext uri="{FF2B5EF4-FFF2-40B4-BE49-F238E27FC236}">
                <a16:creationId xmlns:a16="http://schemas.microsoft.com/office/drawing/2014/main" id="{CAEBF52F-921A-60D5-05B7-6C27312A5E85}"/>
              </a:ext>
            </a:extLst>
          </p:cNvPr>
          <p:cNvSpPr txBox="1"/>
          <p:nvPr/>
        </p:nvSpPr>
        <p:spPr>
          <a:xfrm>
            <a:off x="901262" y="3300728"/>
            <a:ext cx="10237076" cy="2677656"/>
          </a:xfrm>
          <a:prstGeom prst="rect">
            <a:avLst/>
          </a:prstGeom>
          <a:noFill/>
        </p:spPr>
        <p:txBody>
          <a:bodyPr wrap="square" rtlCol="0">
            <a:spAutoFit/>
          </a:bodyPr>
          <a:lstStyle/>
          <a:p>
            <a:pPr algn="just"/>
            <a:r>
              <a:rPr lang="pt-BR" sz="2400" b="1" dirty="0"/>
              <a:t>Sem o Espírito de Deus, de nada _____ o conhecimento da Palavra. A teoria da verdade não acompanhada do Espírito Santo não pode dar vida à mente nem santificar o coração. É possível que a pessoa esteja familiarizada com os mandamentos e as promessas da Bíblia, mas, se o Espírito de Deus não introduzir a verdade no íntimo, o _________ não será ________________. Sem a iluminação do Espírito, as pessoas não _______________ distinguir a verdade do erro e serão vítimas das tentações sutis de Satanás.</a:t>
            </a:r>
          </a:p>
        </p:txBody>
      </p:sp>
      <p:sp>
        <p:nvSpPr>
          <p:cNvPr id="5" name="CaixaDeTexto 4">
            <a:extLst>
              <a:ext uri="{FF2B5EF4-FFF2-40B4-BE49-F238E27FC236}">
                <a16:creationId xmlns:a16="http://schemas.microsoft.com/office/drawing/2014/main" id="{5CB22F5C-712B-A9C5-C18F-DDE3AE5C3C83}"/>
              </a:ext>
            </a:extLst>
          </p:cNvPr>
          <p:cNvSpPr txBox="1"/>
          <p:nvPr/>
        </p:nvSpPr>
        <p:spPr>
          <a:xfrm>
            <a:off x="5322626" y="4754389"/>
            <a:ext cx="1421956" cy="461665"/>
          </a:xfrm>
          <a:prstGeom prst="rect">
            <a:avLst/>
          </a:prstGeom>
          <a:noFill/>
        </p:spPr>
        <p:txBody>
          <a:bodyPr wrap="square" rtlCol="0">
            <a:spAutoFit/>
          </a:bodyPr>
          <a:lstStyle/>
          <a:p>
            <a:pPr algn="just"/>
            <a:r>
              <a:rPr lang="pt-BR" sz="2400" b="1" dirty="0">
                <a:solidFill>
                  <a:srgbClr val="C00000"/>
                </a:solidFill>
              </a:rPr>
              <a:t>CARÁTER</a:t>
            </a:r>
          </a:p>
        </p:txBody>
      </p:sp>
      <p:sp>
        <p:nvSpPr>
          <p:cNvPr id="6" name="CaixaDeTexto 5">
            <a:extLst>
              <a:ext uri="{FF2B5EF4-FFF2-40B4-BE49-F238E27FC236}">
                <a16:creationId xmlns:a16="http://schemas.microsoft.com/office/drawing/2014/main" id="{9B79B6B6-190F-DDF4-A0A2-B02177AB6CC2}"/>
              </a:ext>
            </a:extLst>
          </p:cNvPr>
          <p:cNvSpPr txBox="1"/>
          <p:nvPr/>
        </p:nvSpPr>
        <p:spPr>
          <a:xfrm>
            <a:off x="5064016" y="3300728"/>
            <a:ext cx="1911568" cy="461665"/>
          </a:xfrm>
          <a:prstGeom prst="rect">
            <a:avLst/>
          </a:prstGeom>
          <a:noFill/>
        </p:spPr>
        <p:txBody>
          <a:bodyPr wrap="square" rtlCol="0">
            <a:spAutoFit/>
          </a:bodyPr>
          <a:lstStyle/>
          <a:p>
            <a:pPr algn="just"/>
            <a:r>
              <a:rPr lang="pt-BR" sz="2400" b="1" dirty="0">
                <a:solidFill>
                  <a:srgbClr val="C00000"/>
                </a:solidFill>
              </a:rPr>
              <a:t>VALE</a:t>
            </a:r>
          </a:p>
        </p:txBody>
      </p:sp>
      <p:sp>
        <p:nvSpPr>
          <p:cNvPr id="7" name="CaixaDeTexto 6">
            <a:extLst>
              <a:ext uri="{FF2B5EF4-FFF2-40B4-BE49-F238E27FC236}">
                <a16:creationId xmlns:a16="http://schemas.microsoft.com/office/drawing/2014/main" id="{80F8A207-BDD2-B6FA-E3B4-3FEA46A4C26F}"/>
              </a:ext>
            </a:extLst>
          </p:cNvPr>
          <p:cNvSpPr txBox="1"/>
          <p:nvPr/>
        </p:nvSpPr>
        <p:spPr>
          <a:xfrm>
            <a:off x="7953270" y="4754388"/>
            <a:ext cx="2462481" cy="461665"/>
          </a:xfrm>
          <a:prstGeom prst="rect">
            <a:avLst/>
          </a:prstGeom>
          <a:noFill/>
        </p:spPr>
        <p:txBody>
          <a:bodyPr wrap="square" rtlCol="0">
            <a:spAutoFit/>
          </a:bodyPr>
          <a:lstStyle/>
          <a:p>
            <a:pPr algn="just"/>
            <a:r>
              <a:rPr lang="pt-BR" sz="2400" b="1" dirty="0">
                <a:solidFill>
                  <a:srgbClr val="C00000"/>
                </a:solidFill>
              </a:rPr>
              <a:t>TRANSFORMADO</a:t>
            </a:r>
          </a:p>
        </p:txBody>
      </p:sp>
      <p:sp>
        <p:nvSpPr>
          <p:cNvPr id="8" name="CaixaDeTexto 7">
            <a:extLst>
              <a:ext uri="{FF2B5EF4-FFF2-40B4-BE49-F238E27FC236}">
                <a16:creationId xmlns:a16="http://schemas.microsoft.com/office/drawing/2014/main" id="{758EBA83-B167-4FE4-DC32-10BF04D60C9F}"/>
              </a:ext>
            </a:extLst>
          </p:cNvPr>
          <p:cNvSpPr txBox="1"/>
          <p:nvPr/>
        </p:nvSpPr>
        <p:spPr>
          <a:xfrm>
            <a:off x="6215888" y="5104022"/>
            <a:ext cx="2462481" cy="461665"/>
          </a:xfrm>
          <a:prstGeom prst="rect">
            <a:avLst/>
          </a:prstGeom>
          <a:noFill/>
        </p:spPr>
        <p:txBody>
          <a:bodyPr wrap="square" rtlCol="0">
            <a:spAutoFit/>
          </a:bodyPr>
          <a:lstStyle/>
          <a:p>
            <a:pPr algn="just"/>
            <a:r>
              <a:rPr lang="pt-BR" sz="2400" b="1" dirty="0">
                <a:solidFill>
                  <a:srgbClr val="C00000"/>
                </a:solidFill>
              </a:rPr>
              <a:t>CONSEGUIRÃO</a:t>
            </a:r>
          </a:p>
        </p:txBody>
      </p:sp>
    </p:spTree>
    <p:extLst>
      <p:ext uri="{BB962C8B-B14F-4D97-AF65-F5344CB8AC3E}">
        <p14:creationId xmlns:p14="http://schemas.microsoft.com/office/powerpoint/2010/main" val="3821835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307668C-7E16-FA5B-2A69-A826704678E5}"/>
              </a:ext>
            </a:extLst>
          </p:cNvPr>
          <p:cNvSpPr txBox="1"/>
          <p:nvPr/>
        </p:nvSpPr>
        <p:spPr>
          <a:xfrm>
            <a:off x="2454166" y="1258263"/>
            <a:ext cx="2906110" cy="523220"/>
          </a:xfrm>
          <a:prstGeom prst="rect">
            <a:avLst/>
          </a:prstGeom>
          <a:noFill/>
        </p:spPr>
        <p:txBody>
          <a:bodyPr wrap="square" rtlCol="0">
            <a:spAutoFit/>
          </a:bodyPr>
          <a:lstStyle/>
          <a:p>
            <a:pPr algn="just"/>
            <a:r>
              <a:rPr lang="pt-BR" sz="2800" b="1" dirty="0">
                <a:solidFill>
                  <a:srgbClr val="1F402B"/>
                </a:solidFill>
              </a:rPr>
              <a:t>PARA REFLEXÃO:</a:t>
            </a:r>
          </a:p>
        </p:txBody>
      </p:sp>
      <p:sp>
        <p:nvSpPr>
          <p:cNvPr id="4" name="Retângulo: Cantos Arredondados 3">
            <a:extLst>
              <a:ext uri="{FF2B5EF4-FFF2-40B4-BE49-F238E27FC236}">
                <a16:creationId xmlns:a16="http://schemas.microsoft.com/office/drawing/2014/main" id="{EBF5163C-F7DA-CE66-278E-E57088DA4FEE}"/>
              </a:ext>
            </a:extLst>
          </p:cNvPr>
          <p:cNvSpPr/>
          <p:nvPr/>
        </p:nvSpPr>
        <p:spPr>
          <a:xfrm>
            <a:off x="2333297" y="1781483"/>
            <a:ext cx="7304689" cy="3547262"/>
          </a:xfrm>
          <a:prstGeom prst="roundRect">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FE8C1DC2-EA95-9440-238B-5288E240D4D8}"/>
              </a:ext>
            </a:extLst>
          </p:cNvPr>
          <p:cNvSpPr txBox="1"/>
          <p:nvPr/>
        </p:nvSpPr>
        <p:spPr>
          <a:xfrm>
            <a:off x="2748454" y="1940571"/>
            <a:ext cx="6773917" cy="3416320"/>
          </a:xfrm>
          <a:prstGeom prst="rect">
            <a:avLst/>
          </a:prstGeom>
          <a:noFill/>
        </p:spPr>
        <p:txBody>
          <a:bodyPr wrap="square" rtlCol="0">
            <a:spAutoFit/>
          </a:bodyPr>
          <a:lstStyle/>
          <a:p>
            <a:pPr algn="just"/>
            <a:r>
              <a:rPr lang="pt-BR" sz="2400" b="1" dirty="0">
                <a:solidFill>
                  <a:schemeClr val="bg1"/>
                </a:solidFill>
                <a:effectLst>
                  <a:outerShdw blurRad="50800" dist="38100" dir="5400000" algn="t" rotWithShape="0">
                    <a:prstClr val="black">
                      <a:alpha val="40000"/>
                    </a:prstClr>
                  </a:outerShdw>
                </a:effectLst>
              </a:rPr>
              <a:t>Na parábola das dez virgens, a vinda do noivo foi à meia-noite , a hora mais escura. Isso significa que a vinda de Cristo será no período mais tenebroso da história . Diante do cenário atual, com doenças, catástrofes, guerras, entre outros infortúnios, o que estamos fazendo para que a vinda de Jesus não nos surpreenda quando estivermos despreparados? O que estamos fazendo para nos </a:t>
            </a:r>
            <a:r>
              <a:rPr lang="pt-BR" sz="2400" b="1">
                <a:solidFill>
                  <a:schemeClr val="bg1"/>
                </a:solidFill>
                <a:effectLst>
                  <a:outerShdw blurRad="50800" dist="38100" dir="5400000" algn="t" rotWithShape="0">
                    <a:prstClr val="black">
                      <a:alpha val="40000"/>
                    </a:prstClr>
                  </a:outerShdw>
                </a:effectLst>
              </a:rPr>
              <a:t>preparar para o </a:t>
            </a:r>
            <a:r>
              <a:rPr lang="pt-BR" sz="2400" b="1" dirty="0">
                <a:solidFill>
                  <a:schemeClr val="bg1"/>
                </a:solidFill>
                <a:effectLst>
                  <a:outerShdw blurRad="50800" dist="38100" dir="5400000" algn="t" rotWithShape="0">
                    <a:prstClr val="black">
                      <a:alpha val="40000"/>
                    </a:prstClr>
                  </a:outerShdw>
                </a:effectLst>
              </a:rPr>
              <a:t>retorno de Jesus? (Ver p. 90.)</a:t>
            </a:r>
          </a:p>
        </p:txBody>
      </p:sp>
      <p:sp>
        <p:nvSpPr>
          <p:cNvPr id="3" name="CaixaDeTexto 2">
            <a:extLst>
              <a:ext uri="{FF2B5EF4-FFF2-40B4-BE49-F238E27FC236}">
                <a16:creationId xmlns:a16="http://schemas.microsoft.com/office/drawing/2014/main" id="{35CC7960-3405-4034-1248-71126391A148}"/>
              </a:ext>
            </a:extLst>
          </p:cNvPr>
          <p:cNvSpPr txBox="1"/>
          <p:nvPr/>
        </p:nvSpPr>
        <p:spPr>
          <a:xfrm>
            <a:off x="1623849" y="458044"/>
            <a:ext cx="1245476" cy="2646878"/>
          </a:xfrm>
          <a:prstGeom prst="rect">
            <a:avLst/>
          </a:prstGeom>
          <a:noFill/>
        </p:spPr>
        <p:txBody>
          <a:bodyPr wrap="square" rtlCol="0">
            <a:spAutoFit/>
          </a:bodyPr>
          <a:lstStyle/>
          <a:p>
            <a:r>
              <a:rPr lang="pt-BR" sz="16600" b="1" dirty="0">
                <a:solidFill>
                  <a:srgbClr val="1F402B"/>
                </a:solidFill>
              </a:rPr>
              <a:t>6</a:t>
            </a:r>
          </a:p>
        </p:txBody>
      </p:sp>
    </p:spTree>
    <p:extLst>
      <p:ext uri="{BB962C8B-B14F-4D97-AF65-F5344CB8AC3E}">
        <p14:creationId xmlns:p14="http://schemas.microsoft.com/office/powerpoint/2010/main" val="3862150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FE8C1DC2-EA95-9440-238B-5288E240D4D8}"/>
              </a:ext>
            </a:extLst>
          </p:cNvPr>
          <p:cNvSpPr txBox="1"/>
          <p:nvPr/>
        </p:nvSpPr>
        <p:spPr>
          <a:xfrm>
            <a:off x="1087821" y="1967256"/>
            <a:ext cx="10016358" cy="2246769"/>
          </a:xfrm>
          <a:prstGeom prst="rect">
            <a:avLst/>
          </a:prstGeom>
          <a:noFill/>
        </p:spPr>
        <p:txBody>
          <a:bodyPr wrap="square" rtlCol="0">
            <a:spAutoFit/>
          </a:bodyPr>
          <a:lstStyle/>
          <a:p>
            <a:pPr algn="ctr"/>
            <a:r>
              <a:rPr lang="pt-BR" sz="2800" b="1" i="1" dirty="0">
                <a:solidFill>
                  <a:srgbClr val="1F402B"/>
                </a:solidFill>
              </a:rPr>
              <a:t>Na grande e incomensurável dádiva do Espírito Santo estão contidos todos os recursos celestiais. Não é por qualquer restrição da parte de Deus que as riquezas de Sua graça não afluem para as pessoas neste mundo. Se todos recebessem de bom</a:t>
            </a:r>
          </a:p>
          <a:p>
            <a:pPr algn="ctr"/>
            <a:r>
              <a:rPr lang="pt-BR" sz="2800" b="1" i="1" dirty="0">
                <a:solidFill>
                  <a:srgbClr val="1F402B"/>
                </a:solidFill>
              </a:rPr>
              <a:t>grado, todos seriam cheios de Seu Espírito.</a:t>
            </a:r>
          </a:p>
        </p:txBody>
      </p:sp>
    </p:spTree>
    <p:extLst>
      <p:ext uri="{BB962C8B-B14F-4D97-AF65-F5344CB8AC3E}">
        <p14:creationId xmlns:p14="http://schemas.microsoft.com/office/powerpoint/2010/main" val="659673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FE8C1DC2-EA95-9440-238B-5288E240D4D8}"/>
              </a:ext>
            </a:extLst>
          </p:cNvPr>
          <p:cNvSpPr txBox="1"/>
          <p:nvPr/>
        </p:nvSpPr>
        <p:spPr>
          <a:xfrm>
            <a:off x="1842022" y="1609903"/>
            <a:ext cx="9004655" cy="3046988"/>
          </a:xfrm>
          <a:prstGeom prst="rect">
            <a:avLst/>
          </a:prstGeom>
          <a:noFill/>
        </p:spPr>
        <p:txBody>
          <a:bodyPr wrap="square" rtlCol="0">
            <a:spAutoFit/>
          </a:bodyPr>
          <a:lstStyle/>
          <a:p>
            <a:pPr algn="ctr"/>
            <a:r>
              <a:rPr lang="pt-BR" sz="2400" b="1" i="1" dirty="0">
                <a:solidFill>
                  <a:srgbClr val="1F402B"/>
                </a:solidFill>
              </a:rPr>
              <a:t>Toda pessoa tem o privilégio de ser um conduto vivo pelo qual Deus possa comunicar ao mundo os tesouros de Sua graça, as insondáveis riquezas de Cristo. Não existe algo que Cristo mais deseje do que agentes que representem Seu Espírito e caráter ao mundo. Não há nada de que o mundo mais necessite que a manifestação do amor do Salvador por meio da humanidade. Todo o Céu está à espera de condutos pelos quais possa ser vertido o óleo santo, a fim de ser uma alegria e uma bênção para os corações humanos (p. 92, 93).</a:t>
            </a:r>
          </a:p>
        </p:txBody>
      </p:sp>
    </p:spTree>
    <p:extLst>
      <p:ext uri="{BB962C8B-B14F-4D97-AF65-F5344CB8AC3E}">
        <p14:creationId xmlns:p14="http://schemas.microsoft.com/office/powerpoint/2010/main" val="437300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15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595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D380316-97CB-A20C-2962-32D54854E8DF}"/>
              </a:ext>
            </a:extLst>
          </p:cNvPr>
          <p:cNvSpPr txBox="1"/>
          <p:nvPr/>
        </p:nvSpPr>
        <p:spPr>
          <a:xfrm>
            <a:off x="1145628" y="1443841"/>
            <a:ext cx="9406758" cy="3539430"/>
          </a:xfrm>
          <a:prstGeom prst="rect">
            <a:avLst/>
          </a:prstGeom>
          <a:noFill/>
        </p:spPr>
        <p:txBody>
          <a:bodyPr wrap="square" rtlCol="0">
            <a:spAutoFit/>
          </a:bodyPr>
          <a:lstStyle/>
          <a:p>
            <a:pPr algn="ctr"/>
            <a:r>
              <a:rPr lang="pt-BR" sz="2800" b="1" i="1" u="none" strike="noStrike" baseline="0" dirty="0"/>
              <a:t>Entre os judeus, a questão “quem é o meu próximo?” (Lucas 10:29) despertava discussões intermináveis. Eles não tinham dúvidas quanto aos pagãos e samaritanos: eram estrangeiros e inimigos. Mas, então, em que aspectos deveria ser feita a distinção entre seu povo e as diferentes classes da sociedade? Quem o sacerdote, o rabino e o ancião deveriam considerar como seu próximo? Eles passavam a vida num ciclo de cerimônias para se purificarem.</a:t>
            </a:r>
            <a:endParaRPr lang="pt-BR" sz="2800" b="1" dirty="0"/>
          </a:p>
        </p:txBody>
      </p:sp>
    </p:spTree>
    <p:extLst>
      <p:ext uri="{BB962C8B-B14F-4D97-AF65-F5344CB8AC3E}">
        <p14:creationId xmlns:p14="http://schemas.microsoft.com/office/powerpoint/2010/main" val="613294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D380316-97CB-A20C-2962-32D54854E8DF}"/>
              </a:ext>
            </a:extLst>
          </p:cNvPr>
          <p:cNvSpPr txBox="1"/>
          <p:nvPr/>
        </p:nvSpPr>
        <p:spPr>
          <a:xfrm>
            <a:off x="1145628" y="1443841"/>
            <a:ext cx="9406758" cy="3539430"/>
          </a:xfrm>
          <a:prstGeom prst="rect">
            <a:avLst/>
          </a:prstGeom>
          <a:noFill/>
        </p:spPr>
        <p:txBody>
          <a:bodyPr wrap="square" rtlCol="0">
            <a:spAutoFit/>
          </a:bodyPr>
          <a:lstStyle/>
          <a:p>
            <a:pPr algn="ctr"/>
            <a:r>
              <a:rPr lang="pt-BR" sz="2800" b="1" i="1" u="none" strike="noStrike" baseline="0" dirty="0"/>
              <a:t>Na parábola do bom samaritano, Cristo respondeu a essa pergunta. Mostrou que nosso próximo não somente alguém que professa a mesma fé que temos. Ele não fez referência a nacionalidade, cor ou distinção de classe. Nosso próximo é toda pessoa que necessita de nosso auxílio. É toda pessoa ferida e magoada pelo adversário, Satanás. Nosso próximo é todo aquele que é propriedade</a:t>
            </a:r>
          </a:p>
          <a:p>
            <a:pPr algn="ctr"/>
            <a:r>
              <a:rPr lang="pt-BR" sz="2800" b="1" i="1" u="none" strike="noStrike" baseline="0" dirty="0"/>
              <a:t>de Deus ( p. 77 ).</a:t>
            </a:r>
            <a:endParaRPr lang="pt-BR" sz="2800" b="1" dirty="0"/>
          </a:p>
        </p:txBody>
      </p:sp>
    </p:spTree>
    <p:extLst>
      <p:ext uri="{BB962C8B-B14F-4D97-AF65-F5344CB8AC3E}">
        <p14:creationId xmlns:p14="http://schemas.microsoft.com/office/powerpoint/2010/main" val="3575869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5608184-5E1E-D9C5-6D0B-22F29960AEFE}"/>
              </a:ext>
            </a:extLst>
          </p:cNvPr>
          <p:cNvSpPr/>
          <p:nvPr/>
        </p:nvSpPr>
        <p:spPr>
          <a:xfrm>
            <a:off x="1" y="1174403"/>
            <a:ext cx="12192000" cy="1560436"/>
          </a:xfrm>
          <a:prstGeom prst="rect">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AEBF52F-921A-60D5-05B7-6C27312A5E85}"/>
              </a:ext>
            </a:extLst>
          </p:cNvPr>
          <p:cNvSpPr txBox="1"/>
          <p:nvPr/>
        </p:nvSpPr>
        <p:spPr>
          <a:xfrm>
            <a:off x="965638" y="3305162"/>
            <a:ext cx="10237076" cy="2308324"/>
          </a:xfrm>
          <a:prstGeom prst="rect">
            <a:avLst/>
          </a:prstGeom>
          <a:noFill/>
        </p:spPr>
        <p:txBody>
          <a:bodyPr wrap="square" rtlCol="0">
            <a:spAutoFit/>
          </a:bodyPr>
          <a:lstStyle/>
          <a:p>
            <a:pPr algn="just"/>
            <a:r>
              <a:rPr lang="pt-BR" sz="2400" b="1" dirty="0"/>
              <a:t>Cristo sabia que ninguém poderia obedecer à lei por sua própria força. Desejava conduzir o doutor da lei a um estudo mais esclarecido e minucioso para que ele descobrisse a verdade. __________ aceitando a virtude e a ________________ podemos guardar a lei. A ____ na propiciação pelo pecado ________ o homem decaído a amar a Deus de todo o coração e ao próximo como a si mesmo.</a:t>
            </a:r>
          </a:p>
        </p:txBody>
      </p:sp>
      <p:sp>
        <p:nvSpPr>
          <p:cNvPr id="5" name="CaixaDeTexto 4">
            <a:extLst>
              <a:ext uri="{FF2B5EF4-FFF2-40B4-BE49-F238E27FC236}">
                <a16:creationId xmlns:a16="http://schemas.microsoft.com/office/drawing/2014/main" id="{F51A1BA8-4840-2B43-7200-053896C816FE}"/>
              </a:ext>
            </a:extLst>
          </p:cNvPr>
          <p:cNvSpPr txBox="1"/>
          <p:nvPr/>
        </p:nvSpPr>
        <p:spPr>
          <a:xfrm>
            <a:off x="6210300" y="4036556"/>
            <a:ext cx="1690853" cy="461665"/>
          </a:xfrm>
          <a:prstGeom prst="rect">
            <a:avLst/>
          </a:prstGeom>
          <a:noFill/>
        </p:spPr>
        <p:txBody>
          <a:bodyPr wrap="square" rtlCol="0">
            <a:spAutoFit/>
          </a:bodyPr>
          <a:lstStyle/>
          <a:p>
            <a:pPr algn="just"/>
            <a:r>
              <a:rPr lang="pt-BR" sz="2400" b="1" dirty="0">
                <a:solidFill>
                  <a:srgbClr val="C00000"/>
                </a:solidFill>
              </a:rPr>
              <a:t>SOMENTE</a:t>
            </a:r>
          </a:p>
        </p:txBody>
      </p:sp>
      <p:sp>
        <p:nvSpPr>
          <p:cNvPr id="10" name="Retângulo: Cantos Arredondados 9">
            <a:extLst>
              <a:ext uri="{FF2B5EF4-FFF2-40B4-BE49-F238E27FC236}">
                <a16:creationId xmlns:a16="http://schemas.microsoft.com/office/drawing/2014/main" id="{8897A01B-E904-E019-AD5F-F15646E2038D}"/>
              </a:ext>
            </a:extLst>
          </p:cNvPr>
          <p:cNvSpPr/>
          <p:nvPr/>
        </p:nvSpPr>
        <p:spPr>
          <a:xfrm>
            <a:off x="901262" y="977462"/>
            <a:ext cx="10618076" cy="196357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8307668C-7E16-FA5B-2A69-A826704678E5}"/>
              </a:ext>
            </a:extLst>
          </p:cNvPr>
          <p:cNvSpPr txBox="1"/>
          <p:nvPr/>
        </p:nvSpPr>
        <p:spPr>
          <a:xfrm>
            <a:off x="2163824" y="1122401"/>
            <a:ext cx="9307934" cy="1815882"/>
          </a:xfrm>
          <a:prstGeom prst="rect">
            <a:avLst/>
          </a:prstGeom>
          <a:noFill/>
        </p:spPr>
        <p:txBody>
          <a:bodyPr wrap="square" rtlCol="0">
            <a:spAutoFit/>
          </a:bodyPr>
          <a:lstStyle/>
          <a:p>
            <a:pPr algn="just"/>
            <a:r>
              <a:rPr lang="pt-BR" sz="2800" b="1" dirty="0">
                <a:solidFill>
                  <a:srgbClr val="1F402B"/>
                </a:solidFill>
              </a:rPr>
              <a:t>“O que preciso fazer para herdar a vida eterna”, perguntou o jovem rico a Jesus. O assunto era sobre se de fato ele guardava a lei e a praticava. É possível guardar a lei? </a:t>
            </a:r>
          </a:p>
          <a:p>
            <a:pPr algn="just"/>
            <a:r>
              <a:rPr lang="pt-BR" sz="2800" b="1" dirty="0">
                <a:solidFill>
                  <a:srgbClr val="1F402B"/>
                </a:solidFill>
              </a:rPr>
              <a:t>(Ver p. 78.)</a:t>
            </a:r>
          </a:p>
        </p:txBody>
      </p:sp>
      <p:sp>
        <p:nvSpPr>
          <p:cNvPr id="12" name="Elipse 11">
            <a:extLst>
              <a:ext uri="{FF2B5EF4-FFF2-40B4-BE49-F238E27FC236}">
                <a16:creationId xmlns:a16="http://schemas.microsoft.com/office/drawing/2014/main" id="{ED3E6D46-E216-F6B7-C68C-96EE24A17B76}"/>
              </a:ext>
            </a:extLst>
          </p:cNvPr>
          <p:cNvSpPr/>
          <p:nvPr/>
        </p:nvSpPr>
        <p:spPr>
          <a:xfrm>
            <a:off x="649014" y="1217583"/>
            <a:ext cx="1474076" cy="147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5" name="Agrupar 14">
            <a:extLst>
              <a:ext uri="{FF2B5EF4-FFF2-40B4-BE49-F238E27FC236}">
                <a16:creationId xmlns:a16="http://schemas.microsoft.com/office/drawing/2014/main" id="{43B73981-8B58-3935-A6FA-95AE43E93202}"/>
              </a:ext>
            </a:extLst>
          </p:cNvPr>
          <p:cNvGrpSpPr/>
          <p:nvPr/>
        </p:nvGrpSpPr>
        <p:grpSpPr>
          <a:xfrm>
            <a:off x="720242" y="1332006"/>
            <a:ext cx="1447005" cy="1250152"/>
            <a:chOff x="760976" y="1340559"/>
            <a:chExt cx="1447005" cy="1250152"/>
          </a:xfrm>
        </p:grpSpPr>
        <p:sp>
          <p:nvSpPr>
            <p:cNvPr id="13" name="Elipse 12">
              <a:extLst>
                <a:ext uri="{FF2B5EF4-FFF2-40B4-BE49-F238E27FC236}">
                  <a16:creationId xmlns:a16="http://schemas.microsoft.com/office/drawing/2014/main" id="{A90AC353-3C38-9B9F-AF28-DDEEDCD55240}"/>
                </a:ext>
              </a:extLst>
            </p:cNvPr>
            <p:cNvSpPr/>
            <p:nvPr/>
          </p:nvSpPr>
          <p:spPr>
            <a:xfrm>
              <a:off x="760976" y="1340559"/>
              <a:ext cx="1250152" cy="1250152"/>
            </a:xfrm>
            <a:prstGeom prst="ellips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riângulo isósceles 13">
              <a:extLst>
                <a:ext uri="{FF2B5EF4-FFF2-40B4-BE49-F238E27FC236}">
                  <a16:creationId xmlns:a16="http://schemas.microsoft.com/office/drawing/2014/main" id="{A9C17B54-4B3D-9FE5-F0FB-6377AEE9B7BA}"/>
                </a:ext>
              </a:extLst>
            </p:cNvPr>
            <p:cNvSpPr/>
            <p:nvPr/>
          </p:nvSpPr>
          <p:spPr>
            <a:xfrm rot="5400000">
              <a:off x="1691154" y="1714195"/>
              <a:ext cx="530773" cy="502880"/>
            </a:xfrm>
            <a:prstGeom prst="triangl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CaixaDeTexto 2">
            <a:extLst>
              <a:ext uri="{FF2B5EF4-FFF2-40B4-BE49-F238E27FC236}">
                <a16:creationId xmlns:a16="http://schemas.microsoft.com/office/drawing/2014/main" id="{35CC7960-3405-4034-1248-71126391A148}"/>
              </a:ext>
            </a:extLst>
          </p:cNvPr>
          <p:cNvSpPr txBox="1"/>
          <p:nvPr/>
        </p:nvSpPr>
        <p:spPr>
          <a:xfrm>
            <a:off x="965638" y="1249593"/>
            <a:ext cx="420414" cy="1442066"/>
          </a:xfrm>
          <a:prstGeom prst="rect">
            <a:avLst/>
          </a:prstGeom>
          <a:noFill/>
        </p:spPr>
        <p:txBody>
          <a:bodyPr wrap="square" rtlCol="0">
            <a:spAutoFit/>
          </a:bodyPr>
          <a:lstStyle/>
          <a:p>
            <a:r>
              <a:rPr lang="pt-BR" sz="8800" b="1" dirty="0">
                <a:solidFill>
                  <a:schemeClr val="bg1"/>
                </a:solidFill>
              </a:rPr>
              <a:t>1</a:t>
            </a:r>
          </a:p>
        </p:txBody>
      </p:sp>
      <p:sp>
        <p:nvSpPr>
          <p:cNvPr id="8" name="CaixaDeTexto 7">
            <a:extLst>
              <a:ext uri="{FF2B5EF4-FFF2-40B4-BE49-F238E27FC236}">
                <a16:creationId xmlns:a16="http://schemas.microsoft.com/office/drawing/2014/main" id="{043C3104-5126-CEAB-DC92-6C94665E451F}"/>
              </a:ext>
            </a:extLst>
          </p:cNvPr>
          <p:cNvSpPr txBox="1"/>
          <p:nvPr/>
        </p:nvSpPr>
        <p:spPr>
          <a:xfrm>
            <a:off x="1007684" y="4389836"/>
            <a:ext cx="2492265" cy="461665"/>
          </a:xfrm>
          <a:prstGeom prst="rect">
            <a:avLst/>
          </a:prstGeom>
          <a:noFill/>
        </p:spPr>
        <p:txBody>
          <a:bodyPr wrap="square" rtlCol="0">
            <a:spAutoFit/>
          </a:bodyPr>
          <a:lstStyle/>
          <a:p>
            <a:pPr algn="just"/>
            <a:r>
              <a:rPr lang="pt-BR" sz="2400" b="1" dirty="0">
                <a:solidFill>
                  <a:srgbClr val="C00000"/>
                </a:solidFill>
              </a:rPr>
              <a:t>GRAÇA DE CRISTO</a:t>
            </a:r>
          </a:p>
        </p:txBody>
      </p:sp>
      <p:sp>
        <p:nvSpPr>
          <p:cNvPr id="6" name="CaixaDeTexto 5">
            <a:extLst>
              <a:ext uri="{FF2B5EF4-FFF2-40B4-BE49-F238E27FC236}">
                <a16:creationId xmlns:a16="http://schemas.microsoft.com/office/drawing/2014/main" id="{D89B8820-F668-8B3B-8B05-8504B28048EE}"/>
              </a:ext>
            </a:extLst>
          </p:cNvPr>
          <p:cNvSpPr txBox="1"/>
          <p:nvPr/>
        </p:nvSpPr>
        <p:spPr>
          <a:xfrm>
            <a:off x="6891361" y="4415739"/>
            <a:ext cx="581492" cy="461665"/>
          </a:xfrm>
          <a:prstGeom prst="rect">
            <a:avLst/>
          </a:prstGeom>
          <a:noFill/>
        </p:spPr>
        <p:txBody>
          <a:bodyPr wrap="square" rtlCol="0">
            <a:spAutoFit/>
          </a:bodyPr>
          <a:lstStyle/>
          <a:p>
            <a:pPr algn="just"/>
            <a:r>
              <a:rPr lang="pt-BR" sz="2400" b="1" dirty="0">
                <a:solidFill>
                  <a:srgbClr val="C00000"/>
                </a:solidFill>
              </a:rPr>
              <a:t>FÉ</a:t>
            </a:r>
          </a:p>
        </p:txBody>
      </p:sp>
      <p:sp>
        <p:nvSpPr>
          <p:cNvPr id="9" name="CaixaDeTexto 8">
            <a:extLst>
              <a:ext uri="{FF2B5EF4-FFF2-40B4-BE49-F238E27FC236}">
                <a16:creationId xmlns:a16="http://schemas.microsoft.com/office/drawing/2014/main" id="{A62628BA-747E-49ED-B41A-A1853C37B6D6}"/>
              </a:ext>
            </a:extLst>
          </p:cNvPr>
          <p:cNvSpPr txBox="1"/>
          <p:nvPr/>
        </p:nvSpPr>
        <p:spPr>
          <a:xfrm>
            <a:off x="965638" y="4753959"/>
            <a:ext cx="1451742" cy="461665"/>
          </a:xfrm>
          <a:prstGeom prst="rect">
            <a:avLst/>
          </a:prstGeom>
          <a:noFill/>
        </p:spPr>
        <p:txBody>
          <a:bodyPr wrap="square" rtlCol="0">
            <a:spAutoFit/>
          </a:bodyPr>
          <a:lstStyle/>
          <a:p>
            <a:pPr algn="just"/>
            <a:r>
              <a:rPr lang="pt-BR" sz="2400" b="1" dirty="0">
                <a:solidFill>
                  <a:srgbClr val="C00000"/>
                </a:solidFill>
              </a:rPr>
              <a:t>HABILITA</a:t>
            </a:r>
          </a:p>
        </p:txBody>
      </p:sp>
    </p:spTree>
    <p:extLst>
      <p:ext uri="{BB962C8B-B14F-4D97-AF65-F5344CB8AC3E}">
        <p14:creationId xmlns:p14="http://schemas.microsoft.com/office/powerpoint/2010/main" val="284737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Agrupar 15">
            <a:extLst>
              <a:ext uri="{FF2B5EF4-FFF2-40B4-BE49-F238E27FC236}">
                <a16:creationId xmlns:a16="http://schemas.microsoft.com/office/drawing/2014/main" id="{2EEFB04A-F2C0-8B6C-3C85-B1622C0881C1}"/>
              </a:ext>
            </a:extLst>
          </p:cNvPr>
          <p:cNvGrpSpPr/>
          <p:nvPr/>
        </p:nvGrpSpPr>
        <p:grpSpPr>
          <a:xfrm>
            <a:off x="1" y="740668"/>
            <a:ext cx="12192000" cy="2200371"/>
            <a:chOff x="1" y="740668"/>
            <a:chExt cx="12192000" cy="2200371"/>
          </a:xfrm>
        </p:grpSpPr>
        <p:sp>
          <p:nvSpPr>
            <p:cNvPr id="7" name="Retângulo 6">
              <a:extLst>
                <a:ext uri="{FF2B5EF4-FFF2-40B4-BE49-F238E27FC236}">
                  <a16:creationId xmlns:a16="http://schemas.microsoft.com/office/drawing/2014/main" id="{0649428F-105E-D793-5664-940EAE8F214E}"/>
                </a:ext>
              </a:extLst>
            </p:cNvPr>
            <p:cNvSpPr/>
            <p:nvPr/>
          </p:nvSpPr>
          <p:spPr>
            <a:xfrm>
              <a:off x="1" y="1174403"/>
              <a:ext cx="12192000" cy="1560436"/>
            </a:xfrm>
            <a:prstGeom prst="rect">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Cantos Arredondados 7">
              <a:extLst>
                <a:ext uri="{FF2B5EF4-FFF2-40B4-BE49-F238E27FC236}">
                  <a16:creationId xmlns:a16="http://schemas.microsoft.com/office/drawing/2014/main" id="{A38FC12E-FB98-F7E7-9C34-540CF15926F9}"/>
                </a:ext>
              </a:extLst>
            </p:cNvPr>
            <p:cNvSpPr/>
            <p:nvPr/>
          </p:nvSpPr>
          <p:spPr>
            <a:xfrm>
              <a:off x="901262" y="740668"/>
              <a:ext cx="10618076" cy="220037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extLst>
                <a:ext uri="{FF2B5EF4-FFF2-40B4-BE49-F238E27FC236}">
                  <a16:creationId xmlns:a16="http://schemas.microsoft.com/office/drawing/2014/main" id="{BF400289-7C4E-2F3C-0819-6BDEB3D3C4C0}"/>
                </a:ext>
              </a:extLst>
            </p:cNvPr>
            <p:cNvSpPr/>
            <p:nvPr/>
          </p:nvSpPr>
          <p:spPr>
            <a:xfrm>
              <a:off x="649014" y="1217583"/>
              <a:ext cx="1474076" cy="147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6C284804-AE43-E69F-2292-5A7183E8B523}"/>
                </a:ext>
              </a:extLst>
            </p:cNvPr>
            <p:cNvGrpSpPr/>
            <p:nvPr/>
          </p:nvGrpSpPr>
          <p:grpSpPr>
            <a:xfrm>
              <a:off x="720242" y="1332006"/>
              <a:ext cx="1447005" cy="1250152"/>
              <a:chOff x="760976" y="1340559"/>
              <a:chExt cx="1447005" cy="1250152"/>
            </a:xfrm>
          </p:grpSpPr>
          <p:sp>
            <p:nvSpPr>
              <p:cNvPr id="11" name="Elipse 10">
                <a:extLst>
                  <a:ext uri="{FF2B5EF4-FFF2-40B4-BE49-F238E27FC236}">
                    <a16:creationId xmlns:a16="http://schemas.microsoft.com/office/drawing/2014/main" id="{B6AF1089-9DC0-52A9-706F-9A736FE157F8}"/>
                  </a:ext>
                </a:extLst>
              </p:cNvPr>
              <p:cNvSpPr/>
              <p:nvPr/>
            </p:nvSpPr>
            <p:spPr>
              <a:xfrm>
                <a:off x="760976" y="1340559"/>
                <a:ext cx="1250152" cy="1250152"/>
              </a:xfrm>
              <a:prstGeom prst="ellips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52307F02-48ED-9427-6E4A-01BA6BE652C8}"/>
                  </a:ext>
                </a:extLst>
              </p:cNvPr>
              <p:cNvSpPr/>
              <p:nvPr/>
            </p:nvSpPr>
            <p:spPr>
              <a:xfrm rot="5400000">
                <a:off x="1691154" y="1714195"/>
                <a:ext cx="530773" cy="502880"/>
              </a:xfrm>
              <a:prstGeom prst="triangl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CaixaDeTexto 2">
              <a:extLst>
                <a:ext uri="{FF2B5EF4-FFF2-40B4-BE49-F238E27FC236}">
                  <a16:creationId xmlns:a16="http://schemas.microsoft.com/office/drawing/2014/main" id="{35CC7960-3405-4034-1248-71126391A148}"/>
                </a:ext>
              </a:extLst>
            </p:cNvPr>
            <p:cNvSpPr txBox="1"/>
            <p:nvPr/>
          </p:nvSpPr>
          <p:spPr>
            <a:xfrm>
              <a:off x="956232" y="1200817"/>
              <a:ext cx="515007" cy="1446550"/>
            </a:xfrm>
            <a:prstGeom prst="rect">
              <a:avLst/>
            </a:prstGeom>
            <a:noFill/>
          </p:spPr>
          <p:txBody>
            <a:bodyPr wrap="square" rtlCol="0">
              <a:spAutoFit/>
            </a:bodyPr>
            <a:lstStyle/>
            <a:p>
              <a:r>
                <a:rPr lang="pt-BR" sz="8800" b="1" dirty="0">
                  <a:solidFill>
                    <a:schemeClr val="bg1"/>
                  </a:solidFill>
                </a:rPr>
                <a:t>2</a:t>
              </a:r>
            </a:p>
          </p:txBody>
        </p:sp>
      </p:grpSp>
      <p:sp>
        <p:nvSpPr>
          <p:cNvPr id="2" name="CaixaDeTexto 1">
            <a:extLst>
              <a:ext uri="{FF2B5EF4-FFF2-40B4-BE49-F238E27FC236}">
                <a16:creationId xmlns:a16="http://schemas.microsoft.com/office/drawing/2014/main" id="{8307668C-7E16-FA5B-2A69-A826704678E5}"/>
              </a:ext>
            </a:extLst>
          </p:cNvPr>
          <p:cNvSpPr txBox="1"/>
          <p:nvPr/>
        </p:nvSpPr>
        <p:spPr>
          <a:xfrm>
            <a:off x="2222642" y="1434028"/>
            <a:ext cx="9188964" cy="954107"/>
          </a:xfrm>
          <a:prstGeom prst="rect">
            <a:avLst/>
          </a:prstGeom>
          <a:noFill/>
        </p:spPr>
        <p:txBody>
          <a:bodyPr wrap="square" rtlCol="0">
            <a:spAutoFit/>
          </a:bodyPr>
          <a:lstStyle/>
          <a:p>
            <a:pPr algn="just"/>
            <a:r>
              <a:rPr lang="pt-BR" sz="2800" b="1" dirty="0">
                <a:solidFill>
                  <a:srgbClr val="1F402B"/>
                </a:solidFill>
              </a:rPr>
              <a:t>Na história do bom samaritano, quem ele representa? Por quê? (Ver p. 80.)</a:t>
            </a:r>
          </a:p>
        </p:txBody>
      </p:sp>
      <p:sp>
        <p:nvSpPr>
          <p:cNvPr id="4" name="CaixaDeTexto 3">
            <a:extLst>
              <a:ext uri="{FF2B5EF4-FFF2-40B4-BE49-F238E27FC236}">
                <a16:creationId xmlns:a16="http://schemas.microsoft.com/office/drawing/2014/main" id="{CAEBF52F-921A-60D5-05B7-6C27312A5E85}"/>
              </a:ext>
            </a:extLst>
          </p:cNvPr>
          <p:cNvSpPr txBox="1"/>
          <p:nvPr/>
        </p:nvSpPr>
        <p:spPr>
          <a:xfrm>
            <a:off x="901262" y="3208951"/>
            <a:ext cx="10237076" cy="1938992"/>
          </a:xfrm>
          <a:prstGeom prst="rect">
            <a:avLst/>
          </a:prstGeom>
          <a:noFill/>
        </p:spPr>
        <p:txBody>
          <a:bodyPr wrap="square" rtlCol="0">
            <a:spAutoFit/>
          </a:bodyPr>
          <a:lstStyle/>
          <a:p>
            <a:pPr algn="just"/>
            <a:r>
              <a:rPr lang="pt-BR" sz="2400" b="1" dirty="0"/>
              <a:t>O samaritano cumpriu o mandamento: “Amarás o teu próximo como a ti mesmo” (Mateus 19:19), mostrando assim ser mais justo do que aqueles que o condenavam. Arriscando a vida, tratou do ferido como se fosse seu irmão. Esse samaritano representa _______ . Nosso Salvador _______________ por nós um ______ que o amor humano jamais pode igualar.</a:t>
            </a:r>
          </a:p>
        </p:txBody>
      </p:sp>
      <p:sp>
        <p:nvSpPr>
          <p:cNvPr id="5" name="CaixaDeTexto 4">
            <a:extLst>
              <a:ext uri="{FF2B5EF4-FFF2-40B4-BE49-F238E27FC236}">
                <a16:creationId xmlns:a16="http://schemas.microsoft.com/office/drawing/2014/main" id="{F51A1BA8-4840-2B43-7200-053896C816FE}"/>
              </a:ext>
            </a:extLst>
          </p:cNvPr>
          <p:cNvSpPr txBox="1"/>
          <p:nvPr/>
        </p:nvSpPr>
        <p:spPr>
          <a:xfrm>
            <a:off x="3923845" y="4297171"/>
            <a:ext cx="1361356" cy="461665"/>
          </a:xfrm>
          <a:prstGeom prst="rect">
            <a:avLst/>
          </a:prstGeom>
          <a:noFill/>
        </p:spPr>
        <p:txBody>
          <a:bodyPr wrap="square" rtlCol="0">
            <a:spAutoFit/>
          </a:bodyPr>
          <a:lstStyle/>
          <a:p>
            <a:pPr algn="just"/>
            <a:r>
              <a:rPr lang="pt-BR" sz="2400" b="1" dirty="0">
                <a:solidFill>
                  <a:srgbClr val="C00000"/>
                </a:solidFill>
              </a:rPr>
              <a:t>CRISTO</a:t>
            </a:r>
          </a:p>
        </p:txBody>
      </p:sp>
      <p:sp>
        <p:nvSpPr>
          <p:cNvPr id="13" name="CaixaDeTexto 12">
            <a:extLst>
              <a:ext uri="{FF2B5EF4-FFF2-40B4-BE49-F238E27FC236}">
                <a16:creationId xmlns:a16="http://schemas.microsoft.com/office/drawing/2014/main" id="{0B69D897-4568-0BE3-3411-66AF409CAB47}"/>
              </a:ext>
            </a:extLst>
          </p:cNvPr>
          <p:cNvSpPr txBox="1"/>
          <p:nvPr/>
        </p:nvSpPr>
        <p:spPr>
          <a:xfrm>
            <a:off x="901262" y="4654748"/>
            <a:ext cx="1126248" cy="461665"/>
          </a:xfrm>
          <a:prstGeom prst="rect">
            <a:avLst/>
          </a:prstGeom>
          <a:noFill/>
        </p:spPr>
        <p:txBody>
          <a:bodyPr wrap="square" rtlCol="0">
            <a:spAutoFit/>
          </a:bodyPr>
          <a:lstStyle/>
          <a:p>
            <a:pPr algn="just"/>
            <a:r>
              <a:rPr lang="pt-BR" sz="2400" b="1" dirty="0">
                <a:solidFill>
                  <a:srgbClr val="C00000"/>
                </a:solidFill>
              </a:rPr>
              <a:t>AMOR</a:t>
            </a:r>
          </a:p>
        </p:txBody>
      </p:sp>
      <p:sp>
        <p:nvSpPr>
          <p:cNvPr id="6" name="CaixaDeTexto 5">
            <a:extLst>
              <a:ext uri="{FF2B5EF4-FFF2-40B4-BE49-F238E27FC236}">
                <a16:creationId xmlns:a16="http://schemas.microsoft.com/office/drawing/2014/main" id="{34ECECA3-7F9A-C589-E1F0-E827F332F0EC}"/>
              </a:ext>
            </a:extLst>
          </p:cNvPr>
          <p:cNvSpPr txBox="1"/>
          <p:nvPr/>
        </p:nvSpPr>
        <p:spPr>
          <a:xfrm>
            <a:off x="7358912" y="4285101"/>
            <a:ext cx="2258048" cy="461665"/>
          </a:xfrm>
          <a:prstGeom prst="rect">
            <a:avLst/>
          </a:prstGeom>
          <a:noFill/>
        </p:spPr>
        <p:txBody>
          <a:bodyPr wrap="square" rtlCol="0">
            <a:spAutoFit/>
          </a:bodyPr>
          <a:lstStyle/>
          <a:p>
            <a:pPr algn="just"/>
            <a:r>
              <a:rPr lang="pt-BR" sz="2400" b="1" dirty="0">
                <a:solidFill>
                  <a:srgbClr val="C00000"/>
                </a:solidFill>
              </a:rPr>
              <a:t>DEMONSTROU</a:t>
            </a:r>
          </a:p>
        </p:txBody>
      </p:sp>
    </p:spTree>
    <p:extLst>
      <p:ext uri="{BB962C8B-B14F-4D97-AF65-F5344CB8AC3E}">
        <p14:creationId xmlns:p14="http://schemas.microsoft.com/office/powerpoint/2010/main" val="1909766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Agrupar 15">
            <a:extLst>
              <a:ext uri="{FF2B5EF4-FFF2-40B4-BE49-F238E27FC236}">
                <a16:creationId xmlns:a16="http://schemas.microsoft.com/office/drawing/2014/main" id="{2EEFB04A-F2C0-8B6C-3C85-B1622C0881C1}"/>
              </a:ext>
            </a:extLst>
          </p:cNvPr>
          <p:cNvGrpSpPr/>
          <p:nvPr/>
        </p:nvGrpSpPr>
        <p:grpSpPr>
          <a:xfrm>
            <a:off x="1" y="740668"/>
            <a:ext cx="12192000" cy="2200371"/>
            <a:chOff x="1" y="740668"/>
            <a:chExt cx="12192000" cy="2200371"/>
          </a:xfrm>
        </p:grpSpPr>
        <p:sp>
          <p:nvSpPr>
            <p:cNvPr id="7" name="Retângulo 6">
              <a:extLst>
                <a:ext uri="{FF2B5EF4-FFF2-40B4-BE49-F238E27FC236}">
                  <a16:creationId xmlns:a16="http://schemas.microsoft.com/office/drawing/2014/main" id="{0649428F-105E-D793-5664-940EAE8F214E}"/>
                </a:ext>
              </a:extLst>
            </p:cNvPr>
            <p:cNvSpPr/>
            <p:nvPr/>
          </p:nvSpPr>
          <p:spPr>
            <a:xfrm>
              <a:off x="1" y="1174403"/>
              <a:ext cx="12192000" cy="1560436"/>
            </a:xfrm>
            <a:prstGeom prst="rect">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Cantos Arredondados 7">
              <a:extLst>
                <a:ext uri="{FF2B5EF4-FFF2-40B4-BE49-F238E27FC236}">
                  <a16:creationId xmlns:a16="http://schemas.microsoft.com/office/drawing/2014/main" id="{A38FC12E-FB98-F7E7-9C34-540CF15926F9}"/>
                </a:ext>
              </a:extLst>
            </p:cNvPr>
            <p:cNvSpPr/>
            <p:nvPr/>
          </p:nvSpPr>
          <p:spPr>
            <a:xfrm>
              <a:off x="901262" y="740668"/>
              <a:ext cx="10618076" cy="220037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extLst>
                <a:ext uri="{FF2B5EF4-FFF2-40B4-BE49-F238E27FC236}">
                  <a16:creationId xmlns:a16="http://schemas.microsoft.com/office/drawing/2014/main" id="{BF400289-7C4E-2F3C-0819-6BDEB3D3C4C0}"/>
                </a:ext>
              </a:extLst>
            </p:cNvPr>
            <p:cNvSpPr/>
            <p:nvPr/>
          </p:nvSpPr>
          <p:spPr>
            <a:xfrm>
              <a:off x="649014" y="1217583"/>
              <a:ext cx="1474076" cy="147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6C284804-AE43-E69F-2292-5A7183E8B523}"/>
                </a:ext>
              </a:extLst>
            </p:cNvPr>
            <p:cNvGrpSpPr/>
            <p:nvPr/>
          </p:nvGrpSpPr>
          <p:grpSpPr>
            <a:xfrm>
              <a:off x="720242" y="1332006"/>
              <a:ext cx="1447005" cy="1250152"/>
              <a:chOff x="760976" y="1340559"/>
              <a:chExt cx="1447005" cy="1250152"/>
            </a:xfrm>
          </p:grpSpPr>
          <p:sp>
            <p:nvSpPr>
              <p:cNvPr id="11" name="Elipse 10">
                <a:extLst>
                  <a:ext uri="{FF2B5EF4-FFF2-40B4-BE49-F238E27FC236}">
                    <a16:creationId xmlns:a16="http://schemas.microsoft.com/office/drawing/2014/main" id="{B6AF1089-9DC0-52A9-706F-9A736FE157F8}"/>
                  </a:ext>
                </a:extLst>
              </p:cNvPr>
              <p:cNvSpPr/>
              <p:nvPr/>
            </p:nvSpPr>
            <p:spPr>
              <a:xfrm>
                <a:off x="760976" y="1340559"/>
                <a:ext cx="1250152" cy="1250152"/>
              </a:xfrm>
              <a:prstGeom prst="ellips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52307F02-48ED-9427-6E4A-01BA6BE652C8}"/>
                  </a:ext>
                </a:extLst>
              </p:cNvPr>
              <p:cNvSpPr/>
              <p:nvPr/>
            </p:nvSpPr>
            <p:spPr>
              <a:xfrm rot="5400000">
                <a:off x="1691154" y="1714195"/>
                <a:ext cx="530773" cy="502880"/>
              </a:xfrm>
              <a:prstGeom prst="triangl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CaixaDeTexto 2">
              <a:extLst>
                <a:ext uri="{FF2B5EF4-FFF2-40B4-BE49-F238E27FC236}">
                  <a16:creationId xmlns:a16="http://schemas.microsoft.com/office/drawing/2014/main" id="{35CC7960-3405-4034-1248-71126391A148}"/>
                </a:ext>
              </a:extLst>
            </p:cNvPr>
            <p:cNvSpPr txBox="1"/>
            <p:nvPr/>
          </p:nvSpPr>
          <p:spPr>
            <a:xfrm>
              <a:off x="956232" y="1200817"/>
              <a:ext cx="515007" cy="1446550"/>
            </a:xfrm>
            <a:prstGeom prst="rect">
              <a:avLst/>
            </a:prstGeom>
            <a:noFill/>
          </p:spPr>
          <p:txBody>
            <a:bodyPr wrap="square" rtlCol="0">
              <a:spAutoFit/>
            </a:bodyPr>
            <a:lstStyle/>
            <a:p>
              <a:r>
                <a:rPr lang="pt-BR" sz="8800" b="1" dirty="0">
                  <a:solidFill>
                    <a:schemeClr val="bg1"/>
                  </a:solidFill>
                </a:rPr>
                <a:t>2</a:t>
              </a:r>
            </a:p>
          </p:txBody>
        </p:sp>
      </p:grpSp>
      <p:sp>
        <p:nvSpPr>
          <p:cNvPr id="2" name="CaixaDeTexto 1">
            <a:extLst>
              <a:ext uri="{FF2B5EF4-FFF2-40B4-BE49-F238E27FC236}">
                <a16:creationId xmlns:a16="http://schemas.microsoft.com/office/drawing/2014/main" id="{8307668C-7E16-FA5B-2A69-A826704678E5}"/>
              </a:ext>
            </a:extLst>
          </p:cNvPr>
          <p:cNvSpPr txBox="1"/>
          <p:nvPr/>
        </p:nvSpPr>
        <p:spPr>
          <a:xfrm>
            <a:off x="2222642" y="1434028"/>
            <a:ext cx="9188964" cy="954107"/>
          </a:xfrm>
          <a:prstGeom prst="rect">
            <a:avLst/>
          </a:prstGeom>
          <a:noFill/>
        </p:spPr>
        <p:txBody>
          <a:bodyPr wrap="square" rtlCol="0">
            <a:spAutoFit/>
          </a:bodyPr>
          <a:lstStyle/>
          <a:p>
            <a:pPr algn="just"/>
            <a:r>
              <a:rPr lang="pt-BR" sz="2800" b="1" dirty="0">
                <a:solidFill>
                  <a:srgbClr val="1F402B"/>
                </a:solidFill>
              </a:rPr>
              <a:t>Na história do bom samaritano, quem ele representa? Por quê? (Ver p. 80.)</a:t>
            </a:r>
          </a:p>
        </p:txBody>
      </p:sp>
      <p:sp>
        <p:nvSpPr>
          <p:cNvPr id="4" name="CaixaDeTexto 3">
            <a:extLst>
              <a:ext uri="{FF2B5EF4-FFF2-40B4-BE49-F238E27FC236}">
                <a16:creationId xmlns:a16="http://schemas.microsoft.com/office/drawing/2014/main" id="{CAEBF52F-921A-60D5-05B7-6C27312A5E85}"/>
              </a:ext>
            </a:extLst>
          </p:cNvPr>
          <p:cNvSpPr txBox="1"/>
          <p:nvPr/>
        </p:nvSpPr>
        <p:spPr>
          <a:xfrm>
            <a:off x="901262" y="3208951"/>
            <a:ext cx="10237076" cy="2308324"/>
          </a:xfrm>
          <a:prstGeom prst="rect">
            <a:avLst/>
          </a:prstGeom>
          <a:noFill/>
        </p:spPr>
        <p:txBody>
          <a:bodyPr wrap="square" rtlCol="0">
            <a:spAutoFit/>
          </a:bodyPr>
          <a:lstStyle/>
          <a:p>
            <a:pPr algn="just"/>
            <a:r>
              <a:rPr lang="pt-BR" sz="2400" b="1" dirty="0"/>
              <a:t>Quando estávamos sendo esmagados e à beira da morte, Ele Se compadeceu de nós. Não passou de largo, não nos abandonou desamparados nem nos deixou a perecer sem esperança. Não permaneceu no lar santo e feliz onde era amado por todos os anjos. Viu nossa dolorosa necessidade, defendeu nossa causa e identificou Seus interesses com os da humanidade. ________ para salvar os _________ .</a:t>
            </a:r>
          </a:p>
        </p:txBody>
      </p:sp>
      <p:sp>
        <p:nvSpPr>
          <p:cNvPr id="5" name="CaixaDeTexto 4">
            <a:extLst>
              <a:ext uri="{FF2B5EF4-FFF2-40B4-BE49-F238E27FC236}">
                <a16:creationId xmlns:a16="http://schemas.microsoft.com/office/drawing/2014/main" id="{F51A1BA8-4840-2B43-7200-053896C816FE}"/>
              </a:ext>
            </a:extLst>
          </p:cNvPr>
          <p:cNvSpPr txBox="1"/>
          <p:nvPr/>
        </p:nvSpPr>
        <p:spPr>
          <a:xfrm>
            <a:off x="9016293" y="4670355"/>
            <a:ext cx="1361356" cy="461665"/>
          </a:xfrm>
          <a:prstGeom prst="rect">
            <a:avLst/>
          </a:prstGeom>
          <a:noFill/>
        </p:spPr>
        <p:txBody>
          <a:bodyPr wrap="square" rtlCol="0">
            <a:spAutoFit/>
          </a:bodyPr>
          <a:lstStyle/>
          <a:p>
            <a:pPr algn="just"/>
            <a:r>
              <a:rPr lang="pt-BR" sz="2400" b="1" dirty="0">
                <a:solidFill>
                  <a:srgbClr val="C00000"/>
                </a:solidFill>
              </a:rPr>
              <a:t>MORREU</a:t>
            </a:r>
          </a:p>
        </p:txBody>
      </p:sp>
      <p:sp>
        <p:nvSpPr>
          <p:cNvPr id="6" name="CaixaDeTexto 5">
            <a:extLst>
              <a:ext uri="{FF2B5EF4-FFF2-40B4-BE49-F238E27FC236}">
                <a16:creationId xmlns:a16="http://schemas.microsoft.com/office/drawing/2014/main" id="{34ECECA3-7F9A-C589-E1F0-E827F332F0EC}"/>
              </a:ext>
            </a:extLst>
          </p:cNvPr>
          <p:cNvSpPr txBox="1"/>
          <p:nvPr/>
        </p:nvSpPr>
        <p:spPr>
          <a:xfrm>
            <a:off x="2123090" y="5055610"/>
            <a:ext cx="1524000" cy="461665"/>
          </a:xfrm>
          <a:prstGeom prst="rect">
            <a:avLst/>
          </a:prstGeom>
          <a:noFill/>
        </p:spPr>
        <p:txBody>
          <a:bodyPr wrap="square" rtlCol="0">
            <a:spAutoFit/>
          </a:bodyPr>
          <a:lstStyle/>
          <a:p>
            <a:pPr algn="just"/>
            <a:r>
              <a:rPr lang="pt-BR" sz="2400" b="1" dirty="0">
                <a:solidFill>
                  <a:srgbClr val="C00000"/>
                </a:solidFill>
              </a:rPr>
              <a:t>INIMIGOS</a:t>
            </a:r>
          </a:p>
        </p:txBody>
      </p:sp>
    </p:spTree>
    <p:extLst>
      <p:ext uri="{BB962C8B-B14F-4D97-AF65-F5344CB8AC3E}">
        <p14:creationId xmlns:p14="http://schemas.microsoft.com/office/powerpoint/2010/main" val="3411752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07E3E101-3548-339B-BE2E-A211494BCBBE}"/>
              </a:ext>
            </a:extLst>
          </p:cNvPr>
          <p:cNvGrpSpPr/>
          <p:nvPr/>
        </p:nvGrpSpPr>
        <p:grpSpPr>
          <a:xfrm>
            <a:off x="1" y="977462"/>
            <a:ext cx="12192000" cy="1963577"/>
            <a:chOff x="1" y="977462"/>
            <a:chExt cx="12192000" cy="1963577"/>
          </a:xfrm>
        </p:grpSpPr>
        <p:sp>
          <p:nvSpPr>
            <p:cNvPr id="10" name="Retângulo 9">
              <a:extLst>
                <a:ext uri="{FF2B5EF4-FFF2-40B4-BE49-F238E27FC236}">
                  <a16:creationId xmlns:a16="http://schemas.microsoft.com/office/drawing/2014/main" id="{B087FAAA-0362-B1F5-8C3B-28AC84FCE750}"/>
                </a:ext>
              </a:extLst>
            </p:cNvPr>
            <p:cNvSpPr/>
            <p:nvPr/>
          </p:nvSpPr>
          <p:spPr>
            <a:xfrm>
              <a:off x="1" y="1174403"/>
              <a:ext cx="12192000" cy="1560436"/>
            </a:xfrm>
            <a:prstGeom prst="rect">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Cantos Arredondados 10">
              <a:extLst>
                <a:ext uri="{FF2B5EF4-FFF2-40B4-BE49-F238E27FC236}">
                  <a16:creationId xmlns:a16="http://schemas.microsoft.com/office/drawing/2014/main" id="{6BA9E394-1DBC-79BC-263E-A628D794F2C5}"/>
                </a:ext>
              </a:extLst>
            </p:cNvPr>
            <p:cNvSpPr/>
            <p:nvPr/>
          </p:nvSpPr>
          <p:spPr>
            <a:xfrm>
              <a:off x="901262" y="977462"/>
              <a:ext cx="10618076" cy="196357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3B52300C-DC40-02BB-3EC0-2D4F09917D5B}"/>
                </a:ext>
              </a:extLst>
            </p:cNvPr>
            <p:cNvSpPr/>
            <p:nvPr/>
          </p:nvSpPr>
          <p:spPr>
            <a:xfrm>
              <a:off x="649014" y="1217583"/>
              <a:ext cx="1474076" cy="147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A3AAFD0C-165A-0950-28DB-9798C16142CE}"/>
                </a:ext>
              </a:extLst>
            </p:cNvPr>
            <p:cNvGrpSpPr/>
            <p:nvPr/>
          </p:nvGrpSpPr>
          <p:grpSpPr>
            <a:xfrm>
              <a:off x="720242" y="1332006"/>
              <a:ext cx="1447005" cy="1250152"/>
              <a:chOff x="760976" y="1340559"/>
              <a:chExt cx="1447005" cy="1250152"/>
            </a:xfrm>
          </p:grpSpPr>
          <p:sp>
            <p:nvSpPr>
              <p:cNvPr id="14" name="Elipse 13">
                <a:extLst>
                  <a:ext uri="{FF2B5EF4-FFF2-40B4-BE49-F238E27FC236}">
                    <a16:creationId xmlns:a16="http://schemas.microsoft.com/office/drawing/2014/main" id="{3B7BB19D-EC1E-2DE8-0D1F-AF0B90F54AEE}"/>
                  </a:ext>
                </a:extLst>
              </p:cNvPr>
              <p:cNvSpPr/>
              <p:nvPr/>
            </p:nvSpPr>
            <p:spPr>
              <a:xfrm>
                <a:off x="760976" y="1340559"/>
                <a:ext cx="1250152" cy="1250152"/>
              </a:xfrm>
              <a:prstGeom prst="ellips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riângulo isósceles 14">
                <a:extLst>
                  <a:ext uri="{FF2B5EF4-FFF2-40B4-BE49-F238E27FC236}">
                    <a16:creationId xmlns:a16="http://schemas.microsoft.com/office/drawing/2014/main" id="{4D21A0E0-45B5-E442-2DE8-B30A46C3E331}"/>
                  </a:ext>
                </a:extLst>
              </p:cNvPr>
              <p:cNvSpPr/>
              <p:nvPr/>
            </p:nvSpPr>
            <p:spPr>
              <a:xfrm rot="5400000">
                <a:off x="1691154" y="1714195"/>
                <a:ext cx="530773" cy="502880"/>
              </a:xfrm>
              <a:prstGeom prst="triangl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CaixaDeTexto 1">
            <a:extLst>
              <a:ext uri="{FF2B5EF4-FFF2-40B4-BE49-F238E27FC236}">
                <a16:creationId xmlns:a16="http://schemas.microsoft.com/office/drawing/2014/main" id="{8307668C-7E16-FA5B-2A69-A826704678E5}"/>
              </a:ext>
            </a:extLst>
          </p:cNvPr>
          <p:cNvSpPr txBox="1"/>
          <p:nvPr/>
        </p:nvSpPr>
        <p:spPr>
          <a:xfrm>
            <a:off x="2150322" y="1530899"/>
            <a:ext cx="9165316" cy="954107"/>
          </a:xfrm>
          <a:prstGeom prst="rect">
            <a:avLst/>
          </a:prstGeom>
          <a:noFill/>
        </p:spPr>
        <p:txBody>
          <a:bodyPr wrap="square" rtlCol="0">
            <a:spAutoFit/>
          </a:bodyPr>
          <a:lstStyle/>
          <a:p>
            <a:pPr algn="just"/>
            <a:r>
              <a:rPr lang="pt-BR" sz="2800" b="1" dirty="0">
                <a:solidFill>
                  <a:srgbClr val="1F402B"/>
                </a:solidFill>
              </a:rPr>
              <a:t>Nós seremos luz ou escuridão àqueles que nos cercam. Para que sejamos luz o que é necessário acontecer? (Ver p. 81.)</a:t>
            </a:r>
          </a:p>
        </p:txBody>
      </p:sp>
      <p:sp>
        <p:nvSpPr>
          <p:cNvPr id="3" name="CaixaDeTexto 2">
            <a:extLst>
              <a:ext uri="{FF2B5EF4-FFF2-40B4-BE49-F238E27FC236}">
                <a16:creationId xmlns:a16="http://schemas.microsoft.com/office/drawing/2014/main" id="{35CC7960-3405-4034-1248-71126391A148}"/>
              </a:ext>
            </a:extLst>
          </p:cNvPr>
          <p:cNvSpPr txBox="1"/>
          <p:nvPr/>
        </p:nvSpPr>
        <p:spPr>
          <a:xfrm>
            <a:off x="969431" y="1217583"/>
            <a:ext cx="515007" cy="1446550"/>
          </a:xfrm>
          <a:prstGeom prst="rect">
            <a:avLst/>
          </a:prstGeom>
          <a:noFill/>
        </p:spPr>
        <p:txBody>
          <a:bodyPr wrap="square" rtlCol="0">
            <a:spAutoFit/>
          </a:bodyPr>
          <a:lstStyle/>
          <a:p>
            <a:r>
              <a:rPr lang="pt-BR" sz="8800" b="1" dirty="0">
                <a:solidFill>
                  <a:schemeClr val="bg1"/>
                </a:solidFill>
              </a:rPr>
              <a:t>3</a:t>
            </a:r>
          </a:p>
        </p:txBody>
      </p:sp>
      <p:sp>
        <p:nvSpPr>
          <p:cNvPr id="4" name="CaixaDeTexto 3">
            <a:extLst>
              <a:ext uri="{FF2B5EF4-FFF2-40B4-BE49-F238E27FC236}">
                <a16:creationId xmlns:a16="http://schemas.microsoft.com/office/drawing/2014/main" id="{CAEBF52F-921A-60D5-05B7-6C27312A5E85}"/>
              </a:ext>
            </a:extLst>
          </p:cNvPr>
          <p:cNvSpPr txBox="1"/>
          <p:nvPr/>
        </p:nvSpPr>
        <p:spPr>
          <a:xfrm>
            <a:off x="1091762" y="3181905"/>
            <a:ext cx="10237076" cy="2308324"/>
          </a:xfrm>
          <a:prstGeom prst="rect">
            <a:avLst/>
          </a:prstGeom>
          <a:noFill/>
        </p:spPr>
        <p:txBody>
          <a:bodyPr wrap="square" rtlCol="0">
            <a:spAutoFit/>
          </a:bodyPr>
          <a:lstStyle/>
          <a:p>
            <a:pPr algn="just"/>
            <a:r>
              <a:rPr lang="pt-BR" sz="2400" b="1" dirty="0"/>
              <a:t>A verdade divina exerce pouca influência sobre o mundo, embora devesse exercer muita influência por meio de nossa conduta. É bastante comum declarar ter uma religião, mas isso quase nada vale. Podemos alegar ser seguidores de Cristo, podemos afirmar crer em todas as verdades da Palavra de Deus, mas isso não trará benefício ao nosso próximo, a não ser que nossa ________ esteja _______________ com nossa _______ diária.</a:t>
            </a:r>
          </a:p>
        </p:txBody>
      </p:sp>
      <p:sp>
        <p:nvSpPr>
          <p:cNvPr id="5" name="CaixaDeTexto 4">
            <a:extLst>
              <a:ext uri="{FF2B5EF4-FFF2-40B4-BE49-F238E27FC236}">
                <a16:creationId xmlns:a16="http://schemas.microsoft.com/office/drawing/2014/main" id="{B6500122-2025-3449-79D0-FC2652791F47}"/>
              </a:ext>
            </a:extLst>
          </p:cNvPr>
          <p:cNvSpPr txBox="1"/>
          <p:nvPr/>
        </p:nvSpPr>
        <p:spPr>
          <a:xfrm>
            <a:off x="1187009" y="4997051"/>
            <a:ext cx="1357150" cy="461665"/>
          </a:xfrm>
          <a:prstGeom prst="rect">
            <a:avLst/>
          </a:prstGeom>
          <a:noFill/>
        </p:spPr>
        <p:txBody>
          <a:bodyPr wrap="square" rtlCol="0">
            <a:spAutoFit/>
          </a:bodyPr>
          <a:lstStyle/>
          <a:p>
            <a:pPr algn="just"/>
            <a:r>
              <a:rPr lang="pt-BR" sz="2400" b="1" dirty="0">
                <a:solidFill>
                  <a:srgbClr val="C00000"/>
                </a:solidFill>
              </a:rPr>
              <a:t>CRENÇA</a:t>
            </a:r>
          </a:p>
        </p:txBody>
      </p:sp>
      <p:sp>
        <p:nvSpPr>
          <p:cNvPr id="7" name="CaixaDeTexto 6">
            <a:extLst>
              <a:ext uri="{FF2B5EF4-FFF2-40B4-BE49-F238E27FC236}">
                <a16:creationId xmlns:a16="http://schemas.microsoft.com/office/drawing/2014/main" id="{7299DE78-A0BB-CA1F-AFBE-2D64B7DAC002}"/>
              </a:ext>
            </a:extLst>
          </p:cNvPr>
          <p:cNvSpPr txBox="1"/>
          <p:nvPr/>
        </p:nvSpPr>
        <p:spPr>
          <a:xfrm>
            <a:off x="3320314" y="4984221"/>
            <a:ext cx="2292209" cy="461665"/>
          </a:xfrm>
          <a:prstGeom prst="rect">
            <a:avLst/>
          </a:prstGeom>
          <a:noFill/>
        </p:spPr>
        <p:txBody>
          <a:bodyPr wrap="square" rtlCol="0">
            <a:spAutoFit/>
          </a:bodyPr>
          <a:lstStyle/>
          <a:p>
            <a:pPr algn="just"/>
            <a:r>
              <a:rPr lang="pt-BR" sz="2400" b="1" dirty="0">
                <a:solidFill>
                  <a:srgbClr val="C00000"/>
                </a:solidFill>
              </a:rPr>
              <a:t>ENTRELAÇADA</a:t>
            </a:r>
          </a:p>
        </p:txBody>
      </p:sp>
      <p:sp>
        <p:nvSpPr>
          <p:cNvPr id="8" name="CaixaDeTexto 7">
            <a:extLst>
              <a:ext uri="{FF2B5EF4-FFF2-40B4-BE49-F238E27FC236}">
                <a16:creationId xmlns:a16="http://schemas.microsoft.com/office/drawing/2014/main" id="{76D56105-8A15-C0BE-C311-0CC81EFA9715}"/>
              </a:ext>
            </a:extLst>
          </p:cNvPr>
          <p:cNvSpPr txBox="1"/>
          <p:nvPr/>
        </p:nvSpPr>
        <p:spPr>
          <a:xfrm>
            <a:off x="7064701" y="4997051"/>
            <a:ext cx="1091326" cy="461665"/>
          </a:xfrm>
          <a:prstGeom prst="rect">
            <a:avLst/>
          </a:prstGeom>
          <a:noFill/>
        </p:spPr>
        <p:txBody>
          <a:bodyPr wrap="square" rtlCol="0">
            <a:spAutoFit/>
          </a:bodyPr>
          <a:lstStyle/>
          <a:p>
            <a:pPr algn="just"/>
            <a:r>
              <a:rPr lang="pt-BR" sz="2400" b="1" dirty="0">
                <a:solidFill>
                  <a:srgbClr val="C00000"/>
                </a:solidFill>
              </a:rPr>
              <a:t>VIDA</a:t>
            </a:r>
          </a:p>
        </p:txBody>
      </p:sp>
    </p:spTree>
    <p:extLst>
      <p:ext uri="{BB962C8B-B14F-4D97-AF65-F5344CB8AC3E}">
        <p14:creationId xmlns:p14="http://schemas.microsoft.com/office/powerpoint/2010/main" val="2122503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07E3E101-3548-339B-BE2E-A211494BCBBE}"/>
              </a:ext>
            </a:extLst>
          </p:cNvPr>
          <p:cNvGrpSpPr/>
          <p:nvPr/>
        </p:nvGrpSpPr>
        <p:grpSpPr>
          <a:xfrm>
            <a:off x="1" y="977462"/>
            <a:ext cx="12192000" cy="1963577"/>
            <a:chOff x="1" y="977462"/>
            <a:chExt cx="12192000" cy="1963577"/>
          </a:xfrm>
        </p:grpSpPr>
        <p:sp>
          <p:nvSpPr>
            <p:cNvPr id="10" name="Retângulo 9">
              <a:extLst>
                <a:ext uri="{FF2B5EF4-FFF2-40B4-BE49-F238E27FC236}">
                  <a16:creationId xmlns:a16="http://schemas.microsoft.com/office/drawing/2014/main" id="{B087FAAA-0362-B1F5-8C3B-28AC84FCE750}"/>
                </a:ext>
              </a:extLst>
            </p:cNvPr>
            <p:cNvSpPr/>
            <p:nvPr/>
          </p:nvSpPr>
          <p:spPr>
            <a:xfrm>
              <a:off x="1" y="1174403"/>
              <a:ext cx="12192000" cy="1560436"/>
            </a:xfrm>
            <a:prstGeom prst="rect">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Cantos Arredondados 10">
              <a:extLst>
                <a:ext uri="{FF2B5EF4-FFF2-40B4-BE49-F238E27FC236}">
                  <a16:creationId xmlns:a16="http://schemas.microsoft.com/office/drawing/2014/main" id="{6BA9E394-1DBC-79BC-263E-A628D794F2C5}"/>
                </a:ext>
              </a:extLst>
            </p:cNvPr>
            <p:cNvSpPr/>
            <p:nvPr/>
          </p:nvSpPr>
          <p:spPr>
            <a:xfrm>
              <a:off x="901262" y="977462"/>
              <a:ext cx="10618076" cy="196357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3B52300C-DC40-02BB-3EC0-2D4F09917D5B}"/>
                </a:ext>
              </a:extLst>
            </p:cNvPr>
            <p:cNvSpPr/>
            <p:nvPr/>
          </p:nvSpPr>
          <p:spPr>
            <a:xfrm>
              <a:off x="649014" y="1217583"/>
              <a:ext cx="1474076" cy="1474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A3AAFD0C-165A-0950-28DB-9798C16142CE}"/>
                </a:ext>
              </a:extLst>
            </p:cNvPr>
            <p:cNvGrpSpPr/>
            <p:nvPr/>
          </p:nvGrpSpPr>
          <p:grpSpPr>
            <a:xfrm>
              <a:off x="720242" y="1332006"/>
              <a:ext cx="1447005" cy="1250152"/>
              <a:chOff x="760976" y="1340559"/>
              <a:chExt cx="1447005" cy="1250152"/>
            </a:xfrm>
          </p:grpSpPr>
          <p:sp>
            <p:nvSpPr>
              <p:cNvPr id="14" name="Elipse 13">
                <a:extLst>
                  <a:ext uri="{FF2B5EF4-FFF2-40B4-BE49-F238E27FC236}">
                    <a16:creationId xmlns:a16="http://schemas.microsoft.com/office/drawing/2014/main" id="{3B7BB19D-EC1E-2DE8-0D1F-AF0B90F54AEE}"/>
                  </a:ext>
                </a:extLst>
              </p:cNvPr>
              <p:cNvSpPr/>
              <p:nvPr/>
            </p:nvSpPr>
            <p:spPr>
              <a:xfrm>
                <a:off x="760976" y="1340559"/>
                <a:ext cx="1250152" cy="1250152"/>
              </a:xfrm>
              <a:prstGeom prst="ellips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riângulo isósceles 14">
                <a:extLst>
                  <a:ext uri="{FF2B5EF4-FFF2-40B4-BE49-F238E27FC236}">
                    <a16:creationId xmlns:a16="http://schemas.microsoft.com/office/drawing/2014/main" id="{4D21A0E0-45B5-E442-2DE8-B30A46C3E331}"/>
                  </a:ext>
                </a:extLst>
              </p:cNvPr>
              <p:cNvSpPr/>
              <p:nvPr/>
            </p:nvSpPr>
            <p:spPr>
              <a:xfrm rot="5400000">
                <a:off x="1691154" y="1714195"/>
                <a:ext cx="530773" cy="502880"/>
              </a:xfrm>
              <a:prstGeom prst="triangle">
                <a:avLst/>
              </a:prstGeom>
              <a:solidFill>
                <a:srgbClr val="4A8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CaixaDeTexto 1">
            <a:extLst>
              <a:ext uri="{FF2B5EF4-FFF2-40B4-BE49-F238E27FC236}">
                <a16:creationId xmlns:a16="http://schemas.microsoft.com/office/drawing/2014/main" id="{8307668C-7E16-FA5B-2A69-A826704678E5}"/>
              </a:ext>
            </a:extLst>
          </p:cNvPr>
          <p:cNvSpPr txBox="1"/>
          <p:nvPr/>
        </p:nvSpPr>
        <p:spPr>
          <a:xfrm>
            <a:off x="2150322" y="1530899"/>
            <a:ext cx="9165316" cy="954107"/>
          </a:xfrm>
          <a:prstGeom prst="rect">
            <a:avLst/>
          </a:prstGeom>
          <a:noFill/>
        </p:spPr>
        <p:txBody>
          <a:bodyPr wrap="square" rtlCol="0">
            <a:spAutoFit/>
          </a:bodyPr>
          <a:lstStyle/>
          <a:p>
            <a:pPr algn="just"/>
            <a:r>
              <a:rPr lang="pt-BR" sz="2800" b="1" dirty="0">
                <a:solidFill>
                  <a:srgbClr val="1F402B"/>
                </a:solidFill>
              </a:rPr>
              <a:t>Nós seremos luz ou escuridão àqueles que nos cercam. Para que sejamos luz o que é necessário acontecer? (Ver p. 81.)</a:t>
            </a:r>
          </a:p>
        </p:txBody>
      </p:sp>
      <p:sp>
        <p:nvSpPr>
          <p:cNvPr id="3" name="CaixaDeTexto 2">
            <a:extLst>
              <a:ext uri="{FF2B5EF4-FFF2-40B4-BE49-F238E27FC236}">
                <a16:creationId xmlns:a16="http://schemas.microsoft.com/office/drawing/2014/main" id="{35CC7960-3405-4034-1248-71126391A148}"/>
              </a:ext>
            </a:extLst>
          </p:cNvPr>
          <p:cNvSpPr txBox="1"/>
          <p:nvPr/>
        </p:nvSpPr>
        <p:spPr>
          <a:xfrm>
            <a:off x="969431" y="1217583"/>
            <a:ext cx="515007" cy="1446550"/>
          </a:xfrm>
          <a:prstGeom prst="rect">
            <a:avLst/>
          </a:prstGeom>
          <a:noFill/>
        </p:spPr>
        <p:txBody>
          <a:bodyPr wrap="square" rtlCol="0">
            <a:spAutoFit/>
          </a:bodyPr>
          <a:lstStyle/>
          <a:p>
            <a:r>
              <a:rPr lang="pt-BR" sz="8800" b="1" dirty="0">
                <a:solidFill>
                  <a:schemeClr val="bg1"/>
                </a:solidFill>
              </a:rPr>
              <a:t>3</a:t>
            </a:r>
          </a:p>
        </p:txBody>
      </p:sp>
      <p:sp>
        <p:nvSpPr>
          <p:cNvPr id="4" name="CaixaDeTexto 3">
            <a:extLst>
              <a:ext uri="{FF2B5EF4-FFF2-40B4-BE49-F238E27FC236}">
                <a16:creationId xmlns:a16="http://schemas.microsoft.com/office/drawing/2014/main" id="{CAEBF52F-921A-60D5-05B7-6C27312A5E85}"/>
              </a:ext>
            </a:extLst>
          </p:cNvPr>
          <p:cNvSpPr txBox="1"/>
          <p:nvPr/>
        </p:nvSpPr>
        <p:spPr>
          <a:xfrm>
            <a:off x="1091762" y="3181905"/>
            <a:ext cx="10237076" cy="1815882"/>
          </a:xfrm>
          <a:prstGeom prst="rect">
            <a:avLst/>
          </a:prstGeom>
          <a:noFill/>
        </p:spPr>
        <p:txBody>
          <a:bodyPr wrap="square" rtlCol="0">
            <a:spAutoFit/>
          </a:bodyPr>
          <a:lstStyle/>
          <a:p>
            <a:pPr algn="just"/>
            <a:r>
              <a:rPr lang="pt-BR" sz="2800" b="1" dirty="0"/>
              <a:t>Nossa alegação pode ser de tal modo elevada tanto quanto o Céu, mas não salvará a nós mesmos nem aos nossos semelhantes, a menos que sejamos cristãos. Um exemplo ________ promover á mais benefício ao mundo que qualquer profissão de fé.</a:t>
            </a:r>
          </a:p>
        </p:txBody>
      </p:sp>
      <p:sp>
        <p:nvSpPr>
          <p:cNvPr id="5" name="CaixaDeTexto 4">
            <a:extLst>
              <a:ext uri="{FF2B5EF4-FFF2-40B4-BE49-F238E27FC236}">
                <a16:creationId xmlns:a16="http://schemas.microsoft.com/office/drawing/2014/main" id="{B6500122-2025-3449-79D0-FC2652791F47}"/>
              </a:ext>
            </a:extLst>
          </p:cNvPr>
          <p:cNvSpPr txBox="1"/>
          <p:nvPr/>
        </p:nvSpPr>
        <p:spPr>
          <a:xfrm>
            <a:off x="7882098" y="4080658"/>
            <a:ext cx="1703336" cy="461665"/>
          </a:xfrm>
          <a:prstGeom prst="rect">
            <a:avLst/>
          </a:prstGeom>
          <a:noFill/>
        </p:spPr>
        <p:txBody>
          <a:bodyPr wrap="square" rtlCol="0">
            <a:spAutoFit/>
          </a:bodyPr>
          <a:lstStyle/>
          <a:p>
            <a:pPr algn="just"/>
            <a:r>
              <a:rPr lang="pt-BR" sz="2400" b="1" dirty="0">
                <a:solidFill>
                  <a:srgbClr val="C00000"/>
                </a:solidFill>
              </a:rPr>
              <a:t>CORRETO</a:t>
            </a:r>
          </a:p>
        </p:txBody>
      </p:sp>
    </p:spTree>
    <p:extLst>
      <p:ext uri="{BB962C8B-B14F-4D97-AF65-F5344CB8AC3E}">
        <p14:creationId xmlns:p14="http://schemas.microsoft.com/office/powerpoint/2010/main" val="2727300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8172</TotalTime>
  <Words>1144</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DSA - Cristina Barbosa</cp:lastModifiedBy>
  <cp:revision>14</cp:revision>
  <dcterms:created xsi:type="dcterms:W3CDTF">2022-08-23T09:51:50Z</dcterms:created>
  <dcterms:modified xsi:type="dcterms:W3CDTF">2022-09-20T16:08:33Z</dcterms:modified>
</cp:coreProperties>
</file>