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5" r:id="rId10"/>
    <p:sldId id="266" r:id="rId11"/>
    <p:sldId id="267" r:id="rId12"/>
    <p:sldId id="269" r:id="rId13"/>
    <p:sldId id="268" r:id="rId14"/>
    <p:sldId id="270" r:id="rId15"/>
    <p:sldId id="271" r:id="rId16"/>
    <p:sldId id="272" r:id="rId17"/>
    <p:sldId id="273" r:id="rId18"/>
    <p:sldId id="275" r:id="rId19"/>
    <p:sldId id="274" r:id="rId20"/>
    <p:sldId id="284" r:id="rId21"/>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4" autoAdjust="0"/>
    <p:restoredTop sz="94660"/>
  </p:normalViewPr>
  <p:slideViewPr>
    <p:cSldViewPr snapToGrid="0">
      <p:cViewPr varScale="1">
        <p:scale>
          <a:sx n="59" d="100"/>
          <a:sy n="59" d="100"/>
        </p:scale>
        <p:origin x="216" y="1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3578E-60B4-460C-A416-87D8419F5C44}"/>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FF7155F-3DC9-4381-B6CD-998CAF073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B519851-B638-481A-AA49-0B92CEFA0690}"/>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8E312433-1A25-4CB2-8FA0-325A7610ACD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2124E7E-5A67-41B0-8D32-C54C0F7C4D1D}"/>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5751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B720DD-BD74-4246-8520-1986745C4F91}"/>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2E045D76-28FC-4E99-A530-15FBE7A4D39D}"/>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DF684C9-028F-4490-809C-2C687798C706}"/>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C2E42CB9-2C7A-48C0-9D53-1E7FFEC4808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32D546-77ED-4AA4-9D33-DC4DF655DAA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6780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EE8A33-D094-4FFF-94B4-4270BEF00505}"/>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0E35848-9675-46D3-A90D-C6AE6E71F60B}"/>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50E2E26-AC5F-4844-854D-1C1D9C83752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9DF15274-A729-4E1C-BCD9-C37618F25A0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CC1FAF2-D87D-4F0C-BBCC-2C9FE1151284}"/>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4057166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1BA41-A8B5-49E6-81DF-49C6DA15DBE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FD47A2E-D193-4163-BDF9-CB4C21DACCC4}"/>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990231F-7E62-410B-89AF-2431BD5DFB99}"/>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06CD4197-FF26-49F6-9F17-36A2C8735B1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4046BC1-F578-4B9B-B9E6-BD6ECDB27F10}"/>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27014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15BF33-7AD0-47E0-8EAC-B2B8575A3FD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485D7E77-0829-4059-B139-208F33F4A9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C3CC40E3-E42D-490D-B852-8BED774BC82A}"/>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EE20A8E5-AC4A-4CAF-BDD6-6EBA0AAB4E4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A06A3D8-D8C6-432E-95A0-B5E25B54DF97}"/>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01892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6B2E3E-4EDE-4587-8485-A5D7F5983455}"/>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01C85821-A9B1-4CCD-B504-F4379FF3215C}"/>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145CD2FE-3966-4A61-82DD-97AF8D10616F}"/>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8FAEA88F-E784-4CA4-9E28-501BBB727E8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3A744034-3E43-49D6-8AD6-5EC11327454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FDDD2E6-BCAD-45B5-8BB1-E17CD33DE5B9}"/>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27175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81A819-56AC-46C6-A5BD-8C399D87BFFB}"/>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312103AC-53ED-4BE9-B358-1502B7E01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87DD3B81-0789-439D-80CF-FA056E15BE5B}"/>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FF72C571-FB7C-43C0-8905-1AF2B66F0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32B1C67D-159D-4971-AA65-F1C3F625A181}"/>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6A6F943D-4B8D-4416-B708-C0B1EBCBA78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8" name="Espaço Reservado para Rodapé 7">
            <a:extLst>
              <a:ext uri="{FF2B5EF4-FFF2-40B4-BE49-F238E27FC236}">
                <a16:creationId xmlns:a16="http://schemas.microsoft.com/office/drawing/2014/main" id="{222F066C-1044-4B4C-BABB-607062534F6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E6EB71E-EE9E-4E14-8DE6-1CB71F0F05B6}"/>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4452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BC8EF7-6E23-488A-8EFA-7EC34F6DE184}"/>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23824E1-2F6B-417A-AD2C-FCA726A7F6EE}"/>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4" name="Espaço Reservado para Rodapé 3">
            <a:extLst>
              <a:ext uri="{FF2B5EF4-FFF2-40B4-BE49-F238E27FC236}">
                <a16:creationId xmlns:a16="http://schemas.microsoft.com/office/drawing/2014/main" id="{D8F653BE-0142-495D-B673-FEF42AB80CE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2CC249A-2F4A-4664-9632-9915C42989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7839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FC13AFA-ABD8-4E01-9C09-DF0C89227C9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3" name="Espaço Reservado para Rodapé 2">
            <a:extLst>
              <a:ext uri="{FF2B5EF4-FFF2-40B4-BE49-F238E27FC236}">
                <a16:creationId xmlns:a16="http://schemas.microsoft.com/office/drawing/2014/main" id="{FD7B5CF4-0F62-4EC8-B0DB-E3D7E1BACD72}"/>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19A6F49D-3DAC-42EA-B2AD-36E92D7E40E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18681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4420F4-461C-43CB-B3B6-25437EA596B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243C772-1C91-4C04-ADD1-6985470011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F4DE70F-BFDC-4D0A-B87A-909FA2AF12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0D09374B-6993-4DA0-9383-7DCB30AE66B3}"/>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C80BA2B8-EC90-49AC-A72F-04BCFB932DB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D36737D6-4DC9-4A7A-A040-092791326632}"/>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36956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36E2B9-CF13-40DD-AF1D-A960A6FD827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4BBD6262-5C26-4A5B-89C7-965AEDDF44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C0CADBB-0A67-41B5-8E5F-7EDDD58BC7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341CEA73-2E4F-4513-8FE5-F7A51BE63FB4}"/>
              </a:ext>
            </a:extLst>
          </p:cNvPr>
          <p:cNvSpPr>
            <a:spLocks noGrp="1"/>
          </p:cNvSpPr>
          <p:nvPr>
            <p:ph type="dt" sz="half" idx="10"/>
          </p:nvPr>
        </p:nvSpPr>
        <p:spPr/>
        <p:txBody>
          <a:bodyPr/>
          <a:lstStyle/>
          <a:p>
            <a:fld id="{EAB62287-4EB2-45A8-908F-5419D64E8828}" type="datetimeFigureOut">
              <a:rPr lang="pt-BR" smtClean="0"/>
              <a:t>16/11/2023</a:t>
            </a:fld>
            <a:endParaRPr lang="pt-BR"/>
          </a:p>
        </p:txBody>
      </p:sp>
      <p:sp>
        <p:nvSpPr>
          <p:cNvPr id="6" name="Espaço Reservado para Rodapé 5">
            <a:extLst>
              <a:ext uri="{FF2B5EF4-FFF2-40B4-BE49-F238E27FC236}">
                <a16:creationId xmlns:a16="http://schemas.microsoft.com/office/drawing/2014/main" id="{AAB572BC-619B-469C-BE8A-51A1ABAF768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9D61F91-8E6F-48C6-8636-EFA7A08BE1EF}"/>
              </a:ext>
            </a:extLst>
          </p:cNvPr>
          <p:cNvSpPr>
            <a:spLocks noGrp="1"/>
          </p:cNvSpPr>
          <p:nvPr>
            <p:ph type="sldNum" sz="quarter" idx="12"/>
          </p:nvPr>
        </p:nvSpPr>
        <p:spPr/>
        <p:txBody>
          <a:bodyPr/>
          <a:lstStyle/>
          <a:p>
            <a:fld id="{6481FE14-2C62-4DA5-8A21-7DC400973F50}" type="slidenum">
              <a:rPr lang="pt-BR" smtClean="0"/>
              <a:t>‹#›</a:t>
            </a:fld>
            <a:endParaRPr lang="pt-BR"/>
          </a:p>
        </p:txBody>
      </p:sp>
    </p:spTree>
    <p:extLst>
      <p:ext uri="{BB962C8B-B14F-4D97-AF65-F5344CB8AC3E}">
        <p14:creationId xmlns:p14="http://schemas.microsoft.com/office/powerpoint/2010/main" val="197315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4A63E17B-0D04-4D71-B4B5-623FEFE3CF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1B013BA-D02F-4BF4-BB54-C761B1EAAE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FDB14A3-9FAB-48FA-9A30-0574824A3E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2287-4EB2-45A8-908F-5419D64E8828}" type="datetimeFigureOut">
              <a:rPr lang="pt-BR" smtClean="0"/>
              <a:t>16/11/2023</a:t>
            </a:fld>
            <a:endParaRPr lang="pt-BR"/>
          </a:p>
        </p:txBody>
      </p:sp>
      <p:sp>
        <p:nvSpPr>
          <p:cNvPr id="5" name="Espaço Reservado para Rodapé 4">
            <a:extLst>
              <a:ext uri="{FF2B5EF4-FFF2-40B4-BE49-F238E27FC236}">
                <a16:creationId xmlns:a16="http://schemas.microsoft.com/office/drawing/2014/main" id="{22B1F6DA-37AB-4DBF-BF23-4522091545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0693B06-9D79-4F49-B885-FB75A85E4C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1FE14-2C62-4DA5-8A21-7DC400973F50}" type="slidenum">
              <a:rPr lang="pt-BR" smtClean="0"/>
              <a:t>‹#›</a:t>
            </a:fld>
            <a:endParaRPr lang="pt-BR"/>
          </a:p>
        </p:txBody>
      </p:sp>
    </p:spTree>
    <p:extLst>
      <p:ext uri="{BB962C8B-B14F-4D97-AF65-F5344CB8AC3E}">
        <p14:creationId xmlns:p14="http://schemas.microsoft.com/office/powerpoint/2010/main" val="12969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54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208689" y="1969322"/>
            <a:ext cx="7378263" cy="3970318"/>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Muitos municípios exigem que os projetos sejam apresentados antes da concessão de licenças de construção. Eles permitem que os engenheiros e arquitetos verifiquem se a estrutura cumpre os códigos e regulamentos aplicáveis, o que é essencial para garantir a segurança da obra e das pessoas que nela vão habitar.</a:t>
            </a:r>
          </a:p>
        </p:txBody>
      </p:sp>
    </p:spTree>
    <p:extLst>
      <p:ext uri="{BB962C8B-B14F-4D97-AF65-F5344CB8AC3E}">
        <p14:creationId xmlns:p14="http://schemas.microsoft.com/office/powerpoint/2010/main" val="397130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746234" y="1496356"/>
            <a:ext cx="7514897" cy="2677656"/>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A Bíblia nos conta que, no princípio, Deus tinha um plano, um “plano divino” que foi primeiramente estabelecido em Sua mente e coração. Ele estabeleceu uma sequência e ordem precisas durante a semana da Criação, uma semana literal de sete dias.</a:t>
            </a:r>
          </a:p>
        </p:txBody>
      </p:sp>
    </p:spTree>
    <p:extLst>
      <p:ext uri="{BB962C8B-B14F-4D97-AF65-F5344CB8AC3E}">
        <p14:creationId xmlns:p14="http://schemas.microsoft.com/office/powerpoint/2010/main" val="2212362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948558" y="1033298"/>
            <a:ext cx="8502871" cy="523220"/>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primeiro dia havia dia e noite (Gênesis 3-5).</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289034" y="339912"/>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1</a:t>
            </a:r>
          </a:p>
        </p:txBody>
      </p:sp>
      <p:sp>
        <p:nvSpPr>
          <p:cNvPr id="4" name="CaixaDeTexto 3">
            <a:extLst>
              <a:ext uri="{FF2B5EF4-FFF2-40B4-BE49-F238E27FC236}">
                <a16:creationId xmlns:a16="http://schemas.microsoft.com/office/drawing/2014/main" id="{3BBCE28B-6989-4A67-87A3-6D1BE1F06258}"/>
              </a:ext>
            </a:extLst>
          </p:cNvPr>
          <p:cNvSpPr txBox="1"/>
          <p:nvPr/>
        </p:nvSpPr>
        <p:spPr>
          <a:xfrm>
            <a:off x="1447799" y="2002794"/>
            <a:ext cx="8389884"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segundo dia, Ele separou a terra dos mares (Gênesis 1:6-8).</a:t>
            </a:r>
          </a:p>
        </p:txBody>
      </p:sp>
      <p:sp>
        <p:nvSpPr>
          <p:cNvPr id="5" name="CaixaDeTexto 4">
            <a:extLst>
              <a:ext uri="{FF2B5EF4-FFF2-40B4-BE49-F238E27FC236}">
                <a16:creationId xmlns:a16="http://schemas.microsoft.com/office/drawing/2014/main" id="{C5E70F52-5EE7-4D1E-83D6-F6B00679EFE2}"/>
              </a:ext>
            </a:extLst>
          </p:cNvPr>
          <p:cNvSpPr txBox="1"/>
          <p:nvPr/>
        </p:nvSpPr>
        <p:spPr>
          <a:xfrm>
            <a:off x="788275" y="1701002"/>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2</a:t>
            </a:r>
          </a:p>
        </p:txBody>
      </p:sp>
      <p:sp>
        <p:nvSpPr>
          <p:cNvPr id="6" name="CaixaDeTexto 5">
            <a:extLst>
              <a:ext uri="{FF2B5EF4-FFF2-40B4-BE49-F238E27FC236}">
                <a16:creationId xmlns:a16="http://schemas.microsoft.com/office/drawing/2014/main" id="{A82874C6-A540-43E2-86CC-A7974B667381}"/>
              </a:ext>
            </a:extLst>
          </p:cNvPr>
          <p:cNvSpPr txBox="1"/>
          <p:nvPr/>
        </p:nvSpPr>
        <p:spPr>
          <a:xfrm>
            <a:off x="2267606" y="3475324"/>
            <a:ext cx="6308835" cy="2246769"/>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terceiro dia, Deus criou vegetação, grama, ervas com sementes e árvores frutíferas, todas necessárias para o sustento humano (Gênesis 1:9-13).</a:t>
            </a:r>
          </a:p>
        </p:txBody>
      </p:sp>
      <p:sp>
        <p:nvSpPr>
          <p:cNvPr id="7" name="CaixaDeTexto 6">
            <a:extLst>
              <a:ext uri="{FF2B5EF4-FFF2-40B4-BE49-F238E27FC236}">
                <a16:creationId xmlns:a16="http://schemas.microsoft.com/office/drawing/2014/main" id="{7EF7B72E-1EF4-4F14-BE0C-290452219CD6}"/>
              </a:ext>
            </a:extLst>
          </p:cNvPr>
          <p:cNvSpPr txBox="1"/>
          <p:nvPr/>
        </p:nvSpPr>
        <p:spPr>
          <a:xfrm>
            <a:off x="1608082" y="3173532"/>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839319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948558" y="551637"/>
            <a:ext cx="9824545" cy="1815882"/>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quarto dia, Deus criou o sol, a lua e as estrelas. Deus os pôs no firmamento dos céus para iluminar a Terra, para governar o dia e a noite, e para dividir a luz das trevas (Gênesis 1:14-19).</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289034" y="339912"/>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4</a:t>
            </a:r>
          </a:p>
        </p:txBody>
      </p:sp>
      <p:sp>
        <p:nvSpPr>
          <p:cNvPr id="6" name="CaixaDeTexto 5">
            <a:extLst>
              <a:ext uri="{FF2B5EF4-FFF2-40B4-BE49-F238E27FC236}">
                <a16:creationId xmlns:a16="http://schemas.microsoft.com/office/drawing/2014/main" id="{A82874C6-A540-43E2-86CC-A7974B667381}"/>
              </a:ext>
            </a:extLst>
          </p:cNvPr>
          <p:cNvSpPr txBox="1"/>
          <p:nvPr/>
        </p:nvSpPr>
        <p:spPr>
          <a:xfrm>
            <a:off x="1608082" y="2750111"/>
            <a:ext cx="6308835" cy="1815882"/>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quinto dia, Deus criou todos os tipos de criaturas marinhas e todos os tipos de pássaros para voar no céu (Gênesis 1:20-23).</a:t>
            </a:r>
          </a:p>
        </p:txBody>
      </p:sp>
      <p:sp>
        <p:nvSpPr>
          <p:cNvPr id="7" name="CaixaDeTexto 6">
            <a:extLst>
              <a:ext uri="{FF2B5EF4-FFF2-40B4-BE49-F238E27FC236}">
                <a16:creationId xmlns:a16="http://schemas.microsoft.com/office/drawing/2014/main" id="{7EF7B72E-1EF4-4F14-BE0C-290452219CD6}"/>
              </a:ext>
            </a:extLst>
          </p:cNvPr>
          <p:cNvSpPr txBox="1"/>
          <p:nvPr/>
        </p:nvSpPr>
        <p:spPr>
          <a:xfrm>
            <a:off x="840827" y="2579244"/>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53115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27235" y="586133"/>
            <a:ext cx="9246476"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sexto dia, Deus criou os animais e criou os seres humanos à Sua própria imagem (Gênesis 1:24-31).</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289034" y="339912"/>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6</a:t>
            </a:r>
          </a:p>
        </p:txBody>
      </p:sp>
      <p:sp>
        <p:nvSpPr>
          <p:cNvPr id="6" name="CaixaDeTexto 5">
            <a:extLst>
              <a:ext uri="{FF2B5EF4-FFF2-40B4-BE49-F238E27FC236}">
                <a16:creationId xmlns:a16="http://schemas.microsoft.com/office/drawing/2014/main" id="{A82874C6-A540-43E2-86CC-A7974B667381}"/>
              </a:ext>
            </a:extLst>
          </p:cNvPr>
          <p:cNvSpPr txBox="1"/>
          <p:nvPr/>
        </p:nvSpPr>
        <p:spPr>
          <a:xfrm>
            <a:off x="1608082" y="2750111"/>
            <a:ext cx="6915808" cy="3108543"/>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 sétimo dia, Deus descansou, abençoou, e santificou o sétimo dia, o sábado. Cientistas, astrônomos, biólogos, geólogos, médicos e físicos continuam perplexos com a criatividade intrincada e detalhada, tudo feito pela mão de Deus.</a:t>
            </a:r>
          </a:p>
        </p:txBody>
      </p:sp>
      <p:sp>
        <p:nvSpPr>
          <p:cNvPr id="7" name="CaixaDeTexto 6">
            <a:extLst>
              <a:ext uri="{FF2B5EF4-FFF2-40B4-BE49-F238E27FC236}">
                <a16:creationId xmlns:a16="http://schemas.microsoft.com/office/drawing/2014/main" id="{7EF7B72E-1EF4-4F14-BE0C-290452219CD6}"/>
              </a:ext>
            </a:extLst>
          </p:cNvPr>
          <p:cNvSpPr txBox="1"/>
          <p:nvPr/>
        </p:nvSpPr>
        <p:spPr>
          <a:xfrm>
            <a:off x="840827" y="2579244"/>
            <a:ext cx="1319048" cy="1446550"/>
          </a:xfrm>
          <a:prstGeom prst="rect">
            <a:avLst/>
          </a:prstGeom>
          <a:noFill/>
        </p:spPr>
        <p:txBody>
          <a:bodyPr wrap="square" rtlCol="0">
            <a:spAutoFit/>
          </a:bodyPr>
          <a:lstStyle/>
          <a:p>
            <a:r>
              <a:rPr lang="pt-BR" sz="8800" b="1" dirty="0">
                <a:solidFill>
                  <a:srgbClr val="002060"/>
                </a:solidFill>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07512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3121572" y="1338701"/>
            <a:ext cx="7514897" cy="2677656"/>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Nosso universo foi projetado e criado pelo Deus Criador, que propositalmente o construiu de forma majestosa e culminou Sua criação com os seres humanos. Somos feitos à Sua imagem; somos semelhantes a Ele em caráter e propósito. </a:t>
            </a:r>
          </a:p>
        </p:txBody>
      </p:sp>
    </p:spTree>
    <p:extLst>
      <p:ext uri="{BB962C8B-B14F-4D97-AF65-F5344CB8AC3E}">
        <p14:creationId xmlns:p14="http://schemas.microsoft.com/office/powerpoint/2010/main" val="43777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114098" y="1832688"/>
            <a:ext cx="5307723" cy="1569660"/>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Quando Deus nos criou, deixou à vista seu projeto de construção: A Bíblia. </a:t>
            </a:r>
          </a:p>
        </p:txBody>
      </p:sp>
    </p:spTree>
    <p:extLst>
      <p:ext uri="{BB962C8B-B14F-4D97-AF65-F5344CB8AC3E}">
        <p14:creationId xmlns:p14="http://schemas.microsoft.com/office/powerpoint/2010/main" val="1176448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578069" y="571445"/>
            <a:ext cx="7514897" cy="954107"/>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Ela, como o projeto na construção de uma casa, nos auxilia:</a:t>
            </a:r>
          </a:p>
        </p:txBody>
      </p:sp>
      <p:sp>
        <p:nvSpPr>
          <p:cNvPr id="3" name="CaixaDeTexto 2">
            <a:extLst>
              <a:ext uri="{FF2B5EF4-FFF2-40B4-BE49-F238E27FC236}">
                <a16:creationId xmlns:a16="http://schemas.microsoft.com/office/drawing/2014/main" id="{F9A99092-170A-4072-93F2-3305BDCCDB8E}"/>
              </a:ext>
            </a:extLst>
          </p:cNvPr>
          <p:cNvSpPr txBox="1"/>
          <p:nvPr/>
        </p:nvSpPr>
        <p:spPr>
          <a:xfrm>
            <a:off x="1061544" y="2063915"/>
            <a:ext cx="7514897" cy="954107"/>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Como um guia de precisão na construção de nosso caráter.</a:t>
            </a:r>
          </a:p>
        </p:txBody>
      </p:sp>
      <p:sp>
        <p:nvSpPr>
          <p:cNvPr id="4" name="CaixaDeTexto 3">
            <a:extLst>
              <a:ext uri="{FF2B5EF4-FFF2-40B4-BE49-F238E27FC236}">
                <a16:creationId xmlns:a16="http://schemas.microsoft.com/office/drawing/2014/main" id="{29C6157E-B1FD-40E2-9710-BAA16731B7DE}"/>
              </a:ext>
            </a:extLst>
          </p:cNvPr>
          <p:cNvSpPr txBox="1"/>
          <p:nvPr/>
        </p:nvSpPr>
        <p:spPr>
          <a:xfrm>
            <a:off x="399392" y="1756138"/>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1</a:t>
            </a:r>
          </a:p>
        </p:txBody>
      </p:sp>
      <p:sp>
        <p:nvSpPr>
          <p:cNvPr id="5" name="CaixaDeTexto 4">
            <a:extLst>
              <a:ext uri="{FF2B5EF4-FFF2-40B4-BE49-F238E27FC236}">
                <a16:creationId xmlns:a16="http://schemas.microsoft.com/office/drawing/2014/main" id="{DFFF1FE7-F3ED-4A62-9EB8-58C3016CFC6C}"/>
              </a:ext>
            </a:extLst>
          </p:cNvPr>
          <p:cNvSpPr txBox="1"/>
          <p:nvPr/>
        </p:nvSpPr>
        <p:spPr>
          <a:xfrm>
            <a:off x="1061544" y="3204288"/>
            <a:ext cx="7514897" cy="954107"/>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Com os recursos que temos e como gerenciá-los para obter bons resultados.</a:t>
            </a:r>
          </a:p>
        </p:txBody>
      </p:sp>
      <p:sp>
        <p:nvSpPr>
          <p:cNvPr id="6" name="CaixaDeTexto 5">
            <a:extLst>
              <a:ext uri="{FF2B5EF4-FFF2-40B4-BE49-F238E27FC236}">
                <a16:creationId xmlns:a16="http://schemas.microsoft.com/office/drawing/2014/main" id="{6D828486-C858-4ACE-9A22-19A3D486D59C}"/>
              </a:ext>
            </a:extLst>
          </p:cNvPr>
          <p:cNvSpPr txBox="1"/>
          <p:nvPr/>
        </p:nvSpPr>
        <p:spPr>
          <a:xfrm>
            <a:off x="336331" y="2896511"/>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2</a:t>
            </a:r>
          </a:p>
        </p:txBody>
      </p:sp>
      <p:sp>
        <p:nvSpPr>
          <p:cNvPr id="7" name="CaixaDeTexto 6">
            <a:extLst>
              <a:ext uri="{FF2B5EF4-FFF2-40B4-BE49-F238E27FC236}">
                <a16:creationId xmlns:a16="http://schemas.microsoft.com/office/drawing/2014/main" id="{43204370-3CC1-48CA-81A8-4D3B128A8670}"/>
              </a:ext>
            </a:extLst>
          </p:cNvPr>
          <p:cNvSpPr txBox="1"/>
          <p:nvPr/>
        </p:nvSpPr>
        <p:spPr>
          <a:xfrm>
            <a:off x="1061544" y="4344661"/>
            <a:ext cx="7514897" cy="1384995"/>
          </a:xfrm>
          <a:prstGeom prst="rect">
            <a:avLst/>
          </a:prstGeom>
          <a:solidFill>
            <a:schemeClr val="tx2">
              <a:lumMod val="40000"/>
              <a:lumOff val="60000"/>
            </a:schemeClr>
          </a:solidFill>
        </p:spPr>
        <p:txBody>
          <a:bodyPr wrap="square" rtlCol="0">
            <a:spAutoFit/>
          </a:bodyPr>
          <a:lstStyle/>
          <a:p>
            <a:r>
              <a:rPr lang="pt-BR" sz="2800" b="1" dirty="0">
                <a:latin typeface="Arial" panose="020B0604020202020204" pitchFamily="34" charset="0"/>
                <a:cs typeface="Arial" panose="020B0604020202020204" pitchFamily="34" charset="0"/>
              </a:rPr>
              <a:t>Permitindo ter uma vida equilibrada e feliz quando cumprimos as regras e princípios pré-estabelecidos: Os 10 Mandamentos.</a:t>
            </a:r>
          </a:p>
        </p:txBody>
      </p:sp>
      <p:sp>
        <p:nvSpPr>
          <p:cNvPr id="8" name="CaixaDeTexto 7">
            <a:extLst>
              <a:ext uri="{FF2B5EF4-FFF2-40B4-BE49-F238E27FC236}">
                <a16:creationId xmlns:a16="http://schemas.microsoft.com/office/drawing/2014/main" id="{E1C22DC6-4A0D-4EF9-8D1D-806400C16489}"/>
              </a:ext>
            </a:extLst>
          </p:cNvPr>
          <p:cNvSpPr txBox="1"/>
          <p:nvPr/>
        </p:nvSpPr>
        <p:spPr>
          <a:xfrm>
            <a:off x="336331" y="4036884"/>
            <a:ext cx="567560" cy="1569660"/>
          </a:xfrm>
          <a:prstGeom prst="rect">
            <a:avLst/>
          </a:prstGeom>
          <a:noFill/>
        </p:spPr>
        <p:txBody>
          <a:bodyPr wrap="square" rtlCol="0">
            <a:spAutoFit/>
          </a:bodyPr>
          <a:lstStyle/>
          <a:p>
            <a:r>
              <a:rPr lang="pt-BR" sz="9600" b="1" dirty="0">
                <a:solidFill>
                  <a:srgbClr val="00206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4147218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819809" y="874455"/>
            <a:ext cx="7577957" cy="2554545"/>
          </a:xfrm>
          <a:prstGeom prst="rect">
            <a:avLst/>
          </a:prstGeom>
          <a:noFill/>
        </p:spPr>
        <p:txBody>
          <a:bodyPr wrap="square" rtlCol="0">
            <a:spAutoFit/>
          </a:bodyPr>
          <a:lstStyle/>
          <a:p>
            <a:pPr algn="ctr"/>
            <a:r>
              <a:rPr lang="pt-BR" sz="3200" b="1" dirty="0">
                <a:latin typeface="Arial" panose="020B0604020202020204" pitchFamily="34" charset="0"/>
                <a:cs typeface="Arial" panose="020B0604020202020204" pitchFamily="34" charset="0"/>
              </a:rPr>
              <a:t>O problema é que hoje nos esquecemos de consultar os planos e queremos construir a nossa vida em qualquer lugar, sem regras e nas nossas próprias condições.</a:t>
            </a:r>
          </a:p>
        </p:txBody>
      </p:sp>
    </p:spTree>
    <p:extLst>
      <p:ext uri="{BB962C8B-B14F-4D97-AF65-F5344CB8AC3E}">
        <p14:creationId xmlns:p14="http://schemas.microsoft.com/office/powerpoint/2010/main" val="675064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061548" y="1179255"/>
            <a:ext cx="7304688" cy="3539430"/>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Hoje temos muitos outros compromissos que competem com Deus. Precisamos colocar as prioridades de volta no lugar.</a:t>
            </a:r>
          </a:p>
          <a:p>
            <a:pPr algn="ctr"/>
            <a:r>
              <a:rPr lang="pt-BR" sz="2800" b="1" dirty="0">
                <a:latin typeface="Arial" panose="020B0604020202020204" pitchFamily="34" charset="0"/>
                <a:cs typeface="Arial" panose="020B0604020202020204" pitchFamily="34" charset="0"/>
              </a:rPr>
              <a:t>Somente sua família pode decidir essas prioridades; perguntem uns aos outros se querem viver de acordo com “os projetos” ou seguir outras pressões e demandas externas</a:t>
            </a:r>
          </a:p>
        </p:txBody>
      </p:sp>
    </p:spTree>
    <p:extLst>
      <p:ext uri="{BB962C8B-B14F-4D97-AF65-F5344CB8AC3E}">
        <p14:creationId xmlns:p14="http://schemas.microsoft.com/office/powerpoint/2010/main" val="271720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4CC4680-5893-448D-BF8E-E0907FFC664A}"/>
              </a:ext>
            </a:extLst>
          </p:cNvPr>
          <p:cNvSpPr txBox="1"/>
          <p:nvPr/>
        </p:nvSpPr>
        <p:spPr>
          <a:xfrm>
            <a:off x="2212848" y="2436926"/>
            <a:ext cx="8970369" cy="2800767"/>
          </a:xfrm>
          <a:prstGeom prst="rect">
            <a:avLst/>
          </a:prstGeom>
          <a:noFill/>
          <a:effectLst>
            <a:outerShdw blurRad="50800" dist="38100" dir="2700000" algn="tl" rotWithShape="0">
              <a:prstClr val="black">
                <a:alpha val="97000"/>
              </a:prstClr>
            </a:outerShdw>
          </a:effectLst>
        </p:spPr>
        <p:txBody>
          <a:bodyPr wrap="square" rtlCol="0">
            <a:spAutoFit/>
          </a:bodyPr>
          <a:lstStyle/>
          <a:p>
            <a:pPr algn="ctr"/>
            <a:r>
              <a:rPr lang="pt-BR" sz="8800" dirty="0">
                <a:solidFill>
                  <a:schemeClr val="accent4"/>
                </a:solidFill>
                <a:latin typeface="Regular Brush" panose="02000500000000000000" pitchFamily="50" charset="0"/>
                <a:cs typeface="Arial" panose="020B0604020202020204" pitchFamily="34" charset="0"/>
              </a:rPr>
              <a:t>Identificando as</a:t>
            </a:r>
          </a:p>
          <a:p>
            <a:pPr algn="ctr"/>
            <a:r>
              <a:rPr lang="pt-BR" sz="8800" dirty="0">
                <a:solidFill>
                  <a:schemeClr val="accent4"/>
                </a:solidFill>
                <a:latin typeface="Regular Brush" panose="02000500000000000000" pitchFamily="50" charset="0"/>
                <a:cs typeface="Arial" panose="020B0604020202020204" pitchFamily="34" charset="0"/>
              </a:rPr>
              <a:t>prioridades</a:t>
            </a:r>
          </a:p>
        </p:txBody>
      </p:sp>
    </p:spTree>
    <p:extLst>
      <p:ext uri="{BB962C8B-B14F-4D97-AF65-F5344CB8AC3E}">
        <p14:creationId xmlns:p14="http://schemas.microsoft.com/office/powerpoint/2010/main" val="3705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A4177B5-03F0-423D-9187-01E0B405F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787" y="269838"/>
            <a:ext cx="6306206" cy="4459923"/>
          </a:xfrm>
          <a:prstGeom prst="ellipse">
            <a:avLst/>
          </a:prstGeom>
          <a:ln>
            <a:noFill/>
          </a:ln>
          <a:effectLst>
            <a:softEdge rad="112500"/>
          </a:effectLst>
        </p:spPr>
      </p:pic>
      <p:sp>
        <p:nvSpPr>
          <p:cNvPr id="2" name="CaixaDeTexto 1">
            <a:extLst>
              <a:ext uri="{FF2B5EF4-FFF2-40B4-BE49-F238E27FC236}">
                <a16:creationId xmlns:a16="http://schemas.microsoft.com/office/drawing/2014/main" id="{FE34A7B3-6F2C-4301-B912-3CD9004E0E42}"/>
              </a:ext>
            </a:extLst>
          </p:cNvPr>
          <p:cNvSpPr txBox="1"/>
          <p:nvPr/>
        </p:nvSpPr>
        <p:spPr>
          <a:xfrm>
            <a:off x="4773168" y="1160971"/>
            <a:ext cx="5504688" cy="2677656"/>
          </a:xfrm>
          <a:prstGeom prst="rect">
            <a:avLst/>
          </a:prstGeom>
          <a:noFill/>
          <a:effectLst>
            <a:outerShdw blurRad="50800" dist="50800" dir="5400000" algn="ctr" rotWithShape="0">
              <a:schemeClr val="tx1"/>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“Amarás, pois, o Senhor, teu Deus, de todo o teu coração, de toda a tua alma e de toda a tua força”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Deuteronômio 6:5</a:t>
            </a:r>
          </a:p>
        </p:txBody>
      </p:sp>
    </p:spTree>
    <p:extLst>
      <p:ext uri="{BB962C8B-B14F-4D97-AF65-F5344CB8AC3E}">
        <p14:creationId xmlns:p14="http://schemas.microsoft.com/office/powerpoint/2010/main" val="244777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203434" y="1311584"/>
            <a:ext cx="7514897" cy="3108543"/>
          </a:xfrm>
          <a:prstGeom prst="rect">
            <a:avLst/>
          </a:prstGeom>
          <a:noFill/>
        </p:spPr>
        <p:txBody>
          <a:bodyPr wrap="square" rtlCol="0">
            <a:spAutoFit/>
          </a:bodyPr>
          <a:lstStyle/>
          <a:p>
            <a:r>
              <a:rPr lang="pt-BR" sz="2800" b="1" dirty="0">
                <a:latin typeface="Arial" panose="020B0604020202020204" pitchFamily="34" charset="0"/>
                <a:cs typeface="Arial" panose="020B0604020202020204" pitchFamily="34" charset="0"/>
              </a:rPr>
              <a:t>Quando vamos construir uma casa, antes de mais nada, precisamos chamar um arquiteto para fazer os projetos, pois os pedreiros vão precisar deles para orientar cada parte do processo. Sem os planos, não saberemos por onde começar ou onde a casa ficará localizada no lote.</a:t>
            </a:r>
          </a:p>
        </p:txBody>
      </p:sp>
    </p:spTree>
    <p:extLst>
      <p:ext uri="{BB962C8B-B14F-4D97-AF65-F5344CB8AC3E}">
        <p14:creationId xmlns:p14="http://schemas.microsoft.com/office/powerpoint/2010/main" val="227544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183014C6-B749-4F0D-BFF7-AEE6E2656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10" y="761998"/>
            <a:ext cx="6330372" cy="5039712"/>
          </a:xfrm>
          <a:prstGeom prst="rect">
            <a:avLst/>
          </a:prstGeom>
        </p:spPr>
      </p:pic>
      <p:sp>
        <p:nvSpPr>
          <p:cNvPr id="2" name="CaixaDeTexto 1">
            <a:extLst>
              <a:ext uri="{FF2B5EF4-FFF2-40B4-BE49-F238E27FC236}">
                <a16:creationId xmlns:a16="http://schemas.microsoft.com/office/drawing/2014/main" id="{FE34A7B3-6F2C-4301-B912-3CD9004E0E42}"/>
              </a:ext>
            </a:extLst>
          </p:cNvPr>
          <p:cNvSpPr txBox="1"/>
          <p:nvPr/>
        </p:nvSpPr>
        <p:spPr>
          <a:xfrm>
            <a:off x="1389466" y="2525272"/>
            <a:ext cx="4930507" cy="1200329"/>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pt-BR" sz="3600" b="1" dirty="0">
                <a:solidFill>
                  <a:schemeClr val="accent4"/>
                </a:solidFill>
                <a:effectLst>
                  <a:outerShdw blurRad="50800" dist="50800" dir="5400000" algn="ctr" rotWithShape="0">
                    <a:schemeClr val="tx1"/>
                  </a:outerShdw>
                </a:effectLst>
                <a:latin typeface="Arial" panose="020B0604020202020204" pitchFamily="34" charset="0"/>
                <a:cs typeface="Arial" panose="020B0604020202020204" pitchFamily="34" charset="0"/>
              </a:rPr>
              <a:t>PARA QUE SERVEM AS PLANTAS?</a:t>
            </a:r>
          </a:p>
        </p:txBody>
      </p:sp>
    </p:spTree>
    <p:extLst>
      <p:ext uri="{BB962C8B-B14F-4D97-AF65-F5344CB8AC3E}">
        <p14:creationId xmlns:p14="http://schemas.microsoft.com/office/powerpoint/2010/main" val="3104588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872102" y="1671515"/>
            <a:ext cx="8588634"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Servem como guia e precisão na construção</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0153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617075" y="2032384"/>
            <a:ext cx="8460828" cy="2246769"/>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Os projetos são uma representação gráfica detalhada da estrutura a ser construída. Ao ter os projetos prontos antes do início da construção, você tem um passo a passo preciso e detalhado de como deve ser a obra final.</a:t>
            </a:r>
          </a:p>
        </p:txBody>
      </p:sp>
    </p:spTree>
    <p:extLst>
      <p:ext uri="{BB962C8B-B14F-4D97-AF65-F5344CB8AC3E}">
        <p14:creationId xmlns:p14="http://schemas.microsoft.com/office/powerpoint/2010/main" val="178565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091558" y="1763948"/>
            <a:ext cx="8332602" cy="1754326"/>
          </a:xfrm>
          <a:prstGeom prst="rect">
            <a:avLst/>
          </a:prstGeom>
          <a:noFill/>
        </p:spPr>
        <p:txBody>
          <a:bodyPr wrap="square" rtlCol="0">
            <a:spAutoFit/>
          </a:bodyPr>
          <a:lstStyle/>
          <a:p>
            <a:r>
              <a:rPr lang="pt-BR" sz="5400" b="1" dirty="0">
                <a:latin typeface="Arial" panose="020B0604020202020204" pitchFamily="34" charset="0"/>
                <a:cs typeface="Arial" panose="020B0604020202020204" pitchFamily="34" charset="0"/>
              </a:rPr>
              <a:t>Ajudam-nos na otimização de recursos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07635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2680137" y="1632991"/>
            <a:ext cx="8460829" cy="3108543"/>
          </a:xfrm>
          <a:prstGeom prst="rect">
            <a:avLst/>
          </a:prstGeom>
          <a:noFill/>
        </p:spPr>
        <p:txBody>
          <a:bodyPr wrap="square" rtlCol="0">
            <a:spAutoFit/>
          </a:bodyPr>
          <a:lstStyle/>
          <a:p>
            <a:pPr algn="ctr"/>
            <a:r>
              <a:rPr lang="pt-BR" sz="2800" b="1" dirty="0">
                <a:latin typeface="Arial" panose="020B0604020202020204" pitchFamily="34" charset="0"/>
                <a:cs typeface="Arial" panose="020B0604020202020204" pitchFamily="34" charset="0"/>
              </a:rPr>
              <a:t>Os projetos nos permitem estimar com maior precisão os materiais e a mão-de-obra necessários para concluir a obra, otimizar recursos e evitar gastos desnecessários. Além disso, ajudam a identificar áreas onde os custos podem ser reduzidos sem afetar a qualidade da construção.</a:t>
            </a:r>
          </a:p>
        </p:txBody>
      </p:sp>
    </p:spTree>
    <p:extLst>
      <p:ext uri="{BB962C8B-B14F-4D97-AF65-F5344CB8AC3E}">
        <p14:creationId xmlns:p14="http://schemas.microsoft.com/office/powerpoint/2010/main" val="153733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FE34A7B3-6F2C-4301-B912-3CD9004E0E42}"/>
              </a:ext>
            </a:extLst>
          </p:cNvPr>
          <p:cNvSpPr txBox="1"/>
          <p:nvPr/>
        </p:nvSpPr>
        <p:spPr>
          <a:xfrm>
            <a:off x="1963541" y="1859340"/>
            <a:ext cx="10228459" cy="1569660"/>
          </a:xfrm>
          <a:prstGeom prst="rect">
            <a:avLst/>
          </a:prstGeom>
          <a:noFill/>
        </p:spPr>
        <p:txBody>
          <a:bodyPr wrap="square" rtlCol="0">
            <a:spAutoFit/>
          </a:bodyPr>
          <a:lstStyle/>
          <a:p>
            <a:r>
              <a:rPr lang="pt-BR" sz="4800" b="1" dirty="0">
                <a:latin typeface="Arial" panose="020B0604020202020204" pitchFamily="34" charset="0"/>
                <a:cs typeface="Arial" panose="020B0604020202020204" pitchFamily="34" charset="0"/>
              </a:rPr>
              <a:t>Garantem a conformidade com</a:t>
            </a:r>
          </a:p>
          <a:p>
            <a:r>
              <a:rPr lang="pt-BR" sz="4800" b="1" dirty="0">
                <a:latin typeface="Arial" panose="020B0604020202020204" pitchFamily="34" charset="0"/>
                <a:cs typeface="Arial" panose="020B0604020202020204" pitchFamily="34" charset="0"/>
              </a:rPr>
              <a:t>as regras e regulamentos</a:t>
            </a:r>
          </a:p>
        </p:txBody>
      </p:sp>
      <p:sp>
        <p:nvSpPr>
          <p:cNvPr id="3" name="CaixaDeTexto 2">
            <a:extLst>
              <a:ext uri="{FF2B5EF4-FFF2-40B4-BE49-F238E27FC236}">
                <a16:creationId xmlns:a16="http://schemas.microsoft.com/office/drawing/2014/main" id="{F163A962-F84E-45F7-96E0-679A277E241D}"/>
              </a:ext>
            </a:extLst>
          </p:cNvPr>
          <p:cNvSpPr txBox="1"/>
          <p:nvPr/>
        </p:nvSpPr>
        <p:spPr>
          <a:xfrm>
            <a:off x="772510" y="1225239"/>
            <a:ext cx="1319048" cy="2646878"/>
          </a:xfrm>
          <a:prstGeom prst="rect">
            <a:avLst/>
          </a:prstGeom>
          <a:noFill/>
        </p:spPr>
        <p:txBody>
          <a:bodyPr wrap="square" rtlCol="0">
            <a:spAutoFit/>
          </a:bodyPr>
          <a:lstStyle/>
          <a:p>
            <a:r>
              <a:rPr lang="pt-BR" sz="16600" b="1" dirty="0">
                <a:solidFill>
                  <a:srgbClr val="00206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0151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TotalTime>
  <Words>693</Words>
  <Application>Microsoft Macintosh PowerPoint</Application>
  <PresentationFormat>Widescreen</PresentationFormat>
  <Paragraphs>44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Regular Brush</vt:lpstr>
      <vt:lpstr>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Alana Seifert</dc:creator>
  <cp:lastModifiedBy>DSA - Victor Trivelato</cp:lastModifiedBy>
  <cp:revision>12</cp:revision>
  <dcterms:created xsi:type="dcterms:W3CDTF">2023-09-16T22:47:56Z</dcterms:created>
  <dcterms:modified xsi:type="dcterms:W3CDTF">2023-11-16T15:57:29Z</dcterms:modified>
</cp:coreProperties>
</file>