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59" r:id="rId6"/>
    <p:sldId id="260" r:id="rId7"/>
    <p:sldId id="261" r:id="rId8"/>
    <p:sldId id="263" r:id="rId9"/>
    <p:sldId id="264" r:id="rId10"/>
    <p:sldId id="265" r:id="rId11"/>
    <p:sldId id="266" r:id="rId12"/>
    <p:sldId id="267" r:id="rId13"/>
    <p:sldId id="286" r:id="rId14"/>
    <p:sldId id="279" r:id="rId15"/>
    <p:sldId id="280" r:id="rId16"/>
    <p:sldId id="269" r:id="rId17"/>
    <p:sldId id="273" r:id="rId18"/>
    <p:sldId id="275" r:id="rId19"/>
    <p:sldId id="287" r:id="rId20"/>
    <p:sldId id="288" r:id="rId21"/>
    <p:sldId id="289" r:id="rId22"/>
    <p:sldId id="281" r:id="rId23"/>
    <p:sldId id="274" r:id="rId24"/>
    <p:sldId id="290" r:id="rId25"/>
    <p:sldId id="277" r:id="rId26"/>
    <p:sldId id="284"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05" d="100"/>
          <a:sy n="105"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3578E-60B4-460C-A416-87D8419F5C4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FF7155F-3DC9-4381-B6CD-998CAF073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B519851-B638-481A-AA49-0B92CEFA0690}"/>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8E312433-1A25-4CB2-8FA0-325A7610AC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2124E7E-5A67-41B0-8D32-C54C0F7C4D1D}"/>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275751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720DD-BD74-4246-8520-1986745C4F9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E045D76-28FC-4E99-A530-15FBE7A4D39D}"/>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684C9-028F-4490-809C-2C687798C706}"/>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C2E42CB9-2C7A-48C0-9D53-1E7FFEC4808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32D546-77ED-4AA4-9D33-DC4DF655DAA4}"/>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267808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EE8A33-D094-4FFF-94B4-4270BEF0050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0E35848-9675-46D3-A90D-C6AE6E71F60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50E2E26-AC5F-4844-854D-1C1D9C837529}"/>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9DF15274-A729-4E1C-BCD9-C37618F25A0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CC1FAF2-D87D-4F0C-BBCC-2C9FE1151284}"/>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405716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1BA41-A8B5-49E6-81DF-49C6DA15DB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FD47A2E-D193-4163-BDF9-CB4C21DACCC4}"/>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990231F-7E62-410B-89AF-2431BD5DFB99}"/>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06CD4197-FF26-49F6-9F17-36A2C8735B1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046BC1-F578-4B9B-B9E6-BD6ECDB27F10}"/>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270147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5BF33-7AD0-47E0-8EAC-B2B8575A3FD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85D7E77-0829-4059-B139-208F33F4A9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C3CC40E3-E42D-490D-B852-8BED774BC82A}"/>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EE20A8E5-AC4A-4CAF-BDD6-6EBA0AAB4E4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6A3D8-D8C6-432E-95A0-B5E25B54DF97}"/>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0189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2E3E-4EDE-4587-8485-A5D7F59834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1C85821-A9B1-4CCD-B504-F4379FF3215C}"/>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5CD2FE-3966-4A61-82DD-97AF8D10616F}"/>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FAEA88F-E784-4CA4-9E28-501BBB727E8E}"/>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6" name="Espaço Reservado para Rodapé 5">
            <a:extLst>
              <a:ext uri="{FF2B5EF4-FFF2-40B4-BE49-F238E27FC236}">
                <a16:creationId xmlns:a16="http://schemas.microsoft.com/office/drawing/2014/main" id="{3A744034-3E43-49D6-8AD6-5EC11327454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FDDD2E6-BCAD-45B5-8BB1-E17CD33DE5B9}"/>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127175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1A819-56AC-46C6-A5BD-8C399D87BFF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12103AC-53ED-4BE9-B358-1502B7E01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87DD3B81-0789-439D-80CF-FA056E15BE5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F72C571-FB7C-43C0-8905-1AF2B66F0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32B1C67D-159D-4971-AA65-F1C3F625A181}"/>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A6F943D-4B8D-4416-B708-C0B1EBCBA784}"/>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8" name="Espaço Reservado para Rodapé 7">
            <a:extLst>
              <a:ext uri="{FF2B5EF4-FFF2-40B4-BE49-F238E27FC236}">
                <a16:creationId xmlns:a16="http://schemas.microsoft.com/office/drawing/2014/main" id="{222F066C-1044-4B4C-BABB-607062534F6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E6EB71E-EE9E-4E14-8DE6-1CB71F0F05B6}"/>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64452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C8EF7-6E23-488A-8EFA-7EC34F6DE18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23824E1-2F6B-417A-AD2C-FCA726A7F6EE}"/>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4" name="Espaço Reservado para Rodapé 3">
            <a:extLst>
              <a:ext uri="{FF2B5EF4-FFF2-40B4-BE49-F238E27FC236}">
                <a16:creationId xmlns:a16="http://schemas.microsoft.com/office/drawing/2014/main" id="{D8F653BE-0142-495D-B673-FEF42AB80CE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2CC249A-2F4A-4664-9632-9915C42989E2}"/>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1783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C13AFA-ABD8-4E01-9C09-DF0C89227C93}"/>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3" name="Espaço Reservado para Rodapé 2">
            <a:extLst>
              <a:ext uri="{FF2B5EF4-FFF2-40B4-BE49-F238E27FC236}">
                <a16:creationId xmlns:a16="http://schemas.microsoft.com/office/drawing/2014/main" id="{FD7B5CF4-0F62-4EC8-B0DB-E3D7E1BACD7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9A6F49D-3DAC-42EA-B2AD-36E92D7E40E2}"/>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1868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420F4-461C-43CB-B3B6-25437EA596B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243C772-1C91-4C04-ADD1-698547001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F4DE70F-BFDC-4D0A-B87A-909FA2AF1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0D09374B-6993-4DA0-9383-7DCB30AE66B3}"/>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6" name="Espaço Reservado para Rodapé 5">
            <a:extLst>
              <a:ext uri="{FF2B5EF4-FFF2-40B4-BE49-F238E27FC236}">
                <a16:creationId xmlns:a16="http://schemas.microsoft.com/office/drawing/2014/main" id="{C80BA2B8-EC90-49AC-A72F-04BCFB932DB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36737D6-4DC9-4A7A-A040-092791326632}"/>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6956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6E2B9-CF13-40DD-AF1D-A960A6FD827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BBD6262-5C26-4A5B-89C7-965AEDDF4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C0CADBB-0A67-41B5-8E5F-7EDDD58BC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41CEA73-2E4F-4513-8FE5-F7A51BE63FB4}"/>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6" name="Espaço Reservado para Rodapé 5">
            <a:extLst>
              <a:ext uri="{FF2B5EF4-FFF2-40B4-BE49-F238E27FC236}">
                <a16:creationId xmlns:a16="http://schemas.microsoft.com/office/drawing/2014/main" id="{AAB572BC-619B-469C-BE8A-51A1ABAF768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9D61F91-8E6F-48C6-8636-EFA7A08BE1EF}"/>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197315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A63E17B-0D04-4D71-B4B5-623FEFE3C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1B013BA-D02F-4BF4-BB54-C761B1EAA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FDB14A3-9FAB-48FA-9A30-0574824A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22B1F6DA-37AB-4DBF-BF23-452209154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0693B06-9D79-4F49-B885-FB75A85E4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1FE14-2C62-4DA5-8A21-7DC400973F50}" type="slidenum">
              <a:rPr lang="pt-BR" smtClean="0"/>
              <a:t>‹#›</a:t>
            </a:fld>
            <a:endParaRPr lang="pt-BR"/>
          </a:p>
        </p:txBody>
      </p:sp>
    </p:spTree>
    <p:extLst>
      <p:ext uri="{BB962C8B-B14F-4D97-AF65-F5344CB8AC3E}">
        <p14:creationId xmlns:p14="http://schemas.microsoft.com/office/powerpoint/2010/main" val="1296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5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091557" y="2147996"/>
            <a:ext cx="7378263" cy="923330"/>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Ajustar materiais</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0151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261242" y="1811741"/>
            <a:ext cx="6684580" cy="353943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Em alguns casos, o martelo também pode ser usado para ajustar materiais de construção. Por exemplo, pode ser usado para alinhar vigas ou tábuas de madeira ligeiramente tortas. Também pode ser usado para ajustar tijolos ou outros materiais de construção durante a colocação.</a:t>
            </a:r>
          </a:p>
        </p:txBody>
      </p:sp>
    </p:spTree>
    <p:extLst>
      <p:ext uri="{BB962C8B-B14F-4D97-AF65-F5344CB8AC3E}">
        <p14:creationId xmlns:p14="http://schemas.microsoft.com/office/powerpoint/2010/main" val="397130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3462002" y="1433611"/>
            <a:ext cx="7514897" cy="2246769"/>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A história de Elias no Monte Carmelo termina com uma mensagem comovente. Não é apenas uma mensagem de obediência, mas de um Deus que nos ama e quer o melhor para nossas famílias.</a:t>
            </a:r>
          </a:p>
        </p:txBody>
      </p:sp>
    </p:spTree>
    <p:extLst>
      <p:ext uri="{BB962C8B-B14F-4D97-AF65-F5344CB8AC3E}">
        <p14:creationId xmlns:p14="http://schemas.microsoft.com/office/powerpoint/2010/main" val="221236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411013" y="1602644"/>
            <a:ext cx="6272049" cy="2246769"/>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Antes de orar, Elias chamou o povo para ir até ele. Apesar de terem sido desobedientes, Deus não os destruiu. Deus mostrou que Ele anseia que eles voltem para Ele.</a:t>
            </a:r>
          </a:p>
        </p:txBody>
      </p:sp>
    </p:spTree>
    <p:extLst>
      <p:ext uri="{BB962C8B-B14F-4D97-AF65-F5344CB8AC3E}">
        <p14:creationId xmlns:p14="http://schemas.microsoft.com/office/powerpoint/2010/main" val="29225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3376448" y="1518563"/>
            <a:ext cx="7302063" cy="2677656"/>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A verdadeira mudança de coração ocorre quando voltamos nosso coração para Jesus Cristo, permitindo que nossos familiares se voltem uns para os outros e reflitam o amor, a graça, o perdão e a aceitação de Deus.</a:t>
            </a:r>
          </a:p>
        </p:txBody>
      </p:sp>
    </p:spTree>
    <p:extLst>
      <p:ext uri="{BB962C8B-B14F-4D97-AF65-F5344CB8AC3E}">
        <p14:creationId xmlns:p14="http://schemas.microsoft.com/office/powerpoint/2010/main" val="246065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989082" y="1129679"/>
            <a:ext cx="6545318" cy="2677656"/>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Reconstruir o altar da família significa passar mais tempo em oração e estudo da Bíblia e invocar o Espírito de Deus para realizar um milagre em nosso lar e em nosso coração.</a:t>
            </a:r>
          </a:p>
        </p:txBody>
      </p:sp>
    </p:spTree>
    <p:extLst>
      <p:ext uri="{BB962C8B-B14F-4D97-AF65-F5344CB8AC3E}">
        <p14:creationId xmlns:p14="http://schemas.microsoft.com/office/powerpoint/2010/main" val="296999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948558" y="845900"/>
            <a:ext cx="9299028" cy="3970318"/>
          </a:xfrm>
          <a:prstGeom prst="rect">
            <a:avLst/>
          </a:prstGeom>
          <a:noFill/>
        </p:spPr>
        <p:txBody>
          <a:bodyPr wrap="square" rtlCol="0">
            <a:spAutoFit/>
          </a:bodyPr>
          <a:lstStyle/>
          <a:p>
            <a:pPr algn="ctr"/>
            <a:r>
              <a:rPr lang="pt-BR" sz="2800" b="1" i="1" dirty="0">
                <a:latin typeface="Arial" panose="020B0604020202020204" pitchFamily="34" charset="0"/>
                <a:cs typeface="Arial" panose="020B0604020202020204" pitchFamily="34" charset="0"/>
              </a:rPr>
              <a:t>“A causa da divisão e discórdia na família e na igreja é a separação de Cristo. Aproximar-se de Cristo é aproximarem-se uns dos outros. O segredo da verdadeira união na igreja e na família não é a diplomacia, o trato habilidoso, o sobre-humano esforço para vencer dificuldades — embora haja muito disto a ser feito — mas a união com Cristo” </a:t>
            </a:r>
          </a:p>
          <a:p>
            <a:pPr algn="ctr"/>
            <a:endParaRPr lang="pt-BR" sz="2800" b="1" i="1" dirty="0">
              <a:latin typeface="Arial" panose="020B0604020202020204" pitchFamily="34" charset="0"/>
              <a:cs typeface="Arial" panose="020B0604020202020204" pitchFamily="34" charset="0"/>
            </a:endParaRPr>
          </a:p>
          <a:p>
            <a:pPr algn="ctr"/>
            <a:r>
              <a:rPr lang="pt-BR" sz="2800" b="1" i="1" dirty="0">
                <a:latin typeface="Arial" panose="020B0604020202020204" pitchFamily="34" charset="0"/>
                <a:cs typeface="Arial" panose="020B0604020202020204" pitchFamily="34" charset="0"/>
              </a:rPr>
              <a:t>(O Lar Adventista, p. 179).</a:t>
            </a:r>
          </a:p>
        </p:txBody>
      </p:sp>
    </p:spTree>
    <p:extLst>
      <p:ext uri="{BB962C8B-B14F-4D97-AF65-F5344CB8AC3E}">
        <p14:creationId xmlns:p14="http://schemas.microsoft.com/office/powerpoint/2010/main" val="83931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77159" y="1560529"/>
            <a:ext cx="6611007" cy="3108543"/>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Quando reconstruímos o altar da família e fazemos de Cristo o centro de nosso lar, passamos a ter um relacionamento mais próximo com Ele. É por meio desse relacionamento que Deus pode tornar nossos bons relacionamentos ainda melhores.</a:t>
            </a:r>
          </a:p>
        </p:txBody>
      </p:sp>
    </p:spTree>
    <p:extLst>
      <p:ext uri="{BB962C8B-B14F-4D97-AF65-F5344CB8AC3E}">
        <p14:creationId xmlns:p14="http://schemas.microsoft.com/office/powerpoint/2010/main" val="414721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599093" y="790372"/>
            <a:ext cx="6211611" cy="353943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“O amor é paciente, é benigno; o amor não arde em ciúmes, não se ufana, não se ensoberbece, não se conduz inconvenientemente, não procura os seus interesses, não se exaspera, não se ressente do mal”. </a:t>
            </a:r>
          </a:p>
          <a:p>
            <a:pPr algn="ctr"/>
            <a:endParaRPr lang="pt-BR" sz="2800" b="1" dirty="0">
              <a:latin typeface="Arial" panose="020B0604020202020204" pitchFamily="34" charset="0"/>
              <a:cs typeface="Arial" panose="020B0604020202020204" pitchFamily="34" charset="0"/>
            </a:endParaRPr>
          </a:p>
          <a:p>
            <a:pPr algn="ctr"/>
            <a:r>
              <a:rPr lang="pt-BR" sz="2800" b="1" dirty="0">
                <a:latin typeface="Arial" panose="020B0604020202020204" pitchFamily="34" charset="0"/>
                <a:cs typeface="Arial" panose="020B0604020202020204" pitchFamily="34" charset="0"/>
              </a:rPr>
              <a:t>1 Coríntios 13:4</a:t>
            </a:r>
          </a:p>
        </p:txBody>
      </p:sp>
    </p:spTree>
    <p:extLst>
      <p:ext uri="{BB962C8B-B14F-4D97-AF65-F5344CB8AC3E}">
        <p14:creationId xmlns:p14="http://schemas.microsoft.com/office/powerpoint/2010/main" val="67506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788276" y="1539509"/>
            <a:ext cx="7178565" cy="2677656"/>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Quando pensamos no martelo como uma ferramenta de construção e sua relação direta com os demais materiais sobre os quais influi, podemos compará-lo com as relações interpessoais que temos em nossa casa e destacar:</a:t>
            </a:r>
          </a:p>
        </p:txBody>
      </p:sp>
    </p:spTree>
    <p:extLst>
      <p:ext uri="{BB962C8B-B14F-4D97-AF65-F5344CB8AC3E}">
        <p14:creationId xmlns:p14="http://schemas.microsoft.com/office/powerpoint/2010/main" val="17770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CC4680-5893-448D-BF8E-E0907FFC664A}"/>
              </a:ext>
            </a:extLst>
          </p:cNvPr>
          <p:cNvSpPr txBox="1"/>
          <p:nvPr/>
        </p:nvSpPr>
        <p:spPr>
          <a:xfrm>
            <a:off x="3058511" y="1879877"/>
            <a:ext cx="8261131" cy="4154984"/>
          </a:xfrm>
          <a:prstGeom prst="rect">
            <a:avLst/>
          </a:prstGeom>
          <a:noFill/>
          <a:effectLst>
            <a:outerShdw blurRad="50800" dist="38100" dir="2700000" algn="tl" rotWithShape="0">
              <a:prstClr val="black">
                <a:alpha val="97000"/>
              </a:prstClr>
            </a:outerShdw>
          </a:effectLst>
        </p:spPr>
        <p:txBody>
          <a:bodyPr wrap="square" rtlCol="0">
            <a:spAutoFit/>
          </a:bodyPr>
          <a:lstStyle/>
          <a:p>
            <a:pPr algn="ctr"/>
            <a:r>
              <a:rPr lang="pt-BR" sz="8800" dirty="0">
                <a:solidFill>
                  <a:schemeClr val="accent4"/>
                </a:solidFill>
                <a:latin typeface="Regular Brush" panose="02000500000000000000" pitchFamily="50" charset="0"/>
                <a:cs typeface="Arial" panose="020B0604020202020204" pitchFamily="34" charset="0"/>
              </a:rPr>
              <a:t>Atitude de prego alinhado ou de prego torto</a:t>
            </a:r>
          </a:p>
        </p:txBody>
      </p:sp>
      <p:sp>
        <p:nvSpPr>
          <p:cNvPr id="3" name="CaixaDeTexto 2">
            <a:extLst>
              <a:ext uri="{FF2B5EF4-FFF2-40B4-BE49-F238E27FC236}">
                <a16:creationId xmlns:a16="http://schemas.microsoft.com/office/drawing/2014/main" id="{8C6CD8E5-6C7B-4F53-BAB9-2EDAF9C2DE15}"/>
              </a:ext>
            </a:extLst>
          </p:cNvPr>
          <p:cNvSpPr txBox="1"/>
          <p:nvPr/>
        </p:nvSpPr>
        <p:spPr>
          <a:xfrm>
            <a:off x="7083868" y="2679192"/>
            <a:ext cx="1449376" cy="2215991"/>
          </a:xfrm>
          <a:prstGeom prst="rect">
            <a:avLst/>
          </a:prstGeom>
          <a:noFill/>
          <a:effectLst>
            <a:outerShdw blurRad="50800" dist="38100" dir="2700000" algn="tl" rotWithShape="0">
              <a:prstClr val="black">
                <a:alpha val="97000"/>
              </a:prstClr>
            </a:outerShdw>
          </a:effectLst>
        </p:spPr>
        <p:txBody>
          <a:bodyPr wrap="square" rtlCol="0">
            <a:spAutoFit/>
          </a:bodyPr>
          <a:lstStyle/>
          <a:p>
            <a:pPr algn="ctr"/>
            <a:r>
              <a:rPr lang="pt-BR" sz="13800" dirty="0">
                <a:solidFill>
                  <a:schemeClr val="accent4"/>
                </a:solidFill>
                <a:latin typeface="Anabelle Script " panose="02000000000000000000" pitchFamily="2" charset="0"/>
                <a:cs typeface="Arial" panose="020B0604020202020204" pitchFamily="34" charset="0"/>
              </a:rPr>
              <a:t>,</a:t>
            </a:r>
          </a:p>
        </p:txBody>
      </p:sp>
    </p:spTree>
    <p:extLst>
      <p:ext uri="{BB962C8B-B14F-4D97-AF65-F5344CB8AC3E}">
        <p14:creationId xmlns:p14="http://schemas.microsoft.com/office/powerpoint/2010/main" val="3705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9A99092-170A-4072-93F2-3305BDCCDB8E}"/>
              </a:ext>
            </a:extLst>
          </p:cNvPr>
          <p:cNvSpPr txBox="1"/>
          <p:nvPr/>
        </p:nvSpPr>
        <p:spPr>
          <a:xfrm>
            <a:off x="1061542" y="1263100"/>
            <a:ext cx="7514897" cy="523220"/>
          </a:xfrm>
          <a:prstGeom prst="rect">
            <a:avLst/>
          </a:prstGeom>
          <a:solidFill>
            <a:schemeClr val="tx2">
              <a:lumMod val="40000"/>
              <a:lumOff val="60000"/>
            </a:schemeClr>
          </a:solidFill>
        </p:spPr>
        <p:txBody>
          <a:bodyPr wrap="square" rtlCol="0">
            <a:spAutoFit/>
          </a:bodyPr>
          <a:lstStyle/>
          <a:p>
            <a:r>
              <a:rPr lang="pt-BR" sz="2800" b="1" dirty="0">
                <a:latin typeface="Arial" panose="020B0604020202020204" pitchFamily="34" charset="0"/>
                <a:cs typeface="Arial" panose="020B0604020202020204" pitchFamily="34" charset="0"/>
              </a:rPr>
              <a:t>A importância de uma comunicação eficaz</a:t>
            </a:r>
          </a:p>
        </p:txBody>
      </p:sp>
      <p:sp>
        <p:nvSpPr>
          <p:cNvPr id="4" name="CaixaDeTexto 3">
            <a:extLst>
              <a:ext uri="{FF2B5EF4-FFF2-40B4-BE49-F238E27FC236}">
                <a16:creationId xmlns:a16="http://schemas.microsoft.com/office/drawing/2014/main" id="{29C6157E-B1FD-40E2-9710-BAA16731B7DE}"/>
              </a:ext>
            </a:extLst>
          </p:cNvPr>
          <p:cNvSpPr txBox="1"/>
          <p:nvPr/>
        </p:nvSpPr>
        <p:spPr>
          <a:xfrm>
            <a:off x="346842" y="652552"/>
            <a:ext cx="567560" cy="1569660"/>
          </a:xfrm>
          <a:prstGeom prst="rect">
            <a:avLst/>
          </a:prstGeom>
          <a:noFill/>
        </p:spPr>
        <p:txBody>
          <a:bodyPr wrap="square" rtlCol="0">
            <a:spAutoFit/>
          </a:bodyPr>
          <a:lstStyle/>
          <a:p>
            <a:r>
              <a:rPr lang="pt-BR" sz="9600" b="1" dirty="0">
                <a:solidFill>
                  <a:srgbClr val="002060"/>
                </a:solidFill>
                <a:latin typeface="Arial" panose="020B0604020202020204" pitchFamily="34" charset="0"/>
                <a:cs typeface="Arial" panose="020B0604020202020204" pitchFamily="34" charset="0"/>
              </a:rPr>
              <a:t>1</a:t>
            </a:r>
          </a:p>
        </p:txBody>
      </p:sp>
      <p:sp>
        <p:nvSpPr>
          <p:cNvPr id="9" name="CaixaDeTexto 8">
            <a:extLst>
              <a:ext uri="{FF2B5EF4-FFF2-40B4-BE49-F238E27FC236}">
                <a16:creationId xmlns:a16="http://schemas.microsoft.com/office/drawing/2014/main" id="{48589647-22B2-4F3C-9E81-0228433D4ADB}"/>
              </a:ext>
            </a:extLst>
          </p:cNvPr>
          <p:cNvSpPr txBox="1"/>
          <p:nvPr/>
        </p:nvSpPr>
        <p:spPr>
          <a:xfrm>
            <a:off x="1061542" y="2054047"/>
            <a:ext cx="7367753" cy="4154984"/>
          </a:xfrm>
          <a:prstGeom prst="rect">
            <a:avLst/>
          </a:prstGeom>
          <a:noFill/>
        </p:spPr>
        <p:txBody>
          <a:bodyPr wrap="square" rtlCol="0">
            <a:spAutoFit/>
          </a:bodyPr>
          <a:lstStyle/>
          <a:p>
            <a:pPr algn="just"/>
            <a:r>
              <a:rPr lang="pt-BR" sz="2400" b="1" dirty="0">
                <a:latin typeface="Arial" panose="020B0604020202020204" pitchFamily="34" charset="0"/>
                <a:cs typeface="Arial" panose="020B0604020202020204" pitchFamily="34" charset="0"/>
              </a:rPr>
              <a:t>Ao usar um martelo, é importante comunicar de forma eficaz com as pessoas que trabalham conosco. Por exemplo, se uma pessoa está segurando um pedaço de madeira enquanto a outra está pregando, é importante que ambas as partes se comuniquem para garantir que o martelo não atinja acidentalmente a pessoa que está segurando a madeira. Nas relações interpessoais, também é importante ter uma comunicação eficaz para evitar mal-entendidos e conflitos.</a:t>
            </a:r>
          </a:p>
        </p:txBody>
      </p:sp>
    </p:spTree>
    <p:extLst>
      <p:ext uri="{BB962C8B-B14F-4D97-AF65-F5344CB8AC3E}">
        <p14:creationId xmlns:p14="http://schemas.microsoft.com/office/powerpoint/2010/main" val="337361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9A99092-170A-4072-93F2-3305BDCCDB8E}"/>
              </a:ext>
            </a:extLst>
          </p:cNvPr>
          <p:cNvSpPr txBox="1"/>
          <p:nvPr/>
        </p:nvSpPr>
        <p:spPr>
          <a:xfrm>
            <a:off x="1061542" y="1347183"/>
            <a:ext cx="7514897" cy="523220"/>
          </a:xfrm>
          <a:prstGeom prst="rect">
            <a:avLst/>
          </a:prstGeom>
          <a:solidFill>
            <a:schemeClr val="tx2">
              <a:lumMod val="40000"/>
              <a:lumOff val="60000"/>
            </a:schemeClr>
          </a:solidFill>
        </p:spPr>
        <p:txBody>
          <a:bodyPr wrap="square" rtlCol="0">
            <a:spAutoFit/>
          </a:bodyPr>
          <a:lstStyle/>
          <a:p>
            <a:r>
              <a:rPr lang="pt-BR" sz="2800" b="1" dirty="0">
                <a:latin typeface="Arial" panose="020B0604020202020204" pitchFamily="34" charset="0"/>
                <a:cs typeface="Arial" panose="020B0604020202020204" pitchFamily="34" charset="0"/>
              </a:rPr>
              <a:t>A necessidade de trabalhar em conjunto</a:t>
            </a:r>
          </a:p>
        </p:txBody>
      </p:sp>
      <p:sp>
        <p:nvSpPr>
          <p:cNvPr id="4" name="CaixaDeTexto 3">
            <a:extLst>
              <a:ext uri="{FF2B5EF4-FFF2-40B4-BE49-F238E27FC236}">
                <a16:creationId xmlns:a16="http://schemas.microsoft.com/office/drawing/2014/main" id="{29C6157E-B1FD-40E2-9710-BAA16731B7DE}"/>
              </a:ext>
            </a:extLst>
          </p:cNvPr>
          <p:cNvSpPr txBox="1"/>
          <p:nvPr/>
        </p:nvSpPr>
        <p:spPr>
          <a:xfrm>
            <a:off x="346842" y="652552"/>
            <a:ext cx="567560" cy="1569660"/>
          </a:xfrm>
          <a:prstGeom prst="rect">
            <a:avLst/>
          </a:prstGeom>
          <a:noFill/>
        </p:spPr>
        <p:txBody>
          <a:bodyPr wrap="square" rtlCol="0">
            <a:spAutoFit/>
          </a:bodyPr>
          <a:lstStyle/>
          <a:p>
            <a:r>
              <a:rPr lang="pt-BR" sz="9600" b="1" dirty="0">
                <a:solidFill>
                  <a:srgbClr val="002060"/>
                </a:solidFill>
                <a:latin typeface="Arial" panose="020B0604020202020204" pitchFamily="34" charset="0"/>
                <a:cs typeface="Arial" panose="020B0604020202020204" pitchFamily="34" charset="0"/>
              </a:rPr>
              <a:t>2</a:t>
            </a:r>
          </a:p>
        </p:txBody>
      </p:sp>
      <p:sp>
        <p:nvSpPr>
          <p:cNvPr id="9" name="CaixaDeTexto 8">
            <a:extLst>
              <a:ext uri="{FF2B5EF4-FFF2-40B4-BE49-F238E27FC236}">
                <a16:creationId xmlns:a16="http://schemas.microsoft.com/office/drawing/2014/main" id="{48589647-22B2-4F3C-9E81-0228433D4ADB}"/>
              </a:ext>
            </a:extLst>
          </p:cNvPr>
          <p:cNvSpPr txBox="1"/>
          <p:nvPr/>
        </p:nvSpPr>
        <p:spPr>
          <a:xfrm>
            <a:off x="1061542" y="2222212"/>
            <a:ext cx="7367753" cy="3785652"/>
          </a:xfrm>
          <a:prstGeom prst="rect">
            <a:avLst/>
          </a:prstGeom>
          <a:noFill/>
        </p:spPr>
        <p:txBody>
          <a:bodyPr wrap="square" rtlCol="0">
            <a:spAutoFit/>
          </a:bodyPr>
          <a:lstStyle/>
          <a:p>
            <a:pPr algn="just"/>
            <a:r>
              <a:rPr lang="pt-BR" sz="2400" b="1" dirty="0">
                <a:latin typeface="Arial" panose="020B0604020202020204" pitchFamily="34" charset="0"/>
                <a:cs typeface="Arial" panose="020B0604020202020204" pitchFamily="34" charset="0"/>
              </a:rPr>
              <a:t>Em um projeto de construção, martelar geralmente envolve várias pessoas trabalhando juntas para atingir um objetivo comum. Da mesma forma, nas relações interpessoais, muitas vezes é necessário trabalhar em conjunto para atingir um objetivo comum, seja em um relacionamento amoroso, uma amizade ou um projeto de equipe. É importante que todas as partes colaborem e trabalhem juntas para alcançar o sucesso.</a:t>
            </a:r>
          </a:p>
        </p:txBody>
      </p:sp>
    </p:spTree>
    <p:extLst>
      <p:ext uri="{BB962C8B-B14F-4D97-AF65-F5344CB8AC3E}">
        <p14:creationId xmlns:p14="http://schemas.microsoft.com/office/powerpoint/2010/main" val="143185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9A99092-170A-4072-93F2-3305BDCCDB8E}"/>
              </a:ext>
            </a:extLst>
          </p:cNvPr>
          <p:cNvSpPr txBox="1"/>
          <p:nvPr/>
        </p:nvSpPr>
        <p:spPr>
          <a:xfrm>
            <a:off x="1061542" y="1263100"/>
            <a:ext cx="7514897" cy="523220"/>
          </a:xfrm>
          <a:prstGeom prst="rect">
            <a:avLst/>
          </a:prstGeom>
          <a:solidFill>
            <a:schemeClr val="tx2">
              <a:lumMod val="40000"/>
              <a:lumOff val="60000"/>
            </a:schemeClr>
          </a:solidFill>
        </p:spPr>
        <p:txBody>
          <a:bodyPr wrap="square" rtlCol="0">
            <a:spAutoFit/>
          </a:bodyPr>
          <a:lstStyle/>
          <a:p>
            <a:r>
              <a:rPr lang="pt-BR" sz="2800" b="1" dirty="0">
                <a:latin typeface="Arial" panose="020B0604020202020204" pitchFamily="34" charset="0"/>
                <a:cs typeface="Arial" panose="020B0604020202020204" pitchFamily="34" charset="0"/>
              </a:rPr>
              <a:t>A importância da paciência e do respeito</a:t>
            </a:r>
          </a:p>
        </p:txBody>
      </p:sp>
      <p:sp>
        <p:nvSpPr>
          <p:cNvPr id="4" name="CaixaDeTexto 3">
            <a:extLst>
              <a:ext uri="{FF2B5EF4-FFF2-40B4-BE49-F238E27FC236}">
                <a16:creationId xmlns:a16="http://schemas.microsoft.com/office/drawing/2014/main" id="{29C6157E-B1FD-40E2-9710-BAA16731B7DE}"/>
              </a:ext>
            </a:extLst>
          </p:cNvPr>
          <p:cNvSpPr txBox="1"/>
          <p:nvPr/>
        </p:nvSpPr>
        <p:spPr>
          <a:xfrm>
            <a:off x="346842" y="652552"/>
            <a:ext cx="567560" cy="1569660"/>
          </a:xfrm>
          <a:prstGeom prst="rect">
            <a:avLst/>
          </a:prstGeom>
          <a:noFill/>
        </p:spPr>
        <p:txBody>
          <a:bodyPr wrap="square" rtlCol="0">
            <a:spAutoFit/>
          </a:bodyPr>
          <a:lstStyle/>
          <a:p>
            <a:r>
              <a:rPr lang="pt-BR" sz="9600" b="1" dirty="0">
                <a:solidFill>
                  <a:srgbClr val="002060"/>
                </a:solidFill>
                <a:latin typeface="Arial" panose="020B0604020202020204" pitchFamily="34" charset="0"/>
                <a:cs typeface="Arial" panose="020B0604020202020204" pitchFamily="34" charset="0"/>
              </a:rPr>
              <a:t>3</a:t>
            </a:r>
          </a:p>
        </p:txBody>
      </p:sp>
      <p:sp>
        <p:nvSpPr>
          <p:cNvPr id="9" name="CaixaDeTexto 8">
            <a:extLst>
              <a:ext uri="{FF2B5EF4-FFF2-40B4-BE49-F238E27FC236}">
                <a16:creationId xmlns:a16="http://schemas.microsoft.com/office/drawing/2014/main" id="{48589647-22B2-4F3C-9E81-0228433D4ADB}"/>
              </a:ext>
            </a:extLst>
          </p:cNvPr>
          <p:cNvSpPr txBox="1"/>
          <p:nvPr/>
        </p:nvSpPr>
        <p:spPr>
          <a:xfrm>
            <a:off x="1061542" y="2073986"/>
            <a:ext cx="7367753" cy="3416320"/>
          </a:xfrm>
          <a:prstGeom prst="rect">
            <a:avLst/>
          </a:prstGeom>
          <a:noFill/>
        </p:spPr>
        <p:txBody>
          <a:bodyPr wrap="square" rtlCol="0">
            <a:spAutoFit/>
          </a:bodyPr>
          <a:lstStyle/>
          <a:p>
            <a:pPr algn="just"/>
            <a:r>
              <a:rPr lang="pt-BR" sz="2400" b="1" dirty="0">
                <a:latin typeface="Arial" panose="020B0604020202020204" pitchFamily="34" charset="0"/>
                <a:cs typeface="Arial" panose="020B0604020202020204" pitchFamily="34" charset="0"/>
              </a:rPr>
              <a:t>Ao usar um martelo em uma situação de construção, é importante ser paciente e respeitoso com as pessoas que trabalham ao seu lado. Por exemplo, se alguém está aprendendo a usar um martelo pela primeira vez, pode levar algum tempo para se acostumar com a ferramenta. Respeito mútuo e paciência podem ajudar a construir relacionamentos saudáveis e duradouros.</a:t>
            </a:r>
          </a:p>
        </p:txBody>
      </p:sp>
    </p:spTree>
    <p:extLst>
      <p:ext uri="{BB962C8B-B14F-4D97-AF65-F5344CB8AC3E}">
        <p14:creationId xmlns:p14="http://schemas.microsoft.com/office/powerpoint/2010/main" val="100418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019507" y="1443841"/>
            <a:ext cx="7304688" cy="3970318"/>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Relacionamentos familiares bem-sucedidos e saudáveis começam com o reconhecimento do valor inerente de cada membro da família. Jesus sempre afirmou e aceitou pessoas independente de seus pecados. Ele mostrou amor e compaixão por eles, aproximou-os e pediu que se arrependessem e o seguissem. </a:t>
            </a:r>
          </a:p>
        </p:txBody>
      </p:sp>
    </p:spTree>
    <p:extLst>
      <p:ext uri="{BB962C8B-B14F-4D97-AF65-F5344CB8AC3E}">
        <p14:creationId xmlns:p14="http://schemas.microsoft.com/office/powerpoint/2010/main" val="271720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98182" y="1494565"/>
            <a:ext cx="7304688" cy="353943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Voltar o coração dos pais para os filhos significa permitir que Deus primeiro mude seus corações como pais, mães ou cuidadores (adultos em sua casa), para que Ele possa olhar com compaixão para seus filhos e outras pessoas que precisam conhecer o único Deus verdadeiro. </a:t>
            </a:r>
          </a:p>
        </p:txBody>
      </p:sp>
    </p:spTree>
    <p:extLst>
      <p:ext uri="{BB962C8B-B14F-4D97-AF65-F5344CB8AC3E}">
        <p14:creationId xmlns:p14="http://schemas.microsoft.com/office/powerpoint/2010/main" val="13149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98182" y="1494565"/>
            <a:ext cx="7304688" cy="353943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Ao olhar para cada membro de sua família, coloque os “óculos” de Jesus e veja cada um através de Seus olhos ternos e amorosos. Peça a Deus para arrancar quaisquer pregos tortos de hostilidade, raiva, desapontamento e ressentimento e para lhe dar um coração como o de Jesus.</a:t>
            </a:r>
          </a:p>
        </p:txBody>
      </p:sp>
    </p:spTree>
    <p:extLst>
      <p:ext uri="{BB962C8B-B14F-4D97-AF65-F5344CB8AC3E}">
        <p14:creationId xmlns:p14="http://schemas.microsoft.com/office/powerpoint/2010/main" val="74771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4177B5-03F0-423D-9187-01E0B405F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7" y="269838"/>
            <a:ext cx="6306206" cy="4459923"/>
          </a:xfrm>
          <a:prstGeom prst="ellipse">
            <a:avLst/>
          </a:prstGeom>
          <a:ln>
            <a:noFill/>
          </a:ln>
          <a:effectLst>
            <a:softEdge rad="112500"/>
          </a:effectLst>
        </p:spPr>
      </p:pic>
      <p:sp>
        <p:nvSpPr>
          <p:cNvPr id="2" name="CaixaDeTexto 1">
            <a:extLst>
              <a:ext uri="{FF2B5EF4-FFF2-40B4-BE49-F238E27FC236}">
                <a16:creationId xmlns:a16="http://schemas.microsoft.com/office/drawing/2014/main" id="{FE34A7B3-6F2C-4301-B912-3CD9004E0E42}"/>
              </a:ext>
            </a:extLst>
          </p:cNvPr>
          <p:cNvSpPr txBox="1"/>
          <p:nvPr/>
        </p:nvSpPr>
        <p:spPr>
          <a:xfrm>
            <a:off x="4773168" y="1160971"/>
            <a:ext cx="5504688" cy="2677656"/>
          </a:xfrm>
          <a:prstGeom prst="rect">
            <a:avLst/>
          </a:prstGeom>
          <a:noFill/>
          <a:effectLst>
            <a:outerShdw blurRad="50800" dist="50800" dir="5400000" algn="ctr" rotWithShape="0">
              <a:schemeClr val="tx1"/>
            </a:outerShdw>
          </a:effectLst>
        </p:spPr>
        <p:txBody>
          <a:bodyPr wrap="square" rtlCol="0">
            <a:spAutoFit/>
          </a:bodyPr>
          <a:lstStyle/>
          <a:p>
            <a:pPr algn="ctr"/>
            <a:r>
              <a:rPr lang="pt-BR" sz="2800" b="1" dirty="0">
                <a:solidFill>
                  <a:schemeClr val="accent4"/>
                </a:solidFill>
                <a:latin typeface="Arial" panose="020B0604020202020204" pitchFamily="34" charset="0"/>
                <a:cs typeface="Arial" panose="020B0604020202020204" pitchFamily="34" charset="0"/>
              </a:rPr>
              <a:t>“Amarás, pois, o Senhor, teu Deus, de todo o teu coração, de toda a tua alma e de toda a tua força”</a:t>
            </a:r>
          </a:p>
          <a:p>
            <a:pPr algn="ctr"/>
            <a:endParaRPr lang="pt-BR" sz="2800" b="1" dirty="0">
              <a:solidFill>
                <a:schemeClr val="accent4"/>
              </a:solidFill>
              <a:latin typeface="Arial" panose="020B0604020202020204" pitchFamily="34" charset="0"/>
              <a:cs typeface="Arial" panose="020B0604020202020204" pitchFamily="34" charset="0"/>
            </a:endParaRPr>
          </a:p>
          <a:p>
            <a:pPr algn="ctr"/>
            <a:r>
              <a:rPr lang="pt-BR" sz="2800" b="1" dirty="0">
                <a:solidFill>
                  <a:schemeClr val="accent4"/>
                </a:solidFill>
                <a:latin typeface="Arial" panose="020B0604020202020204" pitchFamily="34" charset="0"/>
                <a:cs typeface="Arial" panose="020B0604020202020204" pitchFamily="34" charset="0"/>
              </a:rPr>
              <a:t>Deuteronômio 6:5</a:t>
            </a:r>
          </a:p>
        </p:txBody>
      </p:sp>
    </p:spTree>
    <p:extLst>
      <p:ext uri="{BB962C8B-B14F-4D97-AF65-F5344CB8AC3E}">
        <p14:creationId xmlns:p14="http://schemas.microsoft.com/office/powerpoint/2010/main" val="24477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674974" y="872987"/>
            <a:ext cx="8689743" cy="3108543"/>
          </a:xfrm>
          <a:prstGeom prst="rect">
            <a:avLst/>
          </a:prstGeom>
          <a:noFill/>
        </p:spPr>
        <p:txBody>
          <a:bodyPr wrap="square" rtlCol="0">
            <a:spAutoFit/>
          </a:bodyPr>
          <a:lstStyle/>
          <a:p>
            <a:pPr algn="ctr"/>
            <a:r>
              <a:rPr lang="pt-BR" sz="2800" b="1" i="1" dirty="0">
                <a:latin typeface="Arial" panose="020B0604020202020204" pitchFamily="34" charset="0"/>
                <a:cs typeface="Arial" panose="020B0604020202020204" pitchFamily="34" charset="0"/>
              </a:rPr>
              <a:t>“O amor é paciente, é benigno; o amor não arde em ciúmes, não se ufana, não se ensoberbece, não se conduz inconvenientemente, não procura os seus interesses, não se exaspera, não se ressente do mal”</a:t>
            </a:r>
          </a:p>
          <a:p>
            <a:pPr algn="ctr"/>
            <a:endParaRPr lang="pt-BR" sz="2800" b="1" i="1" dirty="0">
              <a:latin typeface="Arial" panose="020B0604020202020204" pitchFamily="34" charset="0"/>
              <a:cs typeface="Arial" panose="020B0604020202020204" pitchFamily="34" charset="0"/>
            </a:endParaRPr>
          </a:p>
          <a:p>
            <a:pPr algn="ctr"/>
            <a:r>
              <a:rPr lang="pt-BR" sz="2800" b="1" i="1" dirty="0">
                <a:latin typeface="Arial" panose="020B0604020202020204" pitchFamily="34" charset="0"/>
                <a:cs typeface="Arial" panose="020B0604020202020204" pitchFamily="34" charset="0"/>
              </a:rPr>
              <a:t>(1 Coríntios 13:4). </a:t>
            </a:r>
          </a:p>
        </p:txBody>
      </p:sp>
    </p:spTree>
    <p:extLst>
      <p:ext uri="{BB962C8B-B14F-4D97-AF65-F5344CB8AC3E}">
        <p14:creationId xmlns:p14="http://schemas.microsoft.com/office/powerpoint/2010/main" val="227544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37430" y="1482588"/>
            <a:ext cx="6335425" cy="353943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Durante a construção de uma casa também é utilizada o martelo. É uma ferramenta versátil que é usada em muitas etapas da construção. Desde cravar e puxar pregos até ajustar e alinhar materiais, é uma ferramenta indispensável para qualquer trabalho de construção.</a:t>
            </a:r>
          </a:p>
        </p:txBody>
      </p:sp>
    </p:spTree>
    <p:extLst>
      <p:ext uri="{BB962C8B-B14F-4D97-AF65-F5344CB8AC3E}">
        <p14:creationId xmlns:p14="http://schemas.microsoft.com/office/powerpoint/2010/main" val="19856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183014C6-B749-4F0D-BFF7-AEE6E2656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9" y="1100326"/>
            <a:ext cx="7126012" cy="5039712"/>
          </a:xfrm>
          <a:prstGeom prst="rect">
            <a:avLst/>
          </a:prstGeom>
        </p:spPr>
      </p:pic>
      <p:sp>
        <p:nvSpPr>
          <p:cNvPr id="2" name="CaixaDeTexto 1">
            <a:extLst>
              <a:ext uri="{FF2B5EF4-FFF2-40B4-BE49-F238E27FC236}">
                <a16:creationId xmlns:a16="http://schemas.microsoft.com/office/drawing/2014/main" id="{FE34A7B3-6F2C-4301-B912-3CD9004E0E42}"/>
              </a:ext>
            </a:extLst>
          </p:cNvPr>
          <p:cNvSpPr txBox="1"/>
          <p:nvPr/>
        </p:nvSpPr>
        <p:spPr>
          <a:xfrm>
            <a:off x="980883" y="2743019"/>
            <a:ext cx="5626704" cy="1754326"/>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pt-BR" sz="3600" b="1" dirty="0">
                <a:solidFill>
                  <a:schemeClr val="accent4"/>
                </a:solidFill>
                <a:effectLst>
                  <a:outerShdw blurRad="50800" dist="50800" dir="5400000" algn="ctr" rotWithShape="0">
                    <a:schemeClr val="tx1"/>
                  </a:outerShdw>
                </a:effectLst>
                <a:latin typeface="Arial" panose="020B0604020202020204" pitchFamily="34" charset="0"/>
                <a:cs typeface="Arial" panose="020B0604020202020204" pitchFamily="34" charset="0"/>
              </a:rPr>
              <a:t>Que benefícios podemos obter com o uso do martelo?</a:t>
            </a:r>
          </a:p>
        </p:txBody>
      </p:sp>
    </p:spTree>
    <p:extLst>
      <p:ext uri="{BB962C8B-B14F-4D97-AF65-F5344CB8AC3E}">
        <p14:creationId xmlns:p14="http://schemas.microsoft.com/office/powerpoint/2010/main" val="31045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844670" y="1671515"/>
            <a:ext cx="6055746" cy="1754326"/>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Podemos cravar pregos</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7015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935419" y="1301896"/>
            <a:ext cx="7062953" cy="3970318"/>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A principal função do martelo é cravar pregos. Com sua cabeça chata e pesada, o martelo fornece a força necessária para pregar pregos em madeira ou outros materiais de construção. Isso é essencial para a construção de estruturas, como molduras de paredes, tetos, pisos e outros elementos estruturais.</a:t>
            </a:r>
          </a:p>
        </p:txBody>
      </p:sp>
    </p:spTree>
    <p:extLst>
      <p:ext uri="{BB962C8B-B14F-4D97-AF65-F5344CB8AC3E}">
        <p14:creationId xmlns:p14="http://schemas.microsoft.com/office/powerpoint/2010/main" val="178565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009262" y="2623484"/>
            <a:ext cx="5244662" cy="923330"/>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Puxar pregos</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07635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303283" y="1296660"/>
            <a:ext cx="6243145" cy="3970318"/>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Além de cravar pregos, o martelo também pode ser usado para arrancá-los. Com seu suporte (a parte de trás da cabeça do martelo), os pregos que não são mais necessários ou precisam ser substituídos podem ser arrancados. Isso é útil para reparar ou remodelar estruturas existentes.</a:t>
            </a:r>
          </a:p>
        </p:txBody>
      </p:sp>
    </p:spTree>
    <p:extLst>
      <p:ext uri="{BB962C8B-B14F-4D97-AF65-F5344CB8AC3E}">
        <p14:creationId xmlns:p14="http://schemas.microsoft.com/office/powerpoint/2010/main" val="153733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1039</Words>
  <Application>Microsoft Macintosh PowerPoint</Application>
  <PresentationFormat>Widescreen</PresentationFormat>
  <Paragraphs>43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Anabelle Script </vt:lpstr>
      <vt:lpstr>Arial</vt:lpstr>
      <vt:lpstr>Calibri</vt:lpstr>
      <vt:lpstr>Calibri Light</vt:lpstr>
      <vt:lpstr>Regular Brush</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DSA - Victor Trivelato</cp:lastModifiedBy>
  <cp:revision>29</cp:revision>
  <dcterms:created xsi:type="dcterms:W3CDTF">2023-09-16T22:47:56Z</dcterms:created>
  <dcterms:modified xsi:type="dcterms:W3CDTF">2023-11-16T15:58:06Z</dcterms:modified>
</cp:coreProperties>
</file>