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0" r:id="rId5"/>
    <p:sldId id="278" r:id="rId6"/>
    <p:sldId id="260" r:id="rId7"/>
    <p:sldId id="263" r:id="rId8"/>
    <p:sldId id="301" r:id="rId9"/>
    <p:sldId id="302" r:id="rId10"/>
    <p:sldId id="265" r:id="rId11"/>
    <p:sldId id="303" r:id="rId12"/>
    <p:sldId id="304" r:id="rId13"/>
    <p:sldId id="266" r:id="rId14"/>
    <p:sldId id="305" r:id="rId15"/>
    <p:sldId id="293" r:id="rId16"/>
    <p:sldId id="308" r:id="rId17"/>
    <p:sldId id="288" r:id="rId18"/>
    <p:sldId id="306" r:id="rId19"/>
    <p:sldId id="307" r:id="rId20"/>
    <p:sldId id="294" r:id="rId21"/>
    <p:sldId id="284" r:id="rId2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4660"/>
  </p:normalViewPr>
  <p:slideViewPr>
    <p:cSldViewPr snapToGrid="0">
      <p:cViewPr varScale="1">
        <p:scale>
          <a:sx n="105" d="100"/>
          <a:sy n="105" d="100"/>
        </p:scale>
        <p:origin x="216" y="6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D3578E-60B4-460C-A416-87D8419F5C44}"/>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FF7155F-3DC9-4381-B6CD-998CAF0739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B519851-B638-481A-AA49-0B92CEFA0690}"/>
              </a:ext>
            </a:extLst>
          </p:cNvPr>
          <p:cNvSpPr>
            <a:spLocks noGrp="1"/>
          </p:cNvSpPr>
          <p:nvPr>
            <p:ph type="dt" sz="half" idx="10"/>
          </p:nvPr>
        </p:nvSpPr>
        <p:spPr/>
        <p:txBody>
          <a:bodyPr/>
          <a:lstStyle/>
          <a:p>
            <a:fld id="{EAB62287-4EB2-45A8-908F-5419D64E8828}" type="datetimeFigureOut">
              <a:rPr lang="pt-BR" smtClean="0"/>
              <a:t>16/11/2023</a:t>
            </a:fld>
            <a:endParaRPr lang="pt-BR"/>
          </a:p>
        </p:txBody>
      </p:sp>
      <p:sp>
        <p:nvSpPr>
          <p:cNvPr id="5" name="Espaço Reservado para Rodapé 4">
            <a:extLst>
              <a:ext uri="{FF2B5EF4-FFF2-40B4-BE49-F238E27FC236}">
                <a16:creationId xmlns:a16="http://schemas.microsoft.com/office/drawing/2014/main" id="{8E312433-1A25-4CB2-8FA0-325A7610ACD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2124E7E-5A67-41B0-8D32-C54C0F7C4D1D}"/>
              </a:ext>
            </a:extLst>
          </p:cNvPr>
          <p:cNvSpPr>
            <a:spLocks noGrp="1"/>
          </p:cNvSpPr>
          <p:nvPr>
            <p:ph type="sldNum" sz="quarter" idx="12"/>
          </p:nvPr>
        </p:nvSpPr>
        <p:spPr/>
        <p:txBody>
          <a:bodyPr/>
          <a:lstStyle/>
          <a:p>
            <a:fld id="{6481FE14-2C62-4DA5-8A21-7DC400973F50}" type="slidenum">
              <a:rPr lang="pt-BR" smtClean="0"/>
              <a:t>‹#›</a:t>
            </a:fld>
            <a:endParaRPr lang="pt-BR"/>
          </a:p>
        </p:txBody>
      </p:sp>
    </p:spTree>
    <p:extLst>
      <p:ext uri="{BB962C8B-B14F-4D97-AF65-F5344CB8AC3E}">
        <p14:creationId xmlns:p14="http://schemas.microsoft.com/office/powerpoint/2010/main" val="275751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B720DD-BD74-4246-8520-1986745C4F9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2E045D76-28FC-4E99-A530-15FBE7A4D39D}"/>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DF684C9-028F-4490-809C-2C687798C706}"/>
              </a:ext>
            </a:extLst>
          </p:cNvPr>
          <p:cNvSpPr>
            <a:spLocks noGrp="1"/>
          </p:cNvSpPr>
          <p:nvPr>
            <p:ph type="dt" sz="half" idx="10"/>
          </p:nvPr>
        </p:nvSpPr>
        <p:spPr/>
        <p:txBody>
          <a:bodyPr/>
          <a:lstStyle/>
          <a:p>
            <a:fld id="{EAB62287-4EB2-45A8-908F-5419D64E8828}" type="datetimeFigureOut">
              <a:rPr lang="pt-BR" smtClean="0"/>
              <a:t>16/11/2023</a:t>
            </a:fld>
            <a:endParaRPr lang="pt-BR"/>
          </a:p>
        </p:txBody>
      </p:sp>
      <p:sp>
        <p:nvSpPr>
          <p:cNvPr id="5" name="Espaço Reservado para Rodapé 4">
            <a:extLst>
              <a:ext uri="{FF2B5EF4-FFF2-40B4-BE49-F238E27FC236}">
                <a16:creationId xmlns:a16="http://schemas.microsoft.com/office/drawing/2014/main" id="{C2E42CB9-2C7A-48C0-9D53-1E7FFEC4808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532D546-77ED-4AA4-9D33-DC4DF655DAA4}"/>
              </a:ext>
            </a:extLst>
          </p:cNvPr>
          <p:cNvSpPr>
            <a:spLocks noGrp="1"/>
          </p:cNvSpPr>
          <p:nvPr>
            <p:ph type="sldNum" sz="quarter" idx="12"/>
          </p:nvPr>
        </p:nvSpPr>
        <p:spPr/>
        <p:txBody>
          <a:bodyPr/>
          <a:lstStyle/>
          <a:p>
            <a:fld id="{6481FE14-2C62-4DA5-8A21-7DC400973F50}" type="slidenum">
              <a:rPr lang="pt-BR" smtClean="0"/>
              <a:t>‹#›</a:t>
            </a:fld>
            <a:endParaRPr lang="pt-BR"/>
          </a:p>
        </p:txBody>
      </p:sp>
    </p:spTree>
    <p:extLst>
      <p:ext uri="{BB962C8B-B14F-4D97-AF65-F5344CB8AC3E}">
        <p14:creationId xmlns:p14="http://schemas.microsoft.com/office/powerpoint/2010/main" val="267808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2EE8A33-D094-4FFF-94B4-4270BEF00505}"/>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F0E35848-9675-46D3-A90D-C6AE6E71F60B}"/>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50E2E26-AC5F-4844-854D-1C1D9C837529}"/>
              </a:ext>
            </a:extLst>
          </p:cNvPr>
          <p:cNvSpPr>
            <a:spLocks noGrp="1"/>
          </p:cNvSpPr>
          <p:nvPr>
            <p:ph type="dt" sz="half" idx="10"/>
          </p:nvPr>
        </p:nvSpPr>
        <p:spPr/>
        <p:txBody>
          <a:bodyPr/>
          <a:lstStyle/>
          <a:p>
            <a:fld id="{EAB62287-4EB2-45A8-908F-5419D64E8828}" type="datetimeFigureOut">
              <a:rPr lang="pt-BR" smtClean="0"/>
              <a:t>16/11/2023</a:t>
            </a:fld>
            <a:endParaRPr lang="pt-BR"/>
          </a:p>
        </p:txBody>
      </p:sp>
      <p:sp>
        <p:nvSpPr>
          <p:cNvPr id="5" name="Espaço Reservado para Rodapé 4">
            <a:extLst>
              <a:ext uri="{FF2B5EF4-FFF2-40B4-BE49-F238E27FC236}">
                <a16:creationId xmlns:a16="http://schemas.microsoft.com/office/drawing/2014/main" id="{9DF15274-A729-4E1C-BCD9-C37618F25A0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CC1FAF2-D87D-4F0C-BBCC-2C9FE1151284}"/>
              </a:ext>
            </a:extLst>
          </p:cNvPr>
          <p:cNvSpPr>
            <a:spLocks noGrp="1"/>
          </p:cNvSpPr>
          <p:nvPr>
            <p:ph type="sldNum" sz="quarter" idx="12"/>
          </p:nvPr>
        </p:nvSpPr>
        <p:spPr/>
        <p:txBody>
          <a:bodyPr/>
          <a:lstStyle/>
          <a:p>
            <a:fld id="{6481FE14-2C62-4DA5-8A21-7DC400973F50}" type="slidenum">
              <a:rPr lang="pt-BR" smtClean="0"/>
              <a:t>‹#›</a:t>
            </a:fld>
            <a:endParaRPr lang="pt-BR"/>
          </a:p>
        </p:txBody>
      </p:sp>
    </p:spTree>
    <p:extLst>
      <p:ext uri="{BB962C8B-B14F-4D97-AF65-F5344CB8AC3E}">
        <p14:creationId xmlns:p14="http://schemas.microsoft.com/office/powerpoint/2010/main" val="405716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F1BA41-A8B5-49E6-81DF-49C6DA15DBE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FD47A2E-D193-4163-BDF9-CB4C21DACCC4}"/>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990231F-7E62-410B-89AF-2431BD5DFB99}"/>
              </a:ext>
            </a:extLst>
          </p:cNvPr>
          <p:cNvSpPr>
            <a:spLocks noGrp="1"/>
          </p:cNvSpPr>
          <p:nvPr>
            <p:ph type="dt" sz="half" idx="10"/>
          </p:nvPr>
        </p:nvSpPr>
        <p:spPr/>
        <p:txBody>
          <a:bodyPr/>
          <a:lstStyle/>
          <a:p>
            <a:fld id="{EAB62287-4EB2-45A8-908F-5419D64E8828}" type="datetimeFigureOut">
              <a:rPr lang="pt-BR" smtClean="0"/>
              <a:t>16/11/2023</a:t>
            </a:fld>
            <a:endParaRPr lang="pt-BR"/>
          </a:p>
        </p:txBody>
      </p:sp>
      <p:sp>
        <p:nvSpPr>
          <p:cNvPr id="5" name="Espaço Reservado para Rodapé 4">
            <a:extLst>
              <a:ext uri="{FF2B5EF4-FFF2-40B4-BE49-F238E27FC236}">
                <a16:creationId xmlns:a16="http://schemas.microsoft.com/office/drawing/2014/main" id="{06CD4197-FF26-49F6-9F17-36A2C8735B1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4046BC1-F578-4B9B-B9E6-BD6ECDB27F10}"/>
              </a:ext>
            </a:extLst>
          </p:cNvPr>
          <p:cNvSpPr>
            <a:spLocks noGrp="1"/>
          </p:cNvSpPr>
          <p:nvPr>
            <p:ph type="sldNum" sz="quarter" idx="12"/>
          </p:nvPr>
        </p:nvSpPr>
        <p:spPr/>
        <p:txBody>
          <a:bodyPr/>
          <a:lstStyle/>
          <a:p>
            <a:fld id="{6481FE14-2C62-4DA5-8A21-7DC400973F50}" type="slidenum">
              <a:rPr lang="pt-BR" smtClean="0"/>
              <a:t>‹#›</a:t>
            </a:fld>
            <a:endParaRPr lang="pt-BR"/>
          </a:p>
        </p:txBody>
      </p:sp>
    </p:spTree>
    <p:extLst>
      <p:ext uri="{BB962C8B-B14F-4D97-AF65-F5344CB8AC3E}">
        <p14:creationId xmlns:p14="http://schemas.microsoft.com/office/powerpoint/2010/main" val="270147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5BF33-7AD0-47E0-8EAC-B2B8575A3FDE}"/>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485D7E77-0829-4059-B139-208F33F4A9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C3CC40E3-E42D-490D-B852-8BED774BC82A}"/>
              </a:ext>
            </a:extLst>
          </p:cNvPr>
          <p:cNvSpPr>
            <a:spLocks noGrp="1"/>
          </p:cNvSpPr>
          <p:nvPr>
            <p:ph type="dt" sz="half" idx="10"/>
          </p:nvPr>
        </p:nvSpPr>
        <p:spPr/>
        <p:txBody>
          <a:bodyPr/>
          <a:lstStyle/>
          <a:p>
            <a:fld id="{EAB62287-4EB2-45A8-908F-5419D64E8828}" type="datetimeFigureOut">
              <a:rPr lang="pt-BR" smtClean="0"/>
              <a:t>16/11/2023</a:t>
            </a:fld>
            <a:endParaRPr lang="pt-BR"/>
          </a:p>
        </p:txBody>
      </p:sp>
      <p:sp>
        <p:nvSpPr>
          <p:cNvPr id="5" name="Espaço Reservado para Rodapé 4">
            <a:extLst>
              <a:ext uri="{FF2B5EF4-FFF2-40B4-BE49-F238E27FC236}">
                <a16:creationId xmlns:a16="http://schemas.microsoft.com/office/drawing/2014/main" id="{EE20A8E5-AC4A-4CAF-BDD6-6EBA0AAB4E4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A06A3D8-D8C6-432E-95A0-B5E25B54DF97}"/>
              </a:ext>
            </a:extLst>
          </p:cNvPr>
          <p:cNvSpPr>
            <a:spLocks noGrp="1"/>
          </p:cNvSpPr>
          <p:nvPr>
            <p:ph type="sldNum" sz="quarter" idx="12"/>
          </p:nvPr>
        </p:nvSpPr>
        <p:spPr/>
        <p:txBody>
          <a:bodyPr/>
          <a:lstStyle/>
          <a:p>
            <a:fld id="{6481FE14-2C62-4DA5-8A21-7DC400973F50}" type="slidenum">
              <a:rPr lang="pt-BR" smtClean="0"/>
              <a:t>‹#›</a:t>
            </a:fld>
            <a:endParaRPr lang="pt-BR"/>
          </a:p>
        </p:txBody>
      </p:sp>
    </p:spTree>
    <p:extLst>
      <p:ext uri="{BB962C8B-B14F-4D97-AF65-F5344CB8AC3E}">
        <p14:creationId xmlns:p14="http://schemas.microsoft.com/office/powerpoint/2010/main" val="301892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6B2E3E-4EDE-4587-8485-A5D7F598345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1C85821-A9B1-4CCD-B504-F4379FF3215C}"/>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145CD2FE-3966-4A61-82DD-97AF8D10616F}"/>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8FAEA88F-E784-4CA4-9E28-501BBB727E8E}"/>
              </a:ext>
            </a:extLst>
          </p:cNvPr>
          <p:cNvSpPr>
            <a:spLocks noGrp="1"/>
          </p:cNvSpPr>
          <p:nvPr>
            <p:ph type="dt" sz="half" idx="10"/>
          </p:nvPr>
        </p:nvSpPr>
        <p:spPr/>
        <p:txBody>
          <a:bodyPr/>
          <a:lstStyle/>
          <a:p>
            <a:fld id="{EAB62287-4EB2-45A8-908F-5419D64E8828}" type="datetimeFigureOut">
              <a:rPr lang="pt-BR" smtClean="0"/>
              <a:t>16/11/2023</a:t>
            </a:fld>
            <a:endParaRPr lang="pt-BR"/>
          </a:p>
        </p:txBody>
      </p:sp>
      <p:sp>
        <p:nvSpPr>
          <p:cNvPr id="6" name="Espaço Reservado para Rodapé 5">
            <a:extLst>
              <a:ext uri="{FF2B5EF4-FFF2-40B4-BE49-F238E27FC236}">
                <a16:creationId xmlns:a16="http://schemas.microsoft.com/office/drawing/2014/main" id="{3A744034-3E43-49D6-8AD6-5EC11327454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FDDD2E6-BCAD-45B5-8BB1-E17CD33DE5B9}"/>
              </a:ext>
            </a:extLst>
          </p:cNvPr>
          <p:cNvSpPr>
            <a:spLocks noGrp="1"/>
          </p:cNvSpPr>
          <p:nvPr>
            <p:ph type="sldNum" sz="quarter" idx="12"/>
          </p:nvPr>
        </p:nvSpPr>
        <p:spPr/>
        <p:txBody>
          <a:bodyPr/>
          <a:lstStyle/>
          <a:p>
            <a:fld id="{6481FE14-2C62-4DA5-8A21-7DC400973F50}" type="slidenum">
              <a:rPr lang="pt-BR" smtClean="0"/>
              <a:t>‹#›</a:t>
            </a:fld>
            <a:endParaRPr lang="pt-BR"/>
          </a:p>
        </p:txBody>
      </p:sp>
    </p:spTree>
    <p:extLst>
      <p:ext uri="{BB962C8B-B14F-4D97-AF65-F5344CB8AC3E}">
        <p14:creationId xmlns:p14="http://schemas.microsoft.com/office/powerpoint/2010/main" val="127175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81A819-56AC-46C6-A5BD-8C399D87BFF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312103AC-53ED-4BE9-B358-1502B7E01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87DD3B81-0789-439D-80CF-FA056E15BE5B}"/>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FF72C571-FB7C-43C0-8905-1AF2B66F0A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32B1C67D-159D-4971-AA65-F1C3F625A181}"/>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6A6F943D-4B8D-4416-B708-C0B1EBCBA784}"/>
              </a:ext>
            </a:extLst>
          </p:cNvPr>
          <p:cNvSpPr>
            <a:spLocks noGrp="1"/>
          </p:cNvSpPr>
          <p:nvPr>
            <p:ph type="dt" sz="half" idx="10"/>
          </p:nvPr>
        </p:nvSpPr>
        <p:spPr/>
        <p:txBody>
          <a:bodyPr/>
          <a:lstStyle/>
          <a:p>
            <a:fld id="{EAB62287-4EB2-45A8-908F-5419D64E8828}" type="datetimeFigureOut">
              <a:rPr lang="pt-BR" smtClean="0"/>
              <a:t>16/11/2023</a:t>
            </a:fld>
            <a:endParaRPr lang="pt-BR"/>
          </a:p>
        </p:txBody>
      </p:sp>
      <p:sp>
        <p:nvSpPr>
          <p:cNvPr id="8" name="Espaço Reservado para Rodapé 7">
            <a:extLst>
              <a:ext uri="{FF2B5EF4-FFF2-40B4-BE49-F238E27FC236}">
                <a16:creationId xmlns:a16="http://schemas.microsoft.com/office/drawing/2014/main" id="{222F066C-1044-4B4C-BABB-607062534F67}"/>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E6EB71E-EE9E-4E14-8DE6-1CB71F0F05B6}"/>
              </a:ext>
            </a:extLst>
          </p:cNvPr>
          <p:cNvSpPr>
            <a:spLocks noGrp="1"/>
          </p:cNvSpPr>
          <p:nvPr>
            <p:ph type="sldNum" sz="quarter" idx="12"/>
          </p:nvPr>
        </p:nvSpPr>
        <p:spPr/>
        <p:txBody>
          <a:bodyPr/>
          <a:lstStyle/>
          <a:p>
            <a:fld id="{6481FE14-2C62-4DA5-8A21-7DC400973F50}" type="slidenum">
              <a:rPr lang="pt-BR" smtClean="0"/>
              <a:t>‹#›</a:t>
            </a:fld>
            <a:endParaRPr lang="pt-BR"/>
          </a:p>
        </p:txBody>
      </p:sp>
    </p:spTree>
    <p:extLst>
      <p:ext uri="{BB962C8B-B14F-4D97-AF65-F5344CB8AC3E}">
        <p14:creationId xmlns:p14="http://schemas.microsoft.com/office/powerpoint/2010/main" val="364452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BC8EF7-6E23-488A-8EFA-7EC34F6DE18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23824E1-2F6B-417A-AD2C-FCA726A7F6EE}"/>
              </a:ext>
            </a:extLst>
          </p:cNvPr>
          <p:cNvSpPr>
            <a:spLocks noGrp="1"/>
          </p:cNvSpPr>
          <p:nvPr>
            <p:ph type="dt" sz="half" idx="10"/>
          </p:nvPr>
        </p:nvSpPr>
        <p:spPr/>
        <p:txBody>
          <a:bodyPr/>
          <a:lstStyle/>
          <a:p>
            <a:fld id="{EAB62287-4EB2-45A8-908F-5419D64E8828}" type="datetimeFigureOut">
              <a:rPr lang="pt-BR" smtClean="0"/>
              <a:t>16/11/2023</a:t>
            </a:fld>
            <a:endParaRPr lang="pt-BR"/>
          </a:p>
        </p:txBody>
      </p:sp>
      <p:sp>
        <p:nvSpPr>
          <p:cNvPr id="4" name="Espaço Reservado para Rodapé 3">
            <a:extLst>
              <a:ext uri="{FF2B5EF4-FFF2-40B4-BE49-F238E27FC236}">
                <a16:creationId xmlns:a16="http://schemas.microsoft.com/office/drawing/2014/main" id="{D8F653BE-0142-495D-B673-FEF42AB80CE9}"/>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52CC249A-2F4A-4664-9632-9915C42989E2}"/>
              </a:ext>
            </a:extLst>
          </p:cNvPr>
          <p:cNvSpPr>
            <a:spLocks noGrp="1"/>
          </p:cNvSpPr>
          <p:nvPr>
            <p:ph type="sldNum" sz="quarter" idx="12"/>
          </p:nvPr>
        </p:nvSpPr>
        <p:spPr/>
        <p:txBody>
          <a:bodyPr/>
          <a:lstStyle/>
          <a:p>
            <a:fld id="{6481FE14-2C62-4DA5-8A21-7DC400973F50}" type="slidenum">
              <a:rPr lang="pt-BR" smtClean="0"/>
              <a:t>‹#›</a:t>
            </a:fld>
            <a:endParaRPr lang="pt-BR"/>
          </a:p>
        </p:txBody>
      </p:sp>
    </p:spTree>
    <p:extLst>
      <p:ext uri="{BB962C8B-B14F-4D97-AF65-F5344CB8AC3E}">
        <p14:creationId xmlns:p14="http://schemas.microsoft.com/office/powerpoint/2010/main" val="17839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FC13AFA-ABD8-4E01-9C09-DF0C89227C93}"/>
              </a:ext>
            </a:extLst>
          </p:cNvPr>
          <p:cNvSpPr>
            <a:spLocks noGrp="1"/>
          </p:cNvSpPr>
          <p:nvPr>
            <p:ph type="dt" sz="half" idx="10"/>
          </p:nvPr>
        </p:nvSpPr>
        <p:spPr/>
        <p:txBody>
          <a:bodyPr/>
          <a:lstStyle/>
          <a:p>
            <a:fld id="{EAB62287-4EB2-45A8-908F-5419D64E8828}" type="datetimeFigureOut">
              <a:rPr lang="pt-BR" smtClean="0"/>
              <a:t>16/11/2023</a:t>
            </a:fld>
            <a:endParaRPr lang="pt-BR"/>
          </a:p>
        </p:txBody>
      </p:sp>
      <p:sp>
        <p:nvSpPr>
          <p:cNvPr id="3" name="Espaço Reservado para Rodapé 2">
            <a:extLst>
              <a:ext uri="{FF2B5EF4-FFF2-40B4-BE49-F238E27FC236}">
                <a16:creationId xmlns:a16="http://schemas.microsoft.com/office/drawing/2014/main" id="{FD7B5CF4-0F62-4EC8-B0DB-E3D7E1BACD72}"/>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9A6F49D-3DAC-42EA-B2AD-36E92D7E40E2}"/>
              </a:ext>
            </a:extLst>
          </p:cNvPr>
          <p:cNvSpPr>
            <a:spLocks noGrp="1"/>
          </p:cNvSpPr>
          <p:nvPr>
            <p:ph type="sldNum" sz="quarter" idx="12"/>
          </p:nvPr>
        </p:nvSpPr>
        <p:spPr/>
        <p:txBody>
          <a:bodyPr/>
          <a:lstStyle/>
          <a:p>
            <a:fld id="{6481FE14-2C62-4DA5-8A21-7DC400973F50}" type="slidenum">
              <a:rPr lang="pt-BR" smtClean="0"/>
              <a:t>‹#›</a:t>
            </a:fld>
            <a:endParaRPr lang="pt-BR"/>
          </a:p>
        </p:txBody>
      </p:sp>
    </p:spTree>
    <p:extLst>
      <p:ext uri="{BB962C8B-B14F-4D97-AF65-F5344CB8AC3E}">
        <p14:creationId xmlns:p14="http://schemas.microsoft.com/office/powerpoint/2010/main" val="31868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4420F4-461C-43CB-B3B6-25437EA596B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7243C772-1C91-4C04-ADD1-6985470011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BF4DE70F-BFDC-4D0A-B87A-909FA2AF12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0D09374B-6993-4DA0-9383-7DCB30AE66B3}"/>
              </a:ext>
            </a:extLst>
          </p:cNvPr>
          <p:cNvSpPr>
            <a:spLocks noGrp="1"/>
          </p:cNvSpPr>
          <p:nvPr>
            <p:ph type="dt" sz="half" idx="10"/>
          </p:nvPr>
        </p:nvSpPr>
        <p:spPr/>
        <p:txBody>
          <a:bodyPr/>
          <a:lstStyle/>
          <a:p>
            <a:fld id="{EAB62287-4EB2-45A8-908F-5419D64E8828}" type="datetimeFigureOut">
              <a:rPr lang="pt-BR" smtClean="0"/>
              <a:t>16/11/2023</a:t>
            </a:fld>
            <a:endParaRPr lang="pt-BR"/>
          </a:p>
        </p:txBody>
      </p:sp>
      <p:sp>
        <p:nvSpPr>
          <p:cNvPr id="6" name="Espaço Reservado para Rodapé 5">
            <a:extLst>
              <a:ext uri="{FF2B5EF4-FFF2-40B4-BE49-F238E27FC236}">
                <a16:creationId xmlns:a16="http://schemas.microsoft.com/office/drawing/2014/main" id="{C80BA2B8-EC90-49AC-A72F-04BCFB932DB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36737D6-4DC9-4A7A-A040-092791326632}"/>
              </a:ext>
            </a:extLst>
          </p:cNvPr>
          <p:cNvSpPr>
            <a:spLocks noGrp="1"/>
          </p:cNvSpPr>
          <p:nvPr>
            <p:ph type="sldNum" sz="quarter" idx="12"/>
          </p:nvPr>
        </p:nvSpPr>
        <p:spPr/>
        <p:txBody>
          <a:bodyPr/>
          <a:lstStyle/>
          <a:p>
            <a:fld id="{6481FE14-2C62-4DA5-8A21-7DC400973F50}" type="slidenum">
              <a:rPr lang="pt-BR" smtClean="0"/>
              <a:t>‹#›</a:t>
            </a:fld>
            <a:endParaRPr lang="pt-BR"/>
          </a:p>
        </p:txBody>
      </p:sp>
    </p:spTree>
    <p:extLst>
      <p:ext uri="{BB962C8B-B14F-4D97-AF65-F5344CB8AC3E}">
        <p14:creationId xmlns:p14="http://schemas.microsoft.com/office/powerpoint/2010/main" val="36956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36E2B9-CF13-40DD-AF1D-A960A6FD827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BBD6262-5C26-4A5B-89C7-965AEDDF44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C0CADBB-0A67-41B5-8E5F-7EDDD58BC7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341CEA73-2E4F-4513-8FE5-F7A51BE63FB4}"/>
              </a:ext>
            </a:extLst>
          </p:cNvPr>
          <p:cNvSpPr>
            <a:spLocks noGrp="1"/>
          </p:cNvSpPr>
          <p:nvPr>
            <p:ph type="dt" sz="half" idx="10"/>
          </p:nvPr>
        </p:nvSpPr>
        <p:spPr/>
        <p:txBody>
          <a:bodyPr/>
          <a:lstStyle/>
          <a:p>
            <a:fld id="{EAB62287-4EB2-45A8-908F-5419D64E8828}" type="datetimeFigureOut">
              <a:rPr lang="pt-BR" smtClean="0"/>
              <a:t>16/11/2023</a:t>
            </a:fld>
            <a:endParaRPr lang="pt-BR"/>
          </a:p>
        </p:txBody>
      </p:sp>
      <p:sp>
        <p:nvSpPr>
          <p:cNvPr id="6" name="Espaço Reservado para Rodapé 5">
            <a:extLst>
              <a:ext uri="{FF2B5EF4-FFF2-40B4-BE49-F238E27FC236}">
                <a16:creationId xmlns:a16="http://schemas.microsoft.com/office/drawing/2014/main" id="{AAB572BC-619B-469C-BE8A-51A1ABAF768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9D61F91-8E6F-48C6-8636-EFA7A08BE1EF}"/>
              </a:ext>
            </a:extLst>
          </p:cNvPr>
          <p:cNvSpPr>
            <a:spLocks noGrp="1"/>
          </p:cNvSpPr>
          <p:nvPr>
            <p:ph type="sldNum" sz="quarter" idx="12"/>
          </p:nvPr>
        </p:nvSpPr>
        <p:spPr/>
        <p:txBody>
          <a:bodyPr/>
          <a:lstStyle/>
          <a:p>
            <a:fld id="{6481FE14-2C62-4DA5-8A21-7DC400973F50}" type="slidenum">
              <a:rPr lang="pt-BR" smtClean="0"/>
              <a:t>‹#›</a:t>
            </a:fld>
            <a:endParaRPr lang="pt-BR"/>
          </a:p>
        </p:txBody>
      </p:sp>
    </p:spTree>
    <p:extLst>
      <p:ext uri="{BB962C8B-B14F-4D97-AF65-F5344CB8AC3E}">
        <p14:creationId xmlns:p14="http://schemas.microsoft.com/office/powerpoint/2010/main" val="197315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4A63E17B-0D04-4D71-B4B5-623FEFE3CF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21B013BA-D02F-4BF4-BB54-C761B1EAAE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FDB14A3-9FAB-48FA-9A30-0574824A3E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62287-4EB2-45A8-908F-5419D64E8828}" type="datetimeFigureOut">
              <a:rPr lang="pt-BR" smtClean="0"/>
              <a:t>16/11/2023</a:t>
            </a:fld>
            <a:endParaRPr lang="pt-BR"/>
          </a:p>
        </p:txBody>
      </p:sp>
      <p:sp>
        <p:nvSpPr>
          <p:cNvPr id="5" name="Espaço Reservado para Rodapé 4">
            <a:extLst>
              <a:ext uri="{FF2B5EF4-FFF2-40B4-BE49-F238E27FC236}">
                <a16:creationId xmlns:a16="http://schemas.microsoft.com/office/drawing/2014/main" id="{22B1F6DA-37AB-4DBF-BF23-4522091545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00693B06-9D79-4F49-B885-FB75A85E4C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1FE14-2C62-4DA5-8A21-7DC400973F50}" type="slidenum">
              <a:rPr lang="pt-BR" smtClean="0"/>
              <a:t>‹#›</a:t>
            </a:fld>
            <a:endParaRPr lang="pt-BR"/>
          </a:p>
        </p:txBody>
      </p:sp>
    </p:spTree>
    <p:extLst>
      <p:ext uri="{BB962C8B-B14F-4D97-AF65-F5344CB8AC3E}">
        <p14:creationId xmlns:p14="http://schemas.microsoft.com/office/powerpoint/2010/main" val="12969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54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2249213" y="1671515"/>
            <a:ext cx="7378263" cy="1754326"/>
          </a:xfrm>
          <a:prstGeom prst="rect">
            <a:avLst/>
          </a:prstGeom>
          <a:noFill/>
        </p:spPr>
        <p:txBody>
          <a:bodyPr wrap="square" rtlCol="0">
            <a:spAutoFit/>
          </a:bodyPr>
          <a:lstStyle/>
          <a:p>
            <a:r>
              <a:rPr lang="pt-BR" sz="5400" b="1" dirty="0">
                <a:latin typeface="Arial" panose="020B0604020202020204" pitchFamily="34" charset="0"/>
                <a:cs typeface="Arial" panose="020B0604020202020204" pitchFamily="34" charset="0"/>
              </a:rPr>
              <a:t>A chave de fenda - paciência</a:t>
            </a:r>
          </a:p>
        </p:txBody>
      </p:sp>
      <p:sp>
        <p:nvSpPr>
          <p:cNvPr id="3" name="CaixaDeTexto 2">
            <a:extLst>
              <a:ext uri="{FF2B5EF4-FFF2-40B4-BE49-F238E27FC236}">
                <a16:creationId xmlns:a16="http://schemas.microsoft.com/office/drawing/2014/main" id="{F163A962-F84E-45F7-96E0-679A277E241D}"/>
              </a:ext>
            </a:extLst>
          </p:cNvPr>
          <p:cNvSpPr txBox="1"/>
          <p:nvPr/>
        </p:nvSpPr>
        <p:spPr>
          <a:xfrm>
            <a:off x="772510" y="1225239"/>
            <a:ext cx="1319048" cy="2646878"/>
          </a:xfrm>
          <a:prstGeom prst="rect">
            <a:avLst/>
          </a:prstGeom>
          <a:noFill/>
        </p:spPr>
        <p:txBody>
          <a:bodyPr wrap="square" rtlCol="0">
            <a:spAutoFit/>
          </a:bodyPr>
          <a:lstStyle/>
          <a:p>
            <a:r>
              <a:rPr lang="pt-BR" sz="16600" b="1" dirty="0">
                <a:solidFill>
                  <a:srgbClr val="002060"/>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101513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2249213" y="1671515"/>
            <a:ext cx="7378263" cy="1754326"/>
          </a:xfrm>
          <a:prstGeom prst="rect">
            <a:avLst/>
          </a:prstGeom>
          <a:noFill/>
        </p:spPr>
        <p:txBody>
          <a:bodyPr wrap="square" rtlCol="0">
            <a:spAutoFit/>
          </a:bodyPr>
          <a:lstStyle/>
          <a:p>
            <a:r>
              <a:rPr lang="pt-BR" sz="5400" b="1" dirty="0">
                <a:latin typeface="Arial" panose="020B0604020202020204" pitchFamily="34" charset="0"/>
                <a:cs typeface="Arial" panose="020B0604020202020204" pitchFamily="34" charset="0"/>
              </a:rPr>
              <a:t>O serrote - perseverança</a:t>
            </a:r>
          </a:p>
        </p:txBody>
      </p:sp>
      <p:sp>
        <p:nvSpPr>
          <p:cNvPr id="3" name="CaixaDeTexto 2">
            <a:extLst>
              <a:ext uri="{FF2B5EF4-FFF2-40B4-BE49-F238E27FC236}">
                <a16:creationId xmlns:a16="http://schemas.microsoft.com/office/drawing/2014/main" id="{F163A962-F84E-45F7-96E0-679A277E241D}"/>
              </a:ext>
            </a:extLst>
          </p:cNvPr>
          <p:cNvSpPr txBox="1"/>
          <p:nvPr/>
        </p:nvSpPr>
        <p:spPr>
          <a:xfrm>
            <a:off x="772510" y="1225239"/>
            <a:ext cx="1319048" cy="2646878"/>
          </a:xfrm>
          <a:prstGeom prst="rect">
            <a:avLst/>
          </a:prstGeom>
          <a:noFill/>
        </p:spPr>
        <p:txBody>
          <a:bodyPr wrap="square" rtlCol="0">
            <a:spAutoFit/>
          </a:bodyPr>
          <a:lstStyle/>
          <a:p>
            <a:r>
              <a:rPr lang="pt-BR" sz="16600" b="1" dirty="0">
                <a:solidFill>
                  <a:srgbClr val="002060"/>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78275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2249213" y="1671515"/>
            <a:ext cx="7378263" cy="1754326"/>
          </a:xfrm>
          <a:prstGeom prst="rect">
            <a:avLst/>
          </a:prstGeom>
          <a:noFill/>
        </p:spPr>
        <p:txBody>
          <a:bodyPr wrap="square" rtlCol="0">
            <a:spAutoFit/>
          </a:bodyPr>
          <a:lstStyle/>
          <a:p>
            <a:r>
              <a:rPr lang="pt-BR" sz="5400" b="1" dirty="0">
                <a:latin typeface="Arial" panose="020B0604020202020204" pitchFamily="34" charset="0"/>
                <a:cs typeface="Arial" panose="020B0604020202020204" pitchFamily="34" charset="0"/>
              </a:rPr>
              <a:t>A trena - autoconhecimento</a:t>
            </a:r>
          </a:p>
        </p:txBody>
      </p:sp>
      <p:sp>
        <p:nvSpPr>
          <p:cNvPr id="3" name="CaixaDeTexto 2">
            <a:extLst>
              <a:ext uri="{FF2B5EF4-FFF2-40B4-BE49-F238E27FC236}">
                <a16:creationId xmlns:a16="http://schemas.microsoft.com/office/drawing/2014/main" id="{F163A962-F84E-45F7-96E0-679A277E241D}"/>
              </a:ext>
            </a:extLst>
          </p:cNvPr>
          <p:cNvSpPr txBox="1"/>
          <p:nvPr/>
        </p:nvSpPr>
        <p:spPr>
          <a:xfrm>
            <a:off x="772510" y="1225239"/>
            <a:ext cx="1319048" cy="2646878"/>
          </a:xfrm>
          <a:prstGeom prst="rect">
            <a:avLst/>
          </a:prstGeom>
          <a:noFill/>
        </p:spPr>
        <p:txBody>
          <a:bodyPr wrap="square" rtlCol="0">
            <a:spAutoFit/>
          </a:bodyPr>
          <a:lstStyle/>
          <a:p>
            <a:r>
              <a:rPr lang="pt-BR" sz="16600" b="1" dirty="0">
                <a:solidFill>
                  <a:srgbClr val="002060"/>
                </a:solidFill>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425886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1135118" y="1081141"/>
            <a:ext cx="5759668" cy="4401205"/>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Como pais, frequentemente colocamos a responsabilidade pelo crescimento espiritual e desenvolvimento do caráter de nossos filhos na escola, na igreja ou na sociedade. Mas fomos nós que fomos incumbidos dessa tarefa extremamente importante e delicada</a:t>
            </a:r>
          </a:p>
        </p:txBody>
      </p:sp>
    </p:spTree>
    <p:extLst>
      <p:ext uri="{BB962C8B-B14F-4D97-AF65-F5344CB8AC3E}">
        <p14:creationId xmlns:p14="http://schemas.microsoft.com/office/powerpoint/2010/main" val="397130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855437" y="1216759"/>
            <a:ext cx="7416205" cy="3539430"/>
          </a:xfrm>
          <a:prstGeom prst="rect">
            <a:avLst/>
          </a:prstGeom>
          <a:noFill/>
        </p:spPr>
        <p:txBody>
          <a:bodyPr wrap="square" rtlCol="0">
            <a:spAutoFit/>
          </a:bodyPr>
          <a:lstStyle/>
          <a:p>
            <a:pPr algn="ctr"/>
            <a:r>
              <a:rPr lang="pt-BR" sz="2800" b="1" i="1" dirty="0">
                <a:latin typeface="Arial" panose="020B0604020202020204" pitchFamily="34" charset="0"/>
                <a:cs typeface="Arial" panose="020B0604020202020204" pitchFamily="34" charset="0"/>
              </a:rPr>
              <a:t>“Pais, por amor de Cristo não cometais um erro em vossa obra mais importante, a de moldar o caráter de vossos filhos para o tempo e para a eternidade. Um erro de vossa parte negligenciando a instrução fiel, ou na condescendência daquele afeto insensato que vos cega os olhos para os seus defeitos...</a:t>
            </a:r>
          </a:p>
        </p:txBody>
      </p:sp>
    </p:spTree>
    <p:extLst>
      <p:ext uri="{BB962C8B-B14F-4D97-AF65-F5344CB8AC3E}">
        <p14:creationId xmlns:p14="http://schemas.microsoft.com/office/powerpoint/2010/main" val="194238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750333" y="617670"/>
            <a:ext cx="6690991" cy="4401205"/>
          </a:xfrm>
          <a:prstGeom prst="rect">
            <a:avLst/>
          </a:prstGeom>
          <a:noFill/>
        </p:spPr>
        <p:txBody>
          <a:bodyPr wrap="square" rtlCol="0">
            <a:spAutoFit/>
          </a:bodyPr>
          <a:lstStyle/>
          <a:p>
            <a:pPr algn="ctr"/>
            <a:r>
              <a:rPr lang="pt-BR" sz="2800" b="1" i="1" dirty="0">
                <a:latin typeface="Arial" panose="020B0604020202020204" pitchFamily="34" charset="0"/>
                <a:cs typeface="Arial" panose="020B0604020202020204" pitchFamily="34" charset="0"/>
              </a:rPr>
              <a:t>...e vos impede de lhes aplicar a restrição apropriada, demonstrar-se-á sua ruína. Vossa atitude pode imprimir uma direção errada a toda a sua carreira futura. Vós determinareis para eles o que serão e o que farão em favor de Cristo e dos homens e pela sua própria alma” </a:t>
            </a:r>
          </a:p>
          <a:p>
            <a:pPr algn="ctr"/>
            <a:endParaRPr lang="pt-BR" sz="2800" b="1" i="1" dirty="0">
              <a:latin typeface="Arial" panose="020B0604020202020204" pitchFamily="34" charset="0"/>
              <a:cs typeface="Arial" panose="020B0604020202020204" pitchFamily="34" charset="0"/>
            </a:endParaRPr>
          </a:p>
          <a:p>
            <a:pPr algn="ctr"/>
            <a:r>
              <a:rPr lang="pt-BR" sz="2800" b="1" i="1" dirty="0">
                <a:latin typeface="Arial" panose="020B0604020202020204" pitchFamily="34" charset="0"/>
                <a:cs typeface="Arial" panose="020B0604020202020204" pitchFamily="34" charset="0"/>
              </a:rPr>
              <a:t>(Orientação da Criança, p. 104). </a:t>
            </a:r>
          </a:p>
        </p:txBody>
      </p:sp>
    </p:spTree>
    <p:extLst>
      <p:ext uri="{BB962C8B-B14F-4D97-AF65-F5344CB8AC3E}">
        <p14:creationId xmlns:p14="http://schemas.microsoft.com/office/powerpoint/2010/main" val="175707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1190297" y="1497542"/>
            <a:ext cx="6272049" cy="3108543"/>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Se pensarmos na caixa de ferramentas como aquele espaço que criamos para que nossos filhos tenham as referências corretas de que precisam para construir um bom caráter, podemos pensar nela como um momento para:</a:t>
            </a:r>
          </a:p>
        </p:txBody>
      </p:sp>
    </p:spTree>
    <p:extLst>
      <p:ext uri="{BB962C8B-B14F-4D97-AF65-F5344CB8AC3E}">
        <p14:creationId xmlns:p14="http://schemas.microsoft.com/office/powerpoint/2010/main" val="387838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F9A99092-170A-4072-93F2-3305BDCCDB8E}"/>
              </a:ext>
            </a:extLst>
          </p:cNvPr>
          <p:cNvSpPr txBox="1"/>
          <p:nvPr/>
        </p:nvSpPr>
        <p:spPr>
          <a:xfrm>
            <a:off x="1061542" y="1263100"/>
            <a:ext cx="7514897" cy="523220"/>
          </a:xfrm>
          <a:prstGeom prst="rect">
            <a:avLst/>
          </a:prstGeom>
          <a:solidFill>
            <a:schemeClr val="tx2">
              <a:lumMod val="40000"/>
              <a:lumOff val="60000"/>
            </a:schemeClr>
          </a:solidFill>
        </p:spPr>
        <p:txBody>
          <a:bodyPr wrap="square" rtlCol="0">
            <a:spAutoFit/>
          </a:bodyPr>
          <a:lstStyle/>
          <a:p>
            <a:pPr lvl="0"/>
            <a:r>
              <a:rPr lang="pt-BR" sz="2800" b="1" dirty="0">
                <a:solidFill>
                  <a:prstClr val="black"/>
                </a:solidFill>
                <a:latin typeface="Arial" panose="020B0604020202020204" pitchFamily="34" charset="0"/>
                <a:cs typeface="Arial" panose="020B0604020202020204" pitchFamily="34" charset="0"/>
              </a:rPr>
              <a:t>Organização e ordem</a:t>
            </a:r>
            <a:endParaRPr kumimoji="0" lang="pt-B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CaixaDeTexto 3">
            <a:extLst>
              <a:ext uri="{FF2B5EF4-FFF2-40B4-BE49-F238E27FC236}">
                <a16:creationId xmlns:a16="http://schemas.microsoft.com/office/drawing/2014/main" id="{29C6157E-B1FD-40E2-9710-BAA16731B7DE}"/>
              </a:ext>
            </a:extLst>
          </p:cNvPr>
          <p:cNvSpPr txBox="1"/>
          <p:nvPr/>
        </p:nvSpPr>
        <p:spPr>
          <a:xfrm>
            <a:off x="346842" y="652552"/>
            <a:ext cx="56756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9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1</a:t>
            </a:r>
          </a:p>
        </p:txBody>
      </p:sp>
      <p:sp>
        <p:nvSpPr>
          <p:cNvPr id="9" name="CaixaDeTexto 8">
            <a:extLst>
              <a:ext uri="{FF2B5EF4-FFF2-40B4-BE49-F238E27FC236}">
                <a16:creationId xmlns:a16="http://schemas.microsoft.com/office/drawing/2014/main" id="{48589647-22B2-4F3C-9E81-0228433D4ADB}"/>
              </a:ext>
            </a:extLst>
          </p:cNvPr>
          <p:cNvSpPr txBox="1"/>
          <p:nvPr/>
        </p:nvSpPr>
        <p:spPr>
          <a:xfrm>
            <a:off x="1135115" y="2222212"/>
            <a:ext cx="7367753" cy="3046988"/>
          </a:xfrm>
          <a:prstGeom prst="rect">
            <a:avLst/>
          </a:prstGeom>
          <a:noFill/>
        </p:spPr>
        <p:txBody>
          <a:bodyPr wrap="square" rtlCol="0">
            <a:spAutoFit/>
          </a:bodyPr>
          <a:lstStyle/>
          <a:p>
            <a:pPr lvl="0" algn="just"/>
            <a:r>
              <a:rPr lang="pt-BR" sz="2400" b="1" dirty="0">
                <a:solidFill>
                  <a:prstClr val="black"/>
                </a:solidFill>
                <a:latin typeface="Arial" panose="020B0604020202020204" pitchFamily="34" charset="0"/>
                <a:cs typeface="Arial" panose="020B0604020202020204" pitchFamily="34" charset="0"/>
              </a:rPr>
              <a:t>Assim como os trabalhadores da construção mantêm suas ferramentas organizadas em uma caixa para fácil acesso e proteção, também devemos nos esforçar para manter nossas vidas organizadas e ordenadas. A rotina do altar familiar dá aos nossos filhos uma estrutura segura para tomar decisões e crescer de forma mais eficiente e produtiva.</a:t>
            </a:r>
            <a:endParaRPr kumimoji="0" lang="pt-B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7361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F9A99092-170A-4072-93F2-3305BDCCDB8E}"/>
              </a:ext>
            </a:extLst>
          </p:cNvPr>
          <p:cNvSpPr txBox="1"/>
          <p:nvPr/>
        </p:nvSpPr>
        <p:spPr>
          <a:xfrm>
            <a:off x="1135115" y="1327190"/>
            <a:ext cx="7514897" cy="523220"/>
          </a:xfrm>
          <a:prstGeom prst="rect">
            <a:avLst/>
          </a:prstGeom>
          <a:solidFill>
            <a:schemeClr val="tx2">
              <a:lumMod val="40000"/>
              <a:lumOff val="60000"/>
            </a:schemeClr>
          </a:solidFill>
        </p:spPr>
        <p:txBody>
          <a:bodyPr wrap="square" rtlCol="0">
            <a:spAutoFit/>
          </a:bodyPr>
          <a:lstStyle/>
          <a:p>
            <a:pPr lvl="0"/>
            <a:r>
              <a:rPr lang="pt-BR" sz="2800" b="1" dirty="0">
                <a:solidFill>
                  <a:prstClr val="black"/>
                </a:solidFill>
                <a:latin typeface="Arial" panose="020B0604020202020204" pitchFamily="34" charset="0"/>
                <a:cs typeface="Arial" panose="020B0604020202020204" pitchFamily="34" charset="0"/>
              </a:rPr>
              <a:t>Preparação e planejamento</a:t>
            </a:r>
            <a:endParaRPr kumimoji="0" lang="pt-B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CaixaDeTexto 3">
            <a:extLst>
              <a:ext uri="{FF2B5EF4-FFF2-40B4-BE49-F238E27FC236}">
                <a16:creationId xmlns:a16="http://schemas.microsoft.com/office/drawing/2014/main" id="{29C6157E-B1FD-40E2-9710-BAA16731B7DE}"/>
              </a:ext>
            </a:extLst>
          </p:cNvPr>
          <p:cNvSpPr txBox="1"/>
          <p:nvPr/>
        </p:nvSpPr>
        <p:spPr>
          <a:xfrm>
            <a:off x="346842" y="652552"/>
            <a:ext cx="56756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9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2</a:t>
            </a:r>
          </a:p>
        </p:txBody>
      </p:sp>
      <p:sp>
        <p:nvSpPr>
          <p:cNvPr id="9" name="CaixaDeTexto 8">
            <a:extLst>
              <a:ext uri="{FF2B5EF4-FFF2-40B4-BE49-F238E27FC236}">
                <a16:creationId xmlns:a16="http://schemas.microsoft.com/office/drawing/2014/main" id="{48589647-22B2-4F3C-9E81-0228433D4ADB}"/>
              </a:ext>
            </a:extLst>
          </p:cNvPr>
          <p:cNvSpPr txBox="1"/>
          <p:nvPr/>
        </p:nvSpPr>
        <p:spPr>
          <a:xfrm>
            <a:off x="1135115" y="2222212"/>
            <a:ext cx="7367753" cy="1938992"/>
          </a:xfrm>
          <a:prstGeom prst="rect">
            <a:avLst/>
          </a:prstGeom>
          <a:noFill/>
        </p:spPr>
        <p:txBody>
          <a:bodyPr wrap="square" rtlCol="0">
            <a:spAutoFit/>
          </a:bodyPr>
          <a:lstStyle/>
          <a:p>
            <a:pPr lvl="0" algn="just"/>
            <a:r>
              <a:rPr lang="pt-BR" sz="2400" b="1" dirty="0">
                <a:solidFill>
                  <a:prstClr val="black"/>
                </a:solidFill>
                <a:latin typeface="Arial" panose="020B0604020202020204" pitchFamily="34" charset="0"/>
                <a:cs typeface="Arial" panose="020B0604020202020204" pitchFamily="34" charset="0"/>
              </a:rPr>
              <a:t>O desenvolvimento de práticas espirituais regulares, a identificação dos valores e crenças que nos norteiam, e a elaboração de um plano de ação para alcançar nossos objetivos na vida, são essenciais para o desenvolvimento do caráter.</a:t>
            </a:r>
            <a:endParaRPr kumimoji="0" lang="pt-B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7459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F9A99092-170A-4072-93F2-3305BDCCDB8E}"/>
              </a:ext>
            </a:extLst>
          </p:cNvPr>
          <p:cNvSpPr txBox="1"/>
          <p:nvPr/>
        </p:nvSpPr>
        <p:spPr>
          <a:xfrm>
            <a:off x="1135115" y="1327190"/>
            <a:ext cx="7514897" cy="523220"/>
          </a:xfrm>
          <a:prstGeom prst="rect">
            <a:avLst/>
          </a:prstGeom>
          <a:solidFill>
            <a:schemeClr val="tx2">
              <a:lumMod val="40000"/>
              <a:lumOff val="60000"/>
            </a:schemeClr>
          </a:solidFill>
        </p:spPr>
        <p:txBody>
          <a:bodyPr wrap="square" rtlCol="0">
            <a:spAutoFit/>
          </a:bodyPr>
          <a:lstStyle/>
          <a:p>
            <a:pPr lvl="0"/>
            <a:r>
              <a:rPr lang="pt-BR" sz="2800" b="1" dirty="0">
                <a:solidFill>
                  <a:prstClr val="black"/>
                </a:solidFill>
                <a:latin typeface="Arial" panose="020B0604020202020204" pitchFamily="34" charset="0"/>
                <a:cs typeface="Arial" panose="020B0604020202020204" pitchFamily="34" charset="0"/>
              </a:rPr>
              <a:t>Proteção e cuidado</a:t>
            </a:r>
            <a:endParaRPr kumimoji="0" lang="pt-B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CaixaDeTexto 3">
            <a:extLst>
              <a:ext uri="{FF2B5EF4-FFF2-40B4-BE49-F238E27FC236}">
                <a16:creationId xmlns:a16="http://schemas.microsoft.com/office/drawing/2014/main" id="{29C6157E-B1FD-40E2-9710-BAA16731B7DE}"/>
              </a:ext>
            </a:extLst>
          </p:cNvPr>
          <p:cNvSpPr txBox="1"/>
          <p:nvPr/>
        </p:nvSpPr>
        <p:spPr>
          <a:xfrm>
            <a:off x="346842" y="652552"/>
            <a:ext cx="56756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9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3</a:t>
            </a:r>
          </a:p>
        </p:txBody>
      </p:sp>
      <p:sp>
        <p:nvSpPr>
          <p:cNvPr id="9" name="CaixaDeTexto 8">
            <a:extLst>
              <a:ext uri="{FF2B5EF4-FFF2-40B4-BE49-F238E27FC236}">
                <a16:creationId xmlns:a16="http://schemas.microsoft.com/office/drawing/2014/main" id="{48589647-22B2-4F3C-9E81-0228433D4ADB}"/>
              </a:ext>
            </a:extLst>
          </p:cNvPr>
          <p:cNvSpPr txBox="1"/>
          <p:nvPr/>
        </p:nvSpPr>
        <p:spPr>
          <a:xfrm>
            <a:off x="1135115" y="2222212"/>
            <a:ext cx="7367753" cy="3416320"/>
          </a:xfrm>
          <a:prstGeom prst="rect">
            <a:avLst/>
          </a:prstGeom>
          <a:noFill/>
        </p:spPr>
        <p:txBody>
          <a:bodyPr wrap="square" rtlCol="0">
            <a:spAutoFit/>
          </a:bodyPr>
          <a:lstStyle/>
          <a:p>
            <a:pPr lvl="0" algn="just"/>
            <a:r>
              <a:rPr lang="pt-BR" sz="2400" b="1" dirty="0">
                <a:solidFill>
                  <a:prstClr val="black"/>
                </a:solidFill>
                <a:latin typeface="Arial" panose="020B0604020202020204" pitchFamily="34" charset="0"/>
                <a:cs typeface="Arial" panose="020B0604020202020204" pitchFamily="34" charset="0"/>
              </a:rPr>
              <a:t>Assim como os trabalhadores da construção civil protegem suas ferramentas dos elementos e danos, também devemos proteger a nós mesmos e a nossos filhos de influências negativas e danos espirituais. Proteção e cuidado podem incluir praticar meditação na Palavra de Deus, cuidar de nosso corpo e mente e conectar com uma comunidade espiritual que nos apoia e nutre.</a:t>
            </a:r>
            <a:endParaRPr kumimoji="0" lang="pt-B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72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4CC4680-5893-448D-BF8E-E0907FFC664A}"/>
              </a:ext>
            </a:extLst>
          </p:cNvPr>
          <p:cNvSpPr txBox="1"/>
          <p:nvPr/>
        </p:nvSpPr>
        <p:spPr>
          <a:xfrm>
            <a:off x="2875631" y="2849141"/>
            <a:ext cx="8261131" cy="1446550"/>
          </a:xfrm>
          <a:prstGeom prst="rect">
            <a:avLst/>
          </a:prstGeom>
          <a:noFill/>
          <a:effectLst>
            <a:outerShdw blurRad="50800" dist="38100" dir="2700000" algn="tl" rotWithShape="0">
              <a:prstClr val="black">
                <a:alpha val="97000"/>
              </a:prstClr>
            </a:outerShdw>
          </a:effectLst>
        </p:spPr>
        <p:txBody>
          <a:bodyPr wrap="square" rtlCol="0">
            <a:spAutoFit/>
          </a:bodyPr>
          <a:lstStyle/>
          <a:p>
            <a:pPr algn="ctr"/>
            <a:r>
              <a:rPr lang="pt-BR" sz="8800" dirty="0">
                <a:solidFill>
                  <a:schemeClr val="accent4"/>
                </a:solidFill>
                <a:latin typeface="Regular Brush" panose="02000500000000000000" pitchFamily="50" charset="0"/>
                <a:cs typeface="Arial" panose="020B0604020202020204" pitchFamily="34" charset="0"/>
              </a:rPr>
              <a:t>Atitude proativa</a:t>
            </a:r>
          </a:p>
        </p:txBody>
      </p:sp>
    </p:spTree>
    <p:extLst>
      <p:ext uri="{BB962C8B-B14F-4D97-AF65-F5344CB8AC3E}">
        <p14:creationId xmlns:p14="http://schemas.microsoft.com/office/powerpoint/2010/main" val="3705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1190297" y="1497542"/>
            <a:ext cx="6272049" cy="2246769"/>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Acima de tudo, não posso pedir aos outros o que eu mesmo não tenho: uma relação pessoal e próxima com Deus. Eu preciso fazer minhas as palavras de: </a:t>
            </a:r>
          </a:p>
        </p:txBody>
      </p:sp>
    </p:spTree>
    <p:extLst>
      <p:ext uri="{BB962C8B-B14F-4D97-AF65-F5344CB8AC3E}">
        <p14:creationId xmlns:p14="http://schemas.microsoft.com/office/powerpoint/2010/main" val="245789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A4177B5-03F0-423D-9187-01E0B405F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787" y="269838"/>
            <a:ext cx="6306206" cy="4459923"/>
          </a:xfrm>
          <a:prstGeom prst="ellipse">
            <a:avLst/>
          </a:prstGeom>
          <a:ln>
            <a:noFill/>
          </a:ln>
          <a:effectLst>
            <a:softEdge rad="112500"/>
          </a:effectLst>
        </p:spPr>
      </p:pic>
      <p:sp>
        <p:nvSpPr>
          <p:cNvPr id="2" name="CaixaDeTexto 1">
            <a:extLst>
              <a:ext uri="{FF2B5EF4-FFF2-40B4-BE49-F238E27FC236}">
                <a16:creationId xmlns:a16="http://schemas.microsoft.com/office/drawing/2014/main" id="{FE34A7B3-6F2C-4301-B912-3CD9004E0E42}"/>
              </a:ext>
            </a:extLst>
          </p:cNvPr>
          <p:cNvSpPr txBox="1"/>
          <p:nvPr/>
        </p:nvSpPr>
        <p:spPr>
          <a:xfrm>
            <a:off x="4773168" y="1160971"/>
            <a:ext cx="5504688" cy="2677656"/>
          </a:xfrm>
          <a:prstGeom prst="rect">
            <a:avLst/>
          </a:prstGeom>
          <a:noFill/>
          <a:effectLst>
            <a:outerShdw blurRad="50800" dist="50800" dir="5400000" algn="ctr" rotWithShape="0">
              <a:schemeClr val="tx1"/>
            </a:outerShdw>
          </a:effectLst>
        </p:spPr>
        <p:txBody>
          <a:bodyPr wrap="square" rtlCol="0">
            <a:spAutoFit/>
          </a:bodyPr>
          <a:lstStyle/>
          <a:p>
            <a:pPr algn="ctr"/>
            <a:r>
              <a:rPr lang="pt-BR" sz="2800" b="1" dirty="0">
                <a:solidFill>
                  <a:schemeClr val="accent4"/>
                </a:solidFill>
                <a:latin typeface="Arial" panose="020B0604020202020204" pitchFamily="34" charset="0"/>
                <a:cs typeface="Arial" panose="020B0604020202020204" pitchFamily="34" charset="0"/>
              </a:rPr>
              <a:t>“Amarás, pois, o Senhor, teu Deus, de todo o teu coração, de toda a tua alma e de toda a tua força”</a:t>
            </a:r>
          </a:p>
          <a:p>
            <a:pPr algn="ctr"/>
            <a:endParaRPr lang="pt-BR" sz="2800" b="1" dirty="0">
              <a:solidFill>
                <a:schemeClr val="accent4"/>
              </a:solidFill>
              <a:latin typeface="Arial" panose="020B0604020202020204" pitchFamily="34" charset="0"/>
              <a:cs typeface="Arial" panose="020B0604020202020204" pitchFamily="34" charset="0"/>
            </a:endParaRPr>
          </a:p>
          <a:p>
            <a:pPr algn="ctr"/>
            <a:r>
              <a:rPr lang="pt-BR" sz="2800" b="1" dirty="0">
                <a:solidFill>
                  <a:schemeClr val="accent4"/>
                </a:solidFill>
                <a:latin typeface="Arial" panose="020B0604020202020204" pitchFamily="34" charset="0"/>
                <a:cs typeface="Arial" panose="020B0604020202020204" pitchFamily="34" charset="0"/>
              </a:rPr>
              <a:t>Deuteronômio 6:5</a:t>
            </a:r>
          </a:p>
        </p:txBody>
      </p:sp>
    </p:spTree>
    <p:extLst>
      <p:ext uri="{BB962C8B-B14F-4D97-AF65-F5344CB8AC3E}">
        <p14:creationId xmlns:p14="http://schemas.microsoft.com/office/powerpoint/2010/main" val="244777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988290" y="1245219"/>
            <a:ext cx="5685780" cy="2677656"/>
          </a:xfrm>
          <a:prstGeom prst="rect">
            <a:avLst/>
          </a:prstGeom>
          <a:noFill/>
        </p:spPr>
        <p:txBody>
          <a:bodyPr wrap="square" rtlCol="0">
            <a:spAutoFit/>
          </a:bodyPr>
          <a:lstStyle/>
          <a:p>
            <a:pPr algn="ctr"/>
            <a:r>
              <a:rPr lang="pt-BR" sz="2800" b="1" i="1" dirty="0">
                <a:latin typeface="Arial" panose="020B0604020202020204" pitchFamily="34" charset="0"/>
                <a:cs typeface="Arial" panose="020B0604020202020204" pitchFamily="34" charset="0"/>
              </a:rPr>
              <a:t>“Amarás, pois, o Senhor, teu Deus, de todo o teu coração, de toda a tua alma e de toda a tua força” </a:t>
            </a:r>
          </a:p>
          <a:p>
            <a:pPr algn="ctr"/>
            <a:endParaRPr lang="pt-BR" sz="2800" b="1" i="1" dirty="0">
              <a:latin typeface="Arial" panose="020B0604020202020204" pitchFamily="34" charset="0"/>
              <a:cs typeface="Arial" panose="020B0604020202020204" pitchFamily="34" charset="0"/>
            </a:endParaRPr>
          </a:p>
          <a:p>
            <a:pPr algn="ctr"/>
            <a:r>
              <a:rPr lang="pt-BR" sz="2800" b="1" i="1" dirty="0">
                <a:latin typeface="Arial" panose="020B0604020202020204" pitchFamily="34" charset="0"/>
                <a:cs typeface="Arial" panose="020B0604020202020204" pitchFamily="34" charset="0"/>
              </a:rPr>
              <a:t>(Deuteronômio 6:5).</a:t>
            </a:r>
          </a:p>
        </p:txBody>
      </p:sp>
    </p:spTree>
    <p:extLst>
      <p:ext uri="{BB962C8B-B14F-4D97-AF65-F5344CB8AC3E}">
        <p14:creationId xmlns:p14="http://schemas.microsoft.com/office/powerpoint/2010/main" val="227544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1137430" y="1697635"/>
            <a:ext cx="6335425" cy="3108543"/>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Todos nós queremos viver na nova Terra, onde não haverá mais choro, nem dor, nem problemas e seremos felizes para sempre. Mas, a única coisa que podemos levar para esse lugar será nosso caráter. Todo o resto ficará aqui e será destruído.</a:t>
            </a:r>
          </a:p>
        </p:txBody>
      </p:sp>
    </p:spTree>
    <p:extLst>
      <p:ext uri="{BB962C8B-B14F-4D97-AF65-F5344CB8AC3E}">
        <p14:creationId xmlns:p14="http://schemas.microsoft.com/office/powerpoint/2010/main" val="341019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1126920" y="1466407"/>
            <a:ext cx="6335425" cy="3539430"/>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Se pensarmos na caixa de ferramentas como se fosse a nossa mente e cada uma das ferramentas que formos colocando durante a semana como habilidades que precisamos para construir um bom personagem, poderíamos fazer a seguinte comparação:</a:t>
            </a:r>
          </a:p>
        </p:txBody>
      </p:sp>
    </p:spTree>
    <p:extLst>
      <p:ext uri="{BB962C8B-B14F-4D97-AF65-F5344CB8AC3E}">
        <p14:creationId xmlns:p14="http://schemas.microsoft.com/office/powerpoint/2010/main" val="19856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1781608" y="1674674"/>
            <a:ext cx="8268594" cy="1754326"/>
          </a:xfrm>
          <a:prstGeom prst="rect">
            <a:avLst/>
          </a:prstGeom>
          <a:noFill/>
        </p:spPr>
        <p:txBody>
          <a:bodyPr wrap="square" rtlCol="0">
            <a:spAutoFit/>
          </a:bodyPr>
          <a:lstStyle/>
          <a:p>
            <a:r>
              <a:rPr lang="pt-BR" sz="5400" b="1" dirty="0">
                <a:latin typeface="Arial" panose="020B0604020202020204" pitchFamily="34" charset="0"/>
                <a:cs typeface="Arial" panose="020B0604020202020204" pitchFamily="34" charset="0"/>
              </a:rPr>
              <a:t>Os projetos - alicerces sólidos</a:t>
            </a:r>
          </a:p>
        </p:txBody>
      </p:sp>
      <p:sp>
        <p:nvSpPr>
          <p:cNvPr id="3" name="CaixaDeTexto 2">
            <a:extLst>
              <a:ext uri="{FF2B5EF4-FFF2-40B4-BE49-F238E27FC236}">
                <a16:creationId xmlns:a16="http://schemas.microsoft.com/office/drawing/2014/main" id="{F163A962-F84E-45F7-96E0-679A277E241D}"/>
              </a:ext>
            </a:extLst>
          </p:cNvPr>
          <p:cNvSpPr txBox="1"/>
          <p:nvPr/>
        </p:nvSpPr>
        <p:spPr>
          <a:xfrm>
            <a:off x="772510" y="1225239"/>
            <a:ext cx="1319048" cy="2646878"/>
          </a:xfrm>
          <a:prstGeom prst="rect">
            <a:avLst/>
          </a:prstGeom>
          <a:noFill/>
        </p:spPr>
        <p:txBody>
          <a:bodyPr wrap="square" rtlCol="0">
            <a:spAutoFit/>
          </a:bodyPr>
          <a:lstStyle/>
          <a:p>
            <a:r>
              <a:rPr lang="pt-BR" sz="16600" b="1" dirty="0">
                <a:solidFill>
                  <a:srgbClr val="002060"/>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70153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1988241" y="1674674"/>
            <a:ext cx="7250352" cy="1754326"/>
          </a:xfrm>
          <a:prstGeom prst="rect">
            <a:avLst/>
          </a:prstGeom>
          <a:noFill/>
        </p:spPr>
        <p:txBody>
          <a:bodyPr wrap="square" rtlCol="0">
            <a:spAutoFit/>
          </a:bodyPr>
          <a:lstStyle/>
          <a:p>
            <a:r>
              <a:rPr lang="pt-BR" sz="5400" b="1" dirty="0">
                <a:latin typeface="Arial" panose="020B0604020202020204" pitchFamily="34" charset="0"/>
                <a:cs typeface="Arial" panose="020B0604020202020204" pitchFamily="34" charset="0"/>
              </a:rPr>
              <a:t>O nivelador - viver na verdade</a:t>
            </a:r>
          </a:p>
        </p:txBody>
      </p:sp>
      <p:sp>
        <p:nvSpPr>
          <p:cNvPr id="3" name="CaixaDeTexto 2">
            <a:extLst>
              <a:ext uri="{FF2B5EF4-FFF2-40B4-BE49-F238E27FC236}">
                <a16:creationId xmlns:a16="http://schemas.microsoft.com/office/drawing/2014/main" id="{F163A962-F84E-45F7-96E0-679A277E241D}"/>
              </a:ext>
            </a:extLst>
          </p:cNvPr>
          <p:cNvSpPr txBox="1"/>
          <p:nvPr/>
        </p:nvSpPr>
        <p:spPr>
          <a:xfrm>
            <a:off x="772510" y="1225239"/>
            <a:ext cx="1319048" cy="2646878"/>
          </a:xfrm>
          <a:prstGeom prst="rect">
            <a:avLst/>
          </a:prstGeom>
          <a:noFill/>
        </p:spPr>
        <p:txBody>
          <a:bodyPr wrap="square" rtlCol="0">
            <a:spAutoFit/>
          </a:bodyPr>
          <a:lstStyle/>
          <a:p>
            <a:r>
              <a:rPr lang="pt-BR" sz="16600" b="1" dirty="0">
                <a:solidFill>
                  <a:srgbClr val="002060"/>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307635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2091558" y="1674674"/>
            <a:ext cx="7378263" cy="1754326"/>
          </a:xfrm>
          <a:prstGeom prst="rect">
            <a:avLst/>
          </a:prstGeom>
          <a:noFill/>
        </p:spPr>
        <p:txBody>
          <a:bodyPr wrap="square" rtlCol="0">
            <a:spAutoFit/>
          </a:bodyPr>
          <a:lstStyle/>
          <a:p>
            <a:r>
              <a:rPr lang="pt-BR" sz="5400" b="1" dirty="0">
                <a:latin typeface="Arial" panose="020B0604020202020204" pitchFamily="34" charset="0"/>
                <a:cs typeface="Arial" panose="020B0604020202020204" pitchFamily="34" charset="0"/>
              </a:rPr>
              <a:t>As luvas - agir com compaixão</a:t>
            </a:r>
          </a:p>
        </p:txBody>
      </p:sp>
      <p:sp>
        <p:nvSpPr>
          <p:cNvPr id="3" name="CaixaDeTexto 2">
            <a:extLst>
              <a:ext uri="{FF2B5EF4-FFF2-40B4-BE49-F238E27FC236}">
                <a16:creationId xmlns:a16="http://schemas.microsoft.com/office/drawing/2014/main" id="{F163A962-F84E-45F7-96E0-679A277E241D}"/>
              </a:ext>
            </a:extLst>
          </p:cNvPr>
          <p:cNvSpPr txBox="1"/>
          <p:nvPr/>
        </p:nvSpPr>
        <p:spPr>
          <a:xfrm>
            <a:off x="772510" y="1225239"/>
            <a:ext cx="1319048" cy="2646878"/>
          </a:xfrm>
          <a:prstGeom prst="rect">
            <a:avLst/>
          </a:prstGeom>
          <a:noFill/>
        </p:spPr>
        <p:txBody>
          <a:bodyPr wrap="square" rtlCol="0">
            <a:spAutoFit/>
          </a:bodyPr>
          <a:lstStyle/>
          <a:p>
            <a:r>
              <a:rPr lang="pt-BR" sz="16600" b="1" dirty="0">
                <a:solidFill>
                  <a:srgbClr val="002060"/>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50574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2238703" y="2357846"/>
            <a:ext cx="7378263" cy="923330"/>
          </a:xfrm>
          <a:prstGeom prst="rect">
            <a:avLst/>
          </a:prstGeom>
          <a:noFill/>
        </p:spPr>
        <p:txBody>
          <a:bodyPr wrap="square" rtlCol="0">
            <a:spAutoFit/>
          </a:bodyPr>
          <a:lstStyle/>
          <a:p>
            <a:r>
              <a:rPr lang="pt-BR" sz="5400" b="1" dirty="0">
                <a:latin typeface="Arial" panose="020B0604020202020204" pitchFamily="34" charset="0"/>
                <a:cs typeface="Arial" panose="020B0604020202020204" pitchFamily="34" charset="0"/>
              </a:rPr>
              <a:t>O martelo - disciplina</a:t>
            </a:r>
          </a:p>
        </p:txBody>
      </p:sp>
      <p:sp>
        <p:nvSpPr>
          <p:cNvPr id="3" name="CaixaDeTexto 2">
            <a:extLst>
              <a:ext uri="{FF2B5EF4-FFF2-40B4-BE49-F238E27FC236}">
                <a16:creationId xmlns:a16="http://schemas.microsoft.com/office/drawing/2014/main" id="{F163A962-F84E-45F7-96E0-679A277E241D}"/>
              </a:ext>
            </a:extLst>
          </p:cNvPr>
          <p:cNvSpPr txBox="1"/>
          <p:nvPr/>
        </p:nvSpPr>
        <p:spPr>
          <a:xfrm>
            <a:off x="772510" y="1225239"/>
            <a:ext cx="1319048" cy="2646878"/>
          </a:xfrm>
          <a:prstGeom prst="rect">
            <a:avLst/>
          </a:prstGeom>
          <a:noFill/>
        </p:spPr>
        <p:txBody>
          <a:bodyPr wrap="square" rtlCol="0">
            <a:spAutoFit/>
          </a:bodyPr>
          <a:lstStyle/>
          <a:p>
            <a:r>
              <a:rPr lang="pt-BR" sz="16600" b="1" dirty="0">
                <a:solidFill>
                  <a:srgbClr val="00206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83549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592</Words>
  <Application>Microsoft Macintosh PowerPoint</Application>
  <PresentationFormat>Widescreen</PresentationFormat>
  <Paragraphs>39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Regular Brush</vt:lpstr>
      <vt:lpstr>Tema do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Alana Seifert</dc:creator>
  <cp:lastModifiedBy>DSA - Victor Trivelato</cp:lastModifiedBy>
  <cp:revision>40</cp:revision>
  <dcterms:created xsi:type="dcterms:W3CDTF">2023-09-16T22:47:56Z</dcterms:created>
  <dcterms:modified xsi:type="dcterms:W3CDTF">2023-11-16T15:58:55Z</dcterms:modified>
</cp:coreProperties>
</file>