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3" r:id="rId6"/>
    <p:sldId id="290" r:id="rId7"/>
    <p:sldId id="297" r:id="rId8"/>
    <p:sldId id="298" r:id="rId9"/>
    <p:sldId id="299" r:id="rId10"/>
    <p:sldId id="266" r:id="rId11"/>
    <p:sldId id="283" r:id="rId12"/>
    <p:sldId id="300" r:id="rId13"/>
    <p:sldId id="301" r:id="rId14"/>
    <p:sldId id="302" r:id="rId15"/>
    <p:sldId id="270" r:id="rId16"/>
    <p:sldId id="292" r:id="rId17"/>
    <p:sldId id="303" r:id="rId18"/>
    <p:sldId id="273" r:id="rId19"/>
    <p:sldId id="293" r:id="rId20"/>
    <p:sldId id="304" r:id="rId21"/>
    <p:sldId id="305" r:id="rId22"/>
    <p:sldId id="306" r:id="rId23"/>
    <p:sldId id="276" r:id="rId24"/>
    <p:sldId id="295" r:id="rId25"/>
    <p:sldId id="307" r:id="rId26"/>
    <p:sldId id="279" r:id="rId27"/>
    <p:sldId id="257" r:id="rId28"/>
    <p:sldId id="289"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70A0F-0A6F-3251-9FC6-B3C293C06747}" v="836" dt="2023-08-28T14:11:50.986"/>
    <p1510:client id="{E49E9EA7-104A-8996-10B7-C40816D0A495}" v="1339" dt="2023-09-04T17:45:06.413"/>
    <p1510:client id="{F7D13301-A03A-6C51-DFF2-3F8C63C518E4}" v="746" dt="2023-08-29T17:18:31.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04.09.2023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8776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04.09.2023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74658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04.09.2023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130639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04.09.2023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400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04.09.2023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7813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04.09.2023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1246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04.09.2023</a:t>
            </a:fld>
            <a:endParaRPr lang="de-DE"/>
          </a:p>
        </p:txBody>
      </p:sp>
      <p:sp>
        <p:nvSpPr>
          <p:cNvPr id="8" name="Espaço Reservado para Rodapé 7"/>
          <p:cNvSpPr>
            <a:spLocks noGrp="1"/>
          </p:cNvSpPr>
          <p:nvPr>
            <p:ph type="ftr" sz="quarter" idx="11"/>
          </p:nvPr>
        </p:nvSpPr>
        <p:spPr/>
        <p:txBody>
          <a:bodyPr/>
          <a:lstStyle/>
          <a:p>
            <a:endParaRPr lang="de-DE"/>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69442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04.09.2023</a:t>
            </a:fld>
            <a:endParaRPr lang="de-DE"/>
          </a:p>
        </p:txBody>
      </p:sp>
      <p:sp>
        <p:nvSpPr>
          <p:cNvPr id="4" name="Espaço Reservado para Rodapé 3"/>
          <p:cNvSpPr>
            <a:spLocks noGrp="1"/>
          </p:cNvSpPr>
          <p:nvPr>
            <p:ph type="ftr" sz="quarter" idx="11"/>
          </p:nvPr>
        </p:nvSpPr>
        <p:spPr/>
        <p:txBody>
          <a:bodyPr/>
          <a:lstStyle/>
          <a:p>
            <a:endParaRPr lang="de-DE"/>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0853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04.09.2023</a:t>
            </a:fld>
            <a:endParaRPr lang="de-DE"/>
          </a:p>
        </p:txBody>
      </p:sp>
      <p:sp>
        <p:nvSpPr>
          <p:cNvPr id="3" name="Espaço Reservado para Rodapé 2"/>
          <p:cNvSpPr>
            <a:spLocks noGrp="1"/>
          </p:cNvSpPr>
          <p:nvPr>
            <p:ph type="ftr" sz="quarter" idx="11"/>
          </p:nvPr>
        </p:nvSpPr>
        <p:spPr/>
        <p:txBody>
          <a:bodyPr/>
          <a:lstStyle/>
          <a:p>
            <a:endParaRPr lang="de-DE"/>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57828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04.09.2023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1783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04.09.2023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4556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1C7C-CEA3-4CAA-BE4B-344879E7C377}" type="datetimeFigureOut">
              <a:rPr lang="de-DE" smtClean="0"/>
              <a:t>04.09.2023</a:t>
            </a:fld>
            <a:endParaRPr lang="de-DE"/>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FE2FE-B55E-4328-8F5C-2CEB8781A47B}" type="slidenum">
              <a:rPr lang="de-DE" smtClean="0"/>
              <a:t>‹nº›</a:t>
            </a:fld>
            <a:endParaRPr lang="de-DE"/>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86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21262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1911144" y="2537951"/>
            <a:ext cx="937137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400" b="1" dirty="0">
                <a:solidFill>
                  <a:srgbClr val="FFFFFF"/>
                </a:solidFill>
                <a:latin typeface="Arial Nova"/>
                <a:cs typeface="Calibri"/>
              </a:rPr>
              <a:t>Cada anjo do céu está interessado na obra de salvação das almas, a hoste angélica se torna nossa assistente. Portanto, como deveria ser nosso trabalho em prol de salvar almas? (ver p.225 e 226)</a:t>
            </a:r>
            <a:endParaRPr lang="pt-BR" dirty="0"/>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2101645"/>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2396613"/>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02</a:t>
            </a:r>
            <a:endParaRPr lang="pt-BR" sz="6600" b="1" dirty="0">
              <a:solidFill>
                <a:srgbClr val="000000"/>
              </a:solidFill>
              <a:latin typeface="Arial Nova"/>
            </a:endParaRPr>
          </a:p>
        </p:txBody>
      </p:sp>
    </p:spTree>
    <p:extLst>
      <p:ext uri="{BB962C8B-B14F-4D97-AF65-F5344CB8AC3E}">
        <p14:creationId xmlns:p14="http://schemas.microsoft.com/office/powerpoint/2010/main" val="186963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52045" y="2507092"/>
            <a:ext cx="1059768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Trabalhai pela salvação das almas como se soubésseis por tê-lo visto, que ___________ à plena vista de _______ o universo do Céu. Cada anjo no Céu está interessado na obra que está sendo feita pela salvação das almas. Não estamos despertos como devêramos estar. Todos os membros da hoste angélica são nossos assistentes. </a:t>
            </a:r>
            <a:endParaRPr lang="pt-BR"/>
          </a:p>
        </p:txBody>
      </p:sp>
    </p:spTree>
    <p:extLst>
      <p:ext uri="{BB962C8B-B14F-4D97-AF65-F5344CB8AC3E}">
        <p14:creationId xmlns:p14="http://schemas.microsoft.com/office/powerpoint/2010/main" val="275056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52045" y="2507092"/>
            <a:ext cx="1059768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“O Senhor teu Deus está no meio de ti, poderoso para te salvar; alegria; calar-Se-á por seu amor, regozijar-Se-á em ti com júbilo.” Oh, não podemos, então, trabalhar com _____________ e fé? </a:t>
            </a:r>
            <a:endParaRPr lang="pt-BR" sz="2800" b="1" dirty="0">
              <a:latin typeface="Arial Nova"/>
              <a:cs typeface="Calibri"/>
            </a:endParaRPr>
          </a:p>
        </p:txBody>
      </p:sp>
    </p:spTree>
    <p:extLst>
      <p:ext uri="{BB962C8B-B14F-4D97-AF65-F5344CB8AC3E}">
        <p14:creationId xmlns:p14="http://schemas.microsoft.com/office/powerpoint/2010/main" val="906781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52045" y="2507092"/>
            <a:ext cx="1059768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Trabalhai pela salvação das almas como se soubésseis por tê-lo visto, que ___________ à plena vista de _______ o universo do Céu. Cada anjo no Céu está interessado na obra que está sendo feita pela salvação das almas. Não estamos despertos como devêramos estar. Todos os membros da hoste angélica são nossos assistentes. </a:t>
            </a:r>
            <a:endParaRPr lang="pt-BR"/>
          </a:p>
        </p:txBody>
      </p:sp>
      <p:sp>
        <p:nvSpPr>
          <p:cNvPr id="8" name="CaixaDeTexto 7">
            <a:extLst>
              <a:ext uri="{FF2B5EF4-FFF2-40B4-BE49-F238E27FC236}">
                <a16:creationId xmlns:a16="http://schemas.microsoft.com/office/drawing/2014/main" id="{748F37FC-11FF-5A56-DF59-83EE3AFEE783}"/>
              </a:ext>
            </a:extLst>
          </p:cNvPr>
          <p:cNvSpPr txBox="1"/>
          <p:nvPr/>
        </p:nvSpPr>
        <p:spPr>
          <a:xfrm>
            <a:off x="2849360" y="2903837"/>
            <a:ext cx="20435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estáveis</a:t>
            </a:r>
            <a:endParaRPr lang="pt-BR" dirty="0"/>
          </a:p>
        </p:txBody>
      </p:sp>
      <p:sp>
        <p:nvSpPr>
          <p:cNvPr id="9" name="CaixaDeTexto 8">
            <a:extLst>
              <a:ext uri="{FF2B5EF4-FFF2-40B4-BE49-F238E27FC236}">
                <a16:creationId xmlns:a16="http://schemas.microsoft.com/office/drawing/2014/main" id="{67E29A9E-4457-C0AD-84F4-7ED548AAB84D}"/>
              </a:ext>
            </a:extLst>
          </p:cNvPr>
          <p:cNvSpPr txBox="1"/>
          <p:nvPr/>
        </p:nvSpPr>
        <p:spPr>
          <a:xfrm>
            <a:off x="7905333" y="2903837"/>
            <a:ext cx="11373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todo</a:t>
            </a:r>
            <a:endParaRPr lang="pt-BR" dirty="0"/>
          </a:p>
        </p:txBody>
      </p:sp>
    </p:spTree>
    <p:extLst>
      <p:ext uri="{BB962C8B-B14F-4D97-AF65-F5344CB8AC3E}">
        <p14:creationId xmlns:p14="http://schemas.microsoft.com/office/powerpoint/2010/main" val="390597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52045" y="2507092"/>
            <a:ext cx="1059768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“O Senhor teu Deus está no meio de ti, poderoso para te salvar; alegria; calar-Se-á por seu amor, regozijar-Se-á em ti com júbilo.” Oh, não podemos, então, trabalhar com _____________ e fé? </a:t>
            </a:r>
            <a:endParaRPr lang="pt-BR" sz="2800" b="1" dirty="0">
              <a:latin typeface="Arial Nova"/>
              <a:cs typeface="Calibri"/>
            </a:endParaRPr>
          </a:p>
        </p:txBody>
      </p:sp>
      <p:sp>
        <p:nvSpPr>
          <p:cNvPr id="8" name="CaixaDeTexto 7">
            <a:extLst>
              <a:ext uri="{FF2B5EF4-FFF2-40B4-BE49-F238E27FC236}">
                <a16:creationId xmlns:a16="http://schemas.microsoft.com/office/drawing/2014/main" id="{748F37FC-11FF-5A56-DF59-83EE3AFEE783}"/>
              </a:ext>
            </a:extLst>
          </p:cNvPr>
          <p:cNvSpPr txBox="1"/>
          <p:nvPr/>
        </p:nvSpPr>
        <p:spPr>
          <a:xfrm>
            <a:off x="573658" y="3737918"/>
            <a:ext cx="2476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bom ânimo</a:t>
            </a:r>
            <a:endParaRPr lang="pt-BR" dirty="0"/>
          </a:p>
        </p:txBody>
      </p:sp>
    </p:spTree>
    <p:extLst>
      <p:ext uri="{BB962C8B-B14F-4D97-AF65-F5344CB8AC3E}">
        <p14:creationId xmlns:p14="http://schemas.microsoft.com/office/powerpoint/2010/main" val="3159609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21262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1900984" y="2455573"/>
            <a:ext cx="880241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200" b="1" dirty="0">
                <a:solidFill>
                  <a:srgbClr val="FFFFFF"/>
                </a:solidFill>
                <a:latin typeface="Arial Nova"/>
                <a:cs typeface="Calibri"/>
              </a:rPr>
              <a:t>Que apelo deve ser feito ao ser apresentadas verdades decisivas que envolvem vida ou morte? (ver p.227)</a:t>
            </a:r>
            <a:endParaRPr lang="pt-BR" dirty="0"/>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2101645"/>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2396613"/>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03</a:t>
            </a:r>
            <a:endParaRPr lang="pt-BR" sz="6600" b="1" dirty="0">
              <a:solidFill>
                <a:srgbClr val="000000"/>
              </a:solidFill>
              <a:latin typeface="Arial Nova"/>
            </a:endParaRPr>
          </a:p>
        </p:txBody>
      </p:sp>
    </p:spTree>
    <p:extLst>
      <p:ext uri="{BB962C8B-B14F-4D97-AF65-F5344CB8AC3E}">
        <p14:creationId xmlns:p14="http://schemas.microsoft.com/office/powerpoint/2010/main" val="63726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603209" y="2143804"/>
            <a:ext cx="1026487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Abandonai toda aparência de apatia, e levai as pessoas a pensar que há vida ou morte nestes assuntos solenes, segundo os recebam ou rejeitem. Ao apresentar verdades decisivas, ____________ amiúde quem, depois de terem escutado as palavras de Deus, que lhes aponta o dever, está __________ a ____________ a Cristo Jesus o coração e a mente com todos os seus afetos.</a:t>
            </a:r>
            <a:endParaRPr lang="pt-BR" dirty="0"/>
          </a:p>
        </p:txBody>
      </p:sp>
    </p:spTree>
    <p:extLst>
      <p:ext uri="{BB962C8B-B14F-4D97-AF65-F5344CB8AC3E}">
        <p14:creationId xmlns:p14="http://schemas.microsoft.com/office/powerpoint/2010/main" val="3607986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603209" y="2143804"/>
            <a:ext cx="1026487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Abandonai toda aparência de apatia, e levai as pessoas a pensar que há vida ou morte nestes assuntos solenes, segundo os recebam ou rejeitem. Ao apresentar verdades decisivas, ____________ amiúde quem, depois de terem escutado as palavras de Deus, que lhes aponta o dever, está __________ a ____________ a Cristo Jesus o coração e a mente com todos os seus afetos.</a:t>
            </a:r>
            <a:endParaRPr lang="pt-BR" dirty="0"/>
          </a:p>
        </p:txBody>
      </p:sp>
      <p:sp>
        <p:nvSpPr>
          <p:cNvPr id="3" name="CaixaDeTexto 2">
            <a:extLst>
              <a:ext uri="{FF2B5EF4-FFF2-40B4-BE49-F238E27FC236}">
                <a16:creationId xmlns:a16="http://schemas.microsoft.com/office/drawing/2014/main" id="{8CB71A89-0B00-8D7D-D172-2C9E6A806B88}"/>
              </a:ext>
            </a:extLst>
          </p:cNvPr>
          <p:cNvSpPr txBox="1"/>
          <p:nvPr/>
        </p:nvSpPr>
        <p:spPr>
          <a:xfrm>
            <a:off x="3044584" y="4287819"/>
            <a:ext cx="21709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consagrar</a:t>
            </a:r>
            <a:endParaRPr lang="pt-BR" dirty="0"/>
          </a:p>
        </p:txBody>
      </p:sp>
      <p:sp>
        <p:nvSpPr>
          <p:cNvPr id="5" name="CaixaDeTexto 4">
            <a:extLst>
              <a:ext uri="{FF2B5EF4-FFF2-40B4-BE49-F238E27FC236}">
                <a16:creationId xmlns:a16="http://schemas.microsoft.com/office/drawing/2014/main" id="{028F99C8-AA97-5230-B0F5-66012E5DE63F}"/>
              </a:ext>
            </a:extLst>
          </p:cNvPr>
          <p:cNvSpPr txBox="1"/>
          <p:nvPr/>
        </p:nvSpPr>
        <p:spPr>
          <a:xfrm>
            <a:off x="2662999" y="3403128"/>
            <a:ext cx="262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perguntai</a:t>
            </a:r>
            <a:endParaRPr lang="pt-BR" dirty="0"/>
          </a:p>
        </p:txBody>
      </p:sp>
      <p:sp>
        <p:nvSpPr>
          <p:cNvPr id="7" name="CaixaDeTexto 6">
            <a:extLst>
              <a:ext uri="{FF2B5EF4-FFF2-40B4-BE49-F238E27FC236}">
                <a16:creationId xmlns:a16="http://schemas.microsoft.com/office/drawing/2014/main" id="{CBCF1A2F-9A7E-AD59-C6B8-1AAB85531350}"/>
              </a:ext>
            </a:extLst>
          </p:cNvPr>
          <p:cNvSpPr txBox="1"/>
          <p:nvPr/>
        </p:nvSpPr>
        <p:spPr>
          <a:xfrm>
            <a:off x="709706" y="4283394"/>
            <a:ext cx="20378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disposto</a:t>
            </a:r>
            <a:endParaRPr lang="pt-BR" dirty="0"/>
          </a:p>
        </p:txBody>
      </p:sp>
    </p:spTree>
    <p:extLst>
      <p:ext uri="{BB962C8B-B14F-4D97-AF65-F5344CB8AC3E}">
        <p14:creationId xmlns:p14="http://schemas.microsoft.com/office/powerpoint/2010/main" val="2614530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19790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1911144" y="2537951"/>
            <a:ext cx="937137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Qual é o maior milagre realizado pelo poder divino na vida do ser humano? Como cuidar diligentemente dessa salvação pessoal? (ver p.231)</a:t>
            </a:r>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2101645"/>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2396613"/>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04</a:t>
            </a:r>
            <a:endParaRPr lang="pt-BR" sz="6600" b="1" dirty="0">
              <a:solidFill>
                <a:srgbClr val="000000"/>
              </a:solidFill>
              <a:latin typeface="Arial Nova"/>
            </a:endParaRPr>
          </a:p>
        </p:txBody>
      </p:sp>
    </p:spTree>
    <p:extLst>
      <p:ext uri="{BB962C8B-B14F-4D97-AF65-F5344CB8AC3E}">
        <p14:creationId xmlns:p14="http://schemas.microsoft.com/office/powerpoint/2010/main" val="16538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1148080" y="2487069"/>
            <a:ext cx="925903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A ____________ da alma humana não é de pequena consequência. É o maior milagre realizado pelo poder divino. Os resultados reais são alcançados ao ______ em Cristo como Salvador pessoal.</a:t>
            </a:r>
            <a:endParaRPr lang="pt-BR" dirty="0"/>
          </a:p>
        </p:txBody>
      </p:sp>
    </p:spTree>
    <p:extLst>
      <p:ext uri="{BB962C8B-B14F-4D97-AF65-F5344CB8AC3E}">
        <p14:creationId xmlns:p14="http://schemas.microsoft.com/office/powerpoint/2010/main" val="760949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D963705-9492-C26F-E5B6-882AC582E067}"/>
              </a:ext>
            </a:extLst>
          </p:cNvPr>
          <p:cNvSpPr txBox="1"/>
          <p:nvPr/>
        </p:nvSpPr>
        <p:spPr>
          <a:xfrm>
            <a:off x="457199" y="309880"/>
            <a:ext cx="248412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b="1" dirty="0">
                <a:solidFill>
                  <a:srgbClr val="FFFFFF"/>
                </a:solidFill>
                <a:latin typeface="Arial Nova"/>
                <a:cs typeface="Calibri"/>
              </a:rPr>
              <a:t>Lição 4</a:t>
            </a:r>
            <a:endParaRPr lang="pt-BR" sz="4000" b="1" dirty="0">
              <a:solidFill>
                <a:srgbClr val="FFFFFF"/>
              </a:solidFill>
              <a:latin typeface="Arial Nova"/>
            </a:endParaRPr>
          </a:p>
        </p:txBody>
      </p:sp>
      <p:pic>
        <p:nvPicPr>
          <p:cNvPr id="5" name="Imagem 4" descr="Texto&#10;&#10;Descrição gerada automaticamente">
            <a:extLst>
              <a:ext uri="{FF2B5EF4-FFF2-40B4-BE49-F238E27FC236}">
                <a16:creationId xmlns:a16="http://schemas.microsoft.com/office/drawing/2014/main" id="{B6782225-7F52-FFEF-6064-90C459690932}"/>
              </a:ext>
            </a:extLst>
          </p:cNvPr>
          <p:cNvPicPr>
            <a:picLocks noChangeAspect="1"/>
          </p:cNvPicPr>
          <p:nvPr/>
        </p:nvPicPr>
        <p:blipFill>
          <a:blip r:embed="rId3"/>
          <a:stretch>
            <a:fillRect/>
          </a:stretch>
        </p:blipFill>
        <p:spPr>
          <a:xfrm>
            <a:off x="-247533" y="891176"/>
            <a:ext cx="10025713" cy="5359322"/>
          </a:xfrm>
          <a:prstGeom prst="rect">
            <a:avLst/>
          </a:prstGeom>
        </p:spPr>
      </p:pic>
    </p:spTree>
    <p:extLst>
      <p:ext uri="{BB962C8B-B14F-4D97-AF65-F5344CB8AC3E}">
        <p14:creationId xmlns:p14="http://schemas.microsoft.com/office/powerpoint/2010/main" val="418349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1178972" y="2301718"/>
            <a:ext cx="925903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Purificados pela ______________ à lei de Deus, santificados pela _____________ perfeita de Seu santo sábado, ______________, crendo, esperando pacientemente e operando diligentemente nossa própria salvação, com temor e tremor, aprenderemos que é Deus quem em nós opera, tanto o querer como o efetuar, segundo o Seu beneplácito.</a:t>
            </a:r>
            <a:endParaRPr lang="pt-BR" dirty="0"/>
          </a:p>
        </p:txBody>
      </p:sp>
    </p:spTree>
    <p:extLst>
      <p:ext uri="{BB962C8B-B14F-4D97-AF65-F5344CB8AC3E}">
        <p14:creationId xmlns:p14="http://schemas.microsoft.com/office/powerpoint/2010/main" val="3376777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1148080" y="2487069"/>
            <a:ext cx="925903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A ____________ da alma humana não é de pequena consequência. É o maior milagre realizado pelo poder divino. Os resultados reais são alcançados ao ______ em Cristo como Salvador pessoal.</a:t>
            </a:r>
            <a:endParaRPr lang="pt-BR" dirty="0"/>
          </a:p>
        </p:txBody>
      </p:sp>
      <p:sp>
        <p:nvSpPr>
          <p:cNvPr id="3" name="CaixaDeTexto 2">
            <a:extLst>
              <a:ext uri="{FF2B5EF4-FFF2-40B4-BE49-F238E27FC236}">
                <a16:creationId xmlns:a16="http://schemas.microsoft.com/office/drawing/2014/main" id="{8CB71A89-0B00-8D7D-D172-2C9E6A806B88}"/>
              </a:ext>
            </a:extLst>
          </p:cNvPr>
          <p:cNvSpPr txBox="1"/>
          <p:nvPr/>
        </p:nvSpPr>
        <p:spPr>
          <a:xfrm>
            <a:off x="1780876" y="2483955"/>
            <a:ext cx="21355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conversão</a:t>
            </a:r>
            <a:endParaRPr lang="pt-BR" dirty="0"/>
          </a:p>
        </p:txBody>
      </p:sp>
      <p:sp>
        <p:nvSpPr>
          <p:cNvPr id="5" name="CaixaDeTexto 4">
            <a:extLst>
              <a:ext uri="{FF2B5EF4-FFF2-40B4-BE49-F238E27FC236}">
                <a16:creationId xmlns:a16="http://schemas.microsoft.com/office/drawing/2014/main" id="{028F99C8-AA97-5230-B0F5-66012E5DE63F}"/>
              </a:ext>
            </a:extLst>
          </p:cNvPr>
          <p:cNvSpPr txBox="1"/>
          <p:nvPr/>
        </p:nvSpPr>
        <p:spPr>
          <a:xfrm>
            <a:off x="9362811" y="3323746"/>
            <a:ext cx="1363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crer</a:t>
            </a:r>
            <a:endParaRPr lang="pt-BR" dirty="0"/>
          </a:p>
        </p:txBody>
      </p:sp>
    </p:spTree>
    <p:extLst>
      <p:ext uri="{BB962C8B-B14F-4D97-AF65-F5344CB8AC3E}">
        <p14:creationId xmlns:p14="http://schemas.microsoft.com/office/powerpoint/2010/main" val="4089850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1178972" y="2301718"/>
            <a:ext cx="925903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Purificados pela ______________ à lei de Deus, santificados pela _____________ perfeita de Seu santo sábado, ______________, crendo, esperando pacientemente e operando diligentemente nossa própria salvação, com temor e tremor, aprenderemos que é Deus quem em nós opera, tanto o querer como o efetuar, segundo o Seu beneplácito.</a:t>
            </a:r>
            <a:endParaRPr lang="pt-BR" dirty="0"/>
          </a:p>
        </p:txBody>
      </p:sp>
      <p:sp>
        <p:nvSpPr>
          <p:cNvPr id="3" name="CaixaDeTexto 2">
            <a:extLst>
              <a:ext uri="{FF2B5EF4-FFF2-40B4-BE49-F238E27FC236}">
                <a16:creationId xmlns:a16="http://schemas.microsoft.com/office/drawing/2014/main" id="{8CB71A89-0B00-8D7D-D172-2C9E6A806B88}"/>
              </a:ext>
            </a:extLst>
          </p:cNvPr>
          <p:cNvSpPr txBox="1"/>
          <p:nvPr/>
        </p:nvSpPr>
        <p:spPr>
          <a:xfrm>
            <a:off x="4334606" y="2731090"/>
            <a:ext cx="24032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observância</a:t>
            </a:r>
            <a:endParaRPr lang="pt-BR" dirty="0"/>
          </a:p>
        </p:txBody>
      </p:sp>
      <p:sp>
        <p:nvSpPr>
          <p:cNvPr id="5" name="CaixaDeTexto 4">
            <a:extLst>
              <a:ext uri="{FF2B5EF4-FFF2-40B4-BE49-F238E27FC236}">
                <a16:creationId xmlns:a16="http://schemas.microsoft.com/office/drawing/2014/main" id="{028F99C8-AA97-5230-B0F5-66012E5DE63F}"/>
              </a:ext>
            </a:extLst>
          </p:cNvPr>
          <p:cNvSpPr txBox="1"/>
          <p:nvPr/>
        </p:nvSpPr>
        <p:spPr>
          <a:xfrm>
            <a:off x="3503649" y="3169287"/>
            <a:ext cx="19505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confiando</a:t>
            </a:r>
          </a:p>
        </p:txBody>
      </p:sp>
      <p:sp>
        <p:nvSpPr>
          <p:cNvPr id="2" name="CaixaDeTexto 1">
            <a:extLst>
              <a:ext uri="{FF2B5EF4-FFF2-40B4-BE49-F238E27FC236}">
                <a16:creationId xmlns:a16="http://schemas.microsoft.com/office/drawing/2014/main" id="{305F1E50-1049-A65A-04B6-AE9324E6EF6E}"/>
              </a:ext>
            </a:extLst>
          </p:cNvPr>
          <p:cNvSpPr txBox="1"/>
          <p:nvPr/>
        </p:nvSpPr>
        <p:spPr>
          <a:xfrm>
            <a:off x="4808281" y="2298603"/>
            <a:ext cx="24032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obediência</a:t>
            </a:r>
            <a:endParaRPr lang="pt-BR" dirty="0"/>
          </a:p>
        </p:txBody>
      </p:sp>
    </p:spTree>
    <p:extLst>
      <p:ext uri="{BB962C8B-B14F-4D97-AF65-F5344CB8AC3E}">
        <p14:creationId xmlns:p14="http://schemas.microsoft.com/office/powerpoint/2010/main" val="1405118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19893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2154023" y="2628567"/>
            <a:ext cx="903183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Na obra de salvação qual é o papel de cada membro da família, de cada cristão? Como deve ser o preparo para esse trabalho? (ver p.232)</a:t>
            </a:r>
            <a:endParaRPr lang="pt-BR" dirty="0"/>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2101645"/>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2396613"/>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05</a:t>
            </a:r>
            <a:endParaRPr lang="pt-BR" sz="6600" b="1" dirty="0">
              <a:solidFill>
                <a:srgbClr val="000000"/>
              </a:solidFill>
              <a:latin typeface="Arial Nova"/>
            </a:endParaRPr>
          </a:p>
        </p:txBody>
      </p:sp>
    </p:spTree>
    <p:extLst>
      <p:ext uri="{BB962C8B-B14F-4D97-AF65-F5344CB8AC3E}">
        <p14:creationId xmlns:p14="http://schemas.microsoft.com/office/powerpoint/2010/main" val="96911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1003781" y="2294029"/>
            <a:ext cx="980479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Na obra de resgatar as almas perdidas que perecem, não é o homem quem executa a tarefa de salvá-las; Deus é quem com ele trabalha. Tanto Deus como o homem atuam. “Sois ____________ de Deus.” Temos que trabalhar de ___________ maneiras e ________ métodos vários, e ___________ que Deus atue em nós para revelar a verdade e revelá-Lo a Ele como Salvador que perdoa o pecado.</a:t>
            </a:r>
            <a:endParaRPr lang="pt-BR" dirty="0"/>
          </a:p>
        </p:txBody>
      </p:sp>
    </p:spTree>
    <p:extLst>
      <p:ext uri="{BB962C8B-B14F-4D97-AF65-F5344CB8AC3E}">
        <p14:creationId xmlns:p14="http://schemas.microsoft.com/office/powerpoint/2010/main" val="4153402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1003781" y="2294029"/>
            <a:ext cx="980479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Na obra de resgatar as almas perdidas que perecem, não é o homem quem executa a tarefa de salvá-las; Deus é quem com ele trabalha. Tanto Deus como o homem atuam. “Sois ____________ de Deus.” Temos que trabalhar de ___________ maneiras e ________ métodos vários, e ___________ que Deus atue em nós para revelar a verdade e revelá-Lo a Ele como Salvador que perdoa o pecado.</a:t>
            </a:r>
            <a:endParaRPr lang="pt-BR" dirty="0"/>
          </a:p>
        </p:txBody>
      </p:sp>
      <p:sp>
        <p:nvSpPr>
          <p:cNvPr id="3" name="CaixaDeTexto 2">
            <a:extLst>
              <a:ext uri="{FF2B5EF4-FFF2-40B4-BE49-F238E27FC236}">
                <a16:creationId xmlns:a16="http://schemas.microsoft.com/office/drawing/2014/main" id="{8CB71A89-0B00-8D7D-D172-2C9E6A806B88}"/>
              </a:ext>
            </a:extLst>
          </p:cNvPr>
          <p:cNvSpPr txBox="1"/>
          <p:nvPr/>
        </p:nvSpPr>
        <p:spPr>
          <a:xfrm>
            <a:off x="1733109" y="4047430"/>
            <a:ext cx="19380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diferentes</a:t>
            </a:r>
            <a:endParaRPr lang="pt-BR" dirty="0"/>
          </a:p>
        </p:txBody>
      </p:sp>
      <p:sp>
        <p:nvSpPr>
          <p:cNvPr id="2" name="CaixaDeTexto 1">
            <a:extLst>
              <a:ext uri="{FF2B5EF4-FFF2-40B4-BE49-F238E27FC236}">
                <a16:creationId xmlns:a16="http://schemas.microsoft.com/office/drawing/2014/main" id="{530319F6-DEAA-4B23-8DC6-4D39FE5BF588}"/>
              </a:ext>
            </a:extLst>
          </p:cNvPr>
          <p:cNvSpPr txBox="1"/>
          <p:nvPr/>
        </p:nvSpPr>
        <p:spPr>
          <a:xfrm>
            <a:off x="3364693" y="3580988"/>
            <a:ext cx="22039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err="1">
                <a:solidFill>
                  <a:srgbClr val="C00000"/>
                </a:solidFill>
                <a:latin typeface="Arial Nova"/>
                <a:cs typeface="Calibri"/>
              </a:rPr>
              <a:t>coobreiros</a:t>
            </a:r>
            <a:endParaRPr lang="pt-BR" dirty="0" err="1"/>
          </a:p>
        </p:txBody>
      </p:sp>
      <p:sp>
        <p:nvSpPr>
          <p:cNvPr id="5" name="CaixaDeTexto 4">
            <a:extLst>
              <a:ext uri="{FF2B5EF4-FFF2-40B4-BE49-F238E27FC236}">
                <a16:creationId xmlns:a16="http://schemas.microsoft.com/office/drawing/2014/main" id="{0784DDBB-A9C7-17B8-36C5-4EEE3336F44F}"/>
              </a:ext>
            </a:extLst>
          </p:cNvPr>
          <p:cNvSpPr txBox="1"/>
          <p:nvPr/>
        </p:nvSpPr>
        <p:spPr>
          <a:xfrm>
            <a:off x="6099164" y="4037132"/>
            <a:ext cx="11348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idear</a:t>
            </a:r>
            <a:endParaRPr lang="pt-BR" dirty="0"/>
          </a:p>
        </p:txBody>
      </p:sp>
      <p:sp>
        <p:nvSpPr>
          <p:cNvPr id="7" name="CaixaDeTexto 6">
            <a:extLst>
              <a:ext uri="{FF2B5EF4-FFF2-40B4-BE49-F238E27FC236}">
                <a16:creationId xmlns:a16="http://schemas.microsoft.com/office/drawing/2014/main" id="{CF02A6E6-1FDE-0354-9CD0-774AC95A71C9}"/>
              </a:ext>
            </a:extLst>
          </p:cNvPr>
          <p:cNvSpPr txBox="1"/>
          <p:nvPr/>
        </p:nvSpPr>
        <p:spPr>
          <a:xfrm>
            <a:off x="1290326" y="4459322"/>
            <a:ext cx="16291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permitir</a:t>
            </a:r>
            <a:endParaRPr lang="pt-BR" dirty="0"/>
          </a:p>
        </p:txBody>
      </p:sp>
    </p:spTree>
    <p:extLst>
      <p:ext uri="{BB962C8B-B14F-4D97-AF65-F5344CB8AC3E}">
        <p14:creationId xmlns:p14="http://schemas.microsoft.com/office/powerpoint/2010/main" val="2159156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tângulo: Cantos Arredondados 6">
            <a:extLst>
              <a:ext uri="{FF2B5EF4-FFF2-40B4-BE49-F238E27FC236}">
                <a16:creationId xmlns:a16="http://schemas.microsoft.com/office/drawing/2014/main" id="{B68A6B91-77E1-5120-F9C1-235CC247D7E2}"/>
              </a:ext>
            </a:extLst>
          </p:cNvPr>
          <p:cNvSpPr/>
          <p:nvPr/>
        </p:nvSpPr>
        <p:spPr>
          <a:xfrm>
            <a:off x="1603887" y="1634612"/>
            <a:ext cx="4498258" cy="8234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28267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2015446" y="2684216"/>
            <a:ext cx="907640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Precisamos preparar nossa família para fazer a obra do Senhor e para se envolver na missão. Devemos ensiná-los de acordo com o “assim diz o Senhor”. Como deve ser esse preparo a fim de tirar o “eu” do centro da mensagem?  (ver p.236)</a:t>
            </a:r>
            <a:endParaRPr lang="pt-BR" sz="2800" b="1" dirty="0">
              <a:solidFill>
                <a:srgbClr val="FFFFFF"/>
              </a:solidFill>
              <a:latin typeface="Arial Nova"/>
            </a:endParaRPr>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1388806"/>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1683774"/>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06</a:t>
            </a:r>
            <a:endParaRPr lang="pt-BR" sz="6600" b="1" dirty="0">
              <a:solidFill>
                <a:srgbClr val="000000"/>
              </a:solidFill>
              <a:latin typeface="Arial Nova"/>
            </a:endParaRPr>
          </a:p>
        </p:txBody>
      </p:sp>
      <p:sp>
        <p:nvSpPr>
          <p:cNvPr id="6" name="CaixaDeTexto 5">
            <a:extLst>
              <a:ext uri="{FF2B5EF4-FFF2-40B4-BE49-F238E27FC236}">
                <a16:creationId xmlns:a16="http://schemas.microsoft.com/office/drawing/2014/main" id="{AFC2A8C3-BC2C-295C-2633-06E8345A5E1C}"/>
              </a:ext>
            </a:extLst>
          </p:cNvPr>
          <p:cNvSpPr txBox="1"/>
          <p:nvPr/>
        </p:nvSpPr>
        <p:spPr>
          <a:xfrm>
            <a:off x="1960304" y="1622321"/>
            <a:ext cx="3785419"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800" b="1" dirty="0">
                <a:solidFill>
                  <a:srgbClr val="000000"/>
                </a:solidFill>
                <a:latin typeface="Arial Nova"/>
                <a:cs typeface="Calibri"/>
              </a:rPr>
              <a:t>Para refletir:</a:t>
            </a:r>
            <a:endParaRPr lang="pt-BR" sz="1050" dirty="0"/>
          </a:p>
        </p:txBody>
      </p:sp>
    </p:spTree>
    <p:extLst>
      <p:ext uri="{BB962C8B-B14F-4D97-AF65-F5344CB8AC3E}">
        <p14:creationId xmlns:p14="http://schemas.microsoft.com/office/powerpoint/2010/main" val="318697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9AB9173-3C8C-A3BC-CE75-C93F672D2C7A}"/>
              </a:ext>
            </a:extLst>
          </p:cNvPr>
          <p:cNvSpPr txBox="1"/>
          <p:nvPr/>
        </p:nvSpPr>
        <p:spPr>
          <a:xfrm>
            <a:off x="3109823" y="1823934"/>
            <a:ext cx="841897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Não estimuleis a apresentação da Escritura de maneira alguma para incitar a vanglória naquele que abrir a Palavra a outros. A obra para o tempo atual é levar estudantes e obreiros ao ponto em que lidem com os assuntos de maneira séria, solene e clara, para que não haja tempo inutilmente empregado nesta grande obra. Não erreis o alvo.</a:t>
            </a:r>
            <a:endParaRPr lang="pt-BR" dirty="0"/>
          </a:p>
        </p:txBody>
      </p:sp>
    </p:spTree>
    <p:extLst>
      <p:ext uri="{BB962C8B-B14F-4D97-AF65-F5344CB8AC3E}">
        <p14:creationId xmlns:p14="http://schemas.microsoft.com/office/powerpoint/2010/main" val="158283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9AB9173-3C8C-A3BC-CE75-C93F672D2C7A}"/>
              </a:ext>
            </a:extLst>
          </p:cNvPr>
          <p:cNvSpPr txBox="1"/>
          <p:nvPr/>
        </p:nvSpPr>
        <p:spPr>
          <a:xfrm>
            <a:off x="2909856" y="2090336"/>
            <a:ext cx="834689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O tempo é demasiado breve para revelar tudo quanto devia ser manifestado; será preciso a eternidade para conhecer a extensão e a largura, a profundidade e a altura das Escrituras. Há verdades de mais importância para algumas almas, do que outras. É preciso habilidade para educar no terreno </a:t>
            </a:r>
            <a:r>
              <a:rPr lang="pt-BR" sz="2800" b="1" dirty="0" err="1">
                <a:solidFill>
                  <a:srgbClr val="FFFFFF"/>
                </a:solidFill>
                <a:latin typeface="Arial Nova"/>
                <a:cs typeface="Calibri"/>
              </a:rPr>
              <a:t>escriturístico</a:t>
            </a:r>
            <a:r>
              <a:rPr lang="pt-BR" sz="2800" b="1" dirty="0">
                <a:solidFill>
                  <a:srgbClr val="FFFFFF"/>
                </a:solidFill>
                <a:latin typeface="Arial Nova"/>
                <a:cs typeface="Calibri"/>
              </a:rPr>
              <a:t>. (p.236)</a:t>
            </a:r>
            <a:endParaRPr lang="pt-BR" dirty="0"/>
          </a:p>
        </p:txBody>
      </p:sp>
    </p:spTree>
    <p:extLst>
      <p:ext uri="{BB962C8B-B14F-4D97-AF65-F5344CB8AC3E}">
        <p14:creationId xmlns:p14="http://schemas.microsoft.com/office/powerpoint/2010/main" val="380414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B8A18BB-550B-A70F-BAAF-742DC9201339}"/>
              </a:ext>
            </a:extLst>
          </p:cNvPr>
          <p:cNvSpPr txBox="1"/>
          <p:nvPr/>
        </p:nvSpPr>
        <p:spPr>
          <a:xfrm>
            <a:off x="1284338" y="1886564"/>
            <a:ext cx="962946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200" dirty="0">
                <a:solidFill>
                  <a:srgbClr val="FFFFFF"/>
                </a:solidFill>
                <a:latin typeface="Arial Nova"/>
                <a:cs typeface="Calibri"/>
              </a:rPr>
              <a:t>Talvez alguns estejam escutando o último sermão que lhes é dado ouvir, e outros não terão nunca mais o ensejo de ouvir uma exposição da cadeia da verdade, com uma aplicação prática da mesma a seu próprio coração. </a:t>
            </a:r>
          </a:p>
        </p:txBody>
      </p:sp>
    </p:spTree>
    <p:extLst>
      <p:ext uri="{BB962C8B-B14F-4D97-AF65-F5344CB8AC3E}">
        <p14:creationId xmlns:p14="http://schemas.microsoft.com/office/powerpoint/2010/main" val="109845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B8A18BB-550B-A70F-BAAF-742DC9201339}"/>
              </a:ext>
            </a:extLst>
          </p:cNvPr>
          <p:cNvSpPr txBox="1"/>
          <p:nvPr/>
        </p:nvSpPr>
        <p:spPr>
          <a:xfrm>
            <a:off x="1493273" y="2242983"/>
            <a:ext cx="962946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200" dirty="0">
                <a:solidFill>
                  <a:srgbClr val="FFFFFF"/>
                </a:solidFill>
                <a:ea typeface="+mn-lt"/>
                <a:cs typeface="+mn-lt"/>
              </a:rPr>
              <a:t>Perdida essa áurea oportunidade, fica perdida para sempre. Houvesse Cristo, com Seu amor redentor, sido exaltado em ligação com a teoria da verdade, e isso os poderia haver feito pender para o lado </a:t>
            </a:r>
            <a:r>
              <a:rPr lang="pt-BR" sz="3200" dirty="0" err="1">
                <a:solidFill>
                  <a:srgbClr val="FFFFFF"/>
                </a:solidFill>
                <a:ea typeface="+mn-lt"/>
                <a:cs typeface="+mn-lt"/>
              </a:rPr>
              <a:t>dEle.</a:t>
            </a:r>
            <a:r>
              <a:rPr lang="pt-BR" sz="3200" dirty="0">
                <a:solidFill>
                  <a:srgbClr val="FFFFFF"/>
                </a:solidFill>
                <a:ea typeface="+mn-lt"/>
                <a:cs typeface="+mn-lt"/>
              </a:rPr>
              <a:t> (P. 225,226)</a:t>
            </a:r>
            <a:endParaRPr lang="pt-BR" dirty="0">
              <a:ea typeface="+mn-lt"/>
              <a:cs typeface="+mn-lt"/>
            </a:endParaRPr>
          </a:p>
        </p:txBody>
      </p:sp>
    </p:spTree>
    <p:extLst>
      <p:ext uri="{BB962C8B-B14F-4D97-AF65-F5344CB8AC3E}">
        <p14:creationId xmlns:p14="http://schemas.microsoft.com/office/powerpoint/2010/main" val="8572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21385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1898854" y="2734596"/>
            <a:ext cx="878143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200" b="1" dirty="0">
                <a:solidFill>
                  <a:srgbClr val="FFFFFF"/>
                </a:solidFill>
                <a:latin typeface="Arial Nova"/>
                <a:cs typeface="Calibri"/>
              </a:rPr>
              <a:t>Qual é o principal apelo a ser feito em palestras e sermões? Por quê? (ver p.224)</a:t>
            </a:r>
            <a:endParaRPr lang="pt-BR" dirty="0"/>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2101645"/>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2396613"/>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01</a:t>
            </a:r>
            <a:endParaRPr lang="pt-BR" sz="6600" b="1" dirty="0">
              <a:solidFill>
                <a:srgbClr val="000000"/>
              </a:solidFill>
              <a:latin typeface="Arial Nova"/>
            </a:endParaRPr>
          </a:p>
        </p:txBody>
      </p:sp>
    </p:spTree>
    <p:extLst>
      <p:ext uri="{BB962C8B-B14F-4D97-AF65-F5344CB8AC3E}">
        <p14:creationId xmlns:p14="http://schemas.microsoft.com/office/powerpoint/2010/main" val="398062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599277" y="2632440"/>
            <a:ext cx="1038974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latin typeface="Arial Nova"/>
                <a:cs typeface="Calibri"/>
              </a:rPr>
              <a:t>Com a unção do Espírito Santo, que lhe incuta responsabilidade pelas almas, não despedirá a congregação sem apresentar-lhe a ______________, único refúgio do pecador, fazendo apelos veementes que cheguem ao coração dos ouvintes. </a:t>
            </a:r>
          </a:p>
          <a:p>
            <a:pPr algn="just"/>
            <a:endParaRPr lang="pt-BR" sz="2800" b="1" dirty="0">
              <a:latin typeface="Arial Nova"/>
              <a:cs typeface="Calibri"/>
            </a:endParaRPr>
          </a:p>
        </p:txBody>
      </p:sp>
    </p:spTree>
    <p:extLst>
      <p:ext uri="{BB962C8B-B14F-4D97-AF65-F5344CB8AC3E}">
        <p14:creationId xmlns:p14="http://schemas.microsoft.com/office/powerpoint/2010/main" val="2459244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599277" y="2632440"/>
            <a:ext cx="1038974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latin typeface="Arial Nova"/>
                <a:cs typeface="Calibri"/>
              </a:rPr>
              <a:t>Deve ele ter a consciência de que talvez nunca mais se encontre com esses ouvintes antes do grande dia de Deus. </a:t>
            </a:r>
          </a:p>
          <a:p>
            <a:pPr algn="just"/>
            <a:r>
              <a:rPr lang="pt-BR" sz="2800" b="1" dirty="0">
                <a:latin typeface="Arial Nova"/>
                <a:cs typeface="Calibri"/>
              </a:rPr>
              <a:t>Em todo discurso, deve-se fazer fervoroso apelo ao povo, para que </a:t>
            </a:r>
            <a:r>
              <a:rPr lang="pt-BR" sz="2800" b="1" dirty="0">
                <a:solidFill>
                  <a:srgbClr val="000000"/>
                </a:solidFill>
                <a:latin typeface="Arial Nova"/>
                <a:cs typeface="Calibri"/>
              </a:rPr>
              <a:t>__________</a:t>
            </a:r>
            <a:r>
              <a:rPr lang="pt-BR" sz="2800" b="1" dirty="0">
                <a:latin typeface="Arial Nova"/>
                <a:cs typeface="Calibri"/>
              </a:rPr>
              <a:t> seus pecados e se </a:t>
            </a:r>
            <a:r>
              <a:rPr lang="pt-BR" sz="2800" b="1" dirty="0">
                <a:solidFill>
                  <a:srgbClr val="000000"/>
                </a:solidFill>
                <a:latin typeface="Arial Nova"/>
                <a:cs typeface="Calibri"/>
              </a:rPr>
              <a:t>________</a:t>
            </a:r>
            <a:r>
              <a:rPr lang="pt-BR" sz="2800" b="1" dirty="0">
                <a:latin typeface="Arial Nova"/>
                <a:cs typeface="Calibri"/>
              </a:rPr>
              <a:t> para Cristo. </a:t>
            </a:r>
          </a:p>
          <a:p>
            <a:pPr algn="just"/>
            <a:endParaRPr lang="pt-BR" sz="2800" b="1" dirty="0">
              <a:latin typeface="Arial Nova"/>
              <a:cs typeface="Calibri"/>
            </a:endParaRPr>
          </a:p>
          <a:p>
            <a:pPr algn="just"/>
            <a:endParaRPr lang="pt-BR" sz="2800" b="1" dirty="0">
              <a:latin typeface="Arial Nova"/>
              <a:cs typeface="Calibri"/>
            </a:endParaRPr>
          </a:p>
        </p:txBody>
      </p:sp>
    </p:spTree>
    <p:extLst>
      <p:ext uri="{BB962C8B-B14F-4D97-AF65-F5344CB8AC3E}">
        <p14:creationId xmlns:p14="http://schemas.microsoft.com/office/powerpoint/2010/main" val="3414091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599277" y="2632440"/>
            <a:ext cx="1038974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latin typeface="Arial Nova"/>
                <a:cs typeface="Calibri"/>
              </a:rPr>
              <a:t>Com a unção do Espírito Santo, que lhe incuta responsabilidade pelas almas, não despedirá a congregação sem apresentar-lhe a ______________, único refúgio do pecador, fazendo apelos veementes que cheguem ao coração dos ouvintes. </a:t>
            </a:r>
          </a:p>
          <a:p>
            <a:pPr algn="just"/>
            <a:endParaRPr lang="pt-BR" sz="2800" b="1" dirty="0">
              <a:latin typeface="Arial Nova"/>
              <a:cs typeface="Calibri"/>
            </a:endParaRPr>
          </a:p>
        </p:txBody>
      </p:sp>
      <p:sp>
        <p:nvSpPr>
          <p:cNvPr id="2" name="CaixaDeTexto 1">
            <a:extLst>
              <a:ext uri="{FF2B5EF4-FFF2-40B4-BE49-F238E27FC236}">
                <a16:creationId xmlns:a16="http://schemas.microsoft.com/office/drawing/2014/main" id="{BBE8D334-BD1A-1823-C7FC-368FE7D646D6}"/>
              </a:ext>
            </a:extLst>
          </p:cNvPr>
          <p:cNvSpPr txBox="1"/>
          <p:nvPr/>
        </p:nvSpPr>
        <p:spPr>
          <a:xfrm>
            <a:off x="4847036" y="3387809"/>
            <a:ext cx="31556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Jesus Cristo</a:t>
            </a:r>
            <a:endParaRPr lang="pt-BR" sz="1600" dirty="0"/>
          </a:p>
        </p:txBody>
      </p:sp>
    </p:spTree>
    <p:extLst>
      <p:ext uri="{BB962C8B-B14F-4D97-AF65-F5344CB8AC3E}">
        <p14:creationId xmlns:p14="http://schemas.microsoft.com/office/powerpoint/2010/main" val="2562766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599277" y="2632440"/>
            <a:ext cx="1038974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latin typeface="Arial Nova"/>
                <a:cs typeface="Calibri"/>
              </a:rPr>
              <a:t>Deve ele ter a consciência de que talvez nunca mais se encontre com esses ouvintes antes do grande dia de Deus. </a:t>
            </a:r>
          </a:p>
          <a:p>
            <a:pPr algn="just"/>
            <a:r>
              <a:rPr lang="pt-BR" sz="2800" b="1" dirty="0">
                <a:latin typeface="Arial Nova"/>
                <a:cs typeface="Calibri"/>
              </a:rPr>
              <a:t>Em todo discurso, deve-se fazer fervoroso apelo ao povo, para que </a:t>
            </a:r>
            <a:r>
              <a:rPr lang="pt-BR" sz="2800" b="1" dirty="0">
                <a:solidFill>
                  <a:srgbClr val="000000"/>
                </a:solidFill>
                <a:latin typeface="Arial Nova"/>
                <a:cs typeface="Calibri"/>
              </a:rPr>
              <a:t>__________</a:t>
            </a:r>
            <a:r>
              <a:rPr lang="pt-BR" sz="2800" b="1" dirty="0">
                <a:latin typeface="Arial Nova"/>
                <a:cs typeface="Calibri"/>
              </a:rPr>
              <a:t> seus pecados e se </a:t>
            </a:r>
            <a:r>
              <a:rPr lang="pt-BR" sz="2800" b="1" dirty="0">
                <a:solidFill>
                  <a:srgbClr val="000000"/>
                </a:solidFill>
                <a:latin typeface="Arial Nova"/>
                <a:cs typeface="Calibri"/>
              </a:rPr>
              <a:t>________</a:t>
            </a:r>
            <a:r>
              <a:rPr lang="pt-BR" sz="2800" b="1" dirty="0">
                <a:latin typeface="Arial Nova"/>
                <a:cs typeface="Calibri"/>
              </a:rPr>
              <a:t> para Cristo. </a:t>
            </a:r>
          </a:p>
          <a:p>
            <a:pPr algn="just"/>
            <a:endParaRPr lang="pt-BR" sz="2800" b="1" dirty="0">
              <a:latin typeface="Arial Nova"/>
              <a:cs typeface="Calibri"/>
            </a:endParaRPr>
          </a:p>
          <a:p>
            <a:pPr algn="just"/>
            <a:endParaRPr lang="pt-BR" sz="2800" b="1" dirty="0">
              <a:latin typeface="Arial Nova"/>
              <a:cs typeface="Calibri"/>
            </a:endParaRPr>
          </a:p>
        </p:txBody>
      </p:sp>
      <p:sp>
        <p:nvSpPr>
          <p:cNvPr id="2" name="CaixaDeTexto 1">
            <a:extLst>
              <a:ext uri="{FF2B5EF4-FFF2-40B4-BE49-F238E27FC236}">
                <a16:creationId xmlns:a16="http://schemas.microsoft.com/office/drawing/2014/main" id="{BBE8D334-BD1A-1823-C7FC-368FE7D646D6}"/>
              </a:ext>
            </a:extLst>
          </p:cNvPr>
          <p:cNvSpPr txBox="1"/>
          <p:nvPr/>
        </p:nvSpPr>
        <p:spPr>
          <a:xfrm>
            <a:off x="2355090" y="3851188"/>
            <a:ext cx="16419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deixem</a:t>
            </a:r>
          </a:p>
        </p:txBody>
      </p:sp>
      <p:sp>
        <p:nvSpPr>
          <p:cNvPr id="3" name="CaixaDeTexto 2">
            <a:extLst>
              <a:ext uri="{FF2B5EF4-FFF2-40B4-BE49-F238E27FC236}">
                <a16:creationId xmlns:a16="http://schemas.microsoft.com/office/drawing/2014/main" id="{9481A033-1286-CAE3-F1E6-964AA1076304}"/>
              </a:ext>
            </a:extLst>
          </p:cNvPr>
          <p:cNvSpPr txBox="1"/>
          <p:nvPr/>
        </p:nvSpPr>
        <p:spPr>
          <a:xfrm>
            <a:off x="7215415" y="3851187"/>
            <a:ext cx="16419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voltem</a:t>
            </a:r>
            <a:endParaRPr lang="pt-BR" dirty="0"/>
          </a:p>
        </p:txBody>
      </p:sp>
    </p:spTree>
    <p:extLst>
      <p:ext uri="{BB962C8B-B14F-4D97-AF65-F5344CB8AC3E}">
        <p14:creationId xmlns:p14="http://schemas.microsoft.com/office/powerpoint/2010/main" val="3756534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28</Slides>
  <Notes>0</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
  <cp:lastModifiedBy/>
  <cp:revision>668</cp:revision>
  <dcterms:created xsi:type="dcterms:W3CDTF">2023-08-28T10:15:36Z</dcterms:created>
  <dcterms:modified xsi:type="dcterms:W3CDTF">2023-09-04T17:45:17Z</dcterms:modified>
</cp:coreProperties>
</file>