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24384000" cy="13716000"/>
  <p:notesSz cx="6858000" cy="9144000"/>
  <p:embeddedFontLst>
    <p:embeddedFont>
      <p:font typeface="Cormorant Garamond" panose="020B0604020202020204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Helvetica Neue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jTt39neHlLu62hODxYsAe0bBoc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aria Cristina Barbosa" userId="a7deaa94-27fa-4381-b313-ee83126f3c73" providerId="ADAL" clId="{769CCDC4-0F33-4565-AD0E-4EF5E2B4A54C}"/>
    <pc:docChg chg="modSld">
      <pc:chgData name="DSA - Maria Cristina Barbosa" userId="a7deaa94-27fa-4381-b313-ee83126f3c73" providerId="ADAL" clId="{769CCDC4-0F33-4565-AD0E-4EF5E2B4A54C}" dt="2024-10-28T15:16:32.619" v="19" actId="1076"/>
      <pc:docMkLst>
        <pc:docMk/>
      </pc:docMkLst>
      <pc:sldChg chg="modSp mod">
        <pc:chgData name="DSA - Maria Cristina Barbosa" userId="a7deaa94-27fa-4381-b313-ee83126f3c73" providerId="ADAL" clId="{769CCDC4-0F33-4565-AD0E-4EF5E2B4A54C}" dt="2024-10-28T13:50:47.433" v="7" actId="1076"/>
        <pc:sldMkLst>
          <pc:docMk/>
          <pc:sldMk cId="0" sldId="261"/>
        </pc:sldMkLst>
        <pc:spChg chg="mod">
          <ac:chgData name="DSA - Maria Cristina Barbosa" userId="a7deaa94-27fa-4381-b313-ee83126f3c73" providerId="ADAL" clId="{769CCDC4-0F33-4565-AD0E-4EF5E2B4A54C}" dt="2024-10-28T13:50:29.075" v="1" actId="1076"/>
          <ac:spMkLst>
            <pc:docMk/>
            <pc:sldMk cId="0" sldId="261"/>
            <ac:spMk id="113" creationId="{00000000-0000-0000-0000-000000000000}"/>
          </ac:spMkLst>
        </pc:spChg>
        <pc:picChg chg="mod">
          <ac:chgData name="DSA - Maria Cristina Barbosa" userId="a7deaa94-27fa-4381-b313-ee83126f3c73" providerId="ADAL" clId="{769CCDC4-0F33-4565-AD0E-4EF5E2B4A54C}" dt="2024-10-28T13:50:42.780" v="6" actId="1076"/>
          <ac:picMkLst>
            <pc:docMk/>
            <pc:sldMk cId="0" sldId="261"/>
            <ac:picMk id="114" creationId="{00000000-0000-0000-0000-000000000000}"/>
          </ac:picMkLst>
        </pc:picChg>
        <pc:picChg chg="mod">
          <ac:chgData name="DSA - Maria Cristina Barbosa" userId="a7deaa94-27fa-4381-b313-ee83126f3c73" providerId="ADAL" clId="{769CCDC4-0F33-4565-AD0E-4EF5E2B4A54C}" dt="2024-10-28T13:50:47.433" v="7" actId="1076"/>
          <ac:picMkLst>
            <pc:docMk/>
            <pc:sldMk cId="0" sldId="261"/>
            <ac:picMk id="115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769CCDC4-0F33-4565-AD0E-4EF5E2B4A54C}" dt="2024-10-28T15:15:19.861" v="15" actId="1076"/>
        <pc:sldMkLst>
          <pc:docMk/>
          <pc:sldMk cId="0" sldId="266"/>
        </pc:sldMkLst>
        <pc:spChg chg="mod">
          <ac:chgData name="DSA - Maria Cristina Barbosa" userId="a7deaa94-27fa-4381-b313-ee83126f3c73" providerId="ADAL" clId="{769CCDC4-0F33-4565-AD0E-4EF5E2B4A54C}" dt="2024-10-28T15:15:19.861" v="15" actId="1076"/>
          <ac:spMkLst>
            <pc:docMk/>
            <pc:sldMk cId="0" sldId="266"/>
            <ac:spMk id="146" creationId="{00000000-0000-0000-0000-000000000000}"/>
          </ac:spMkLst>
        </pc:spChg>
        <pc:picChg chg="mod">
          <ac:chgData name="DSA - Maria Cristina Barbosa" userId="a7deaa94-27fa-4381-b313-ee83126f3c73" providerId="ADAL" clId="{769CCDC4-0F33-4565-AD0E-4EF5E2B4A54C}" dt="2024-10-28T15:15:10.688" v="13" actId="1076"/>
          <ac:picMkLst>
            <pc:docMk/>
            <pc:sldMk cId="0" sldId="266"/>
            <ac:picMk id="147" creationId="{00000000-0000-0000-0000-000000000000}"/>
          </ac:picMkLst>
        </pc:picChg>
        <pc:picChg chg="mod">
          <ac:chgData name="DSA - Maria Cristina Barbosa" userId="a7deaa94-27fa-4381-b313-ee83126f3c73" providerId="ADAL" clId="{769CCDC4-0F33-4565-AD0E-4EF5E2B4A54C}" dt="2024-10-28T15:15:07.953" v="12" actId="1076"/>
          <ac:picMkLst>
            <pc:docMk/>
            <pc:sldMk cId="0" sldId="266"/>
            <ac:picMk id="148" creationId="{00000000-0000-0000-0000-000000000000}"/>
          </ac:picMkLst>
        </pc:picChg>
        <pc:picChg chg="mod">
          <ac:chgData name="DSA - Maria Cristina Barbosa" userId="a7deaa94-27fa-4381-b313-ee83126f3c73" providerId="ADAL" clId="{769CCDC4-0F33-4565-AD0E-4EF5E2B4A54C}" dt="2024-10-28T15:15:12.267" v="14" actId="1076"/>
          <ac:picMkLst>
            <pc:docMk/>
            <pc:sldMk cId="0" sldId="266"/>
            <ac:picMk id="149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769CCDC4-0F33-4565-AD0E-4EF5E2B4A54C}" dt="2024-10-28T15:16:10.066" v="17" actId="1076"/>
        <pc:sldMkLst>
          <pc:docMk/>
          <pc:sldMk cId="0" sldId="281"/>
        </pc:sldMkLst>
        <pc:spChg chg="mod">
          <ac:chgData name="DSA - Maria Cristina Barbosa" userId="a7deaa94-27fa-4381-b313-ee83126f3c73" providerId="ADAL" clId="{769CCDC4-0F33-4565-AD0E-4EF5E2B4A54C}" dt="2024-10-28T15:16:10.066" v="17" actId="1076"/>
          <ac:spMkLst>
            <pc:docMk/>
            <pc:sldMk cId="0" sldId="281"/>
            <ac:spMk id="235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769CCDC4-0F33-4565-AD0E-4EF5E2B4A54C}" dt="2024-10-28T15:16:32.619" v="19" actId="1076"/>
        <pc:sldMkLst>
          <pc:docMk/>
          <pc:sldMk cId="0" sldId="290"/>
        </pc:sldMkLst>
        <pc:spChg chg="mod">
          <ac:chgData name="DSA - Maria Cristina Barbosa" userId="a7deaa94-27fa-4381-b313-ee83126f3c73" providerId="ADAL" clId="{769CCDC4-0F33-4565-AD0E-4EF5E2B4A54C}" dt="2024-10-28T15:16:32.619" v="19" actId="1076"/>
          <ac:spMkLst>
            <pc:docMk/>
            <pc:sldMk cId="0" sldId="290"/>
            <ac:spMk id="28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9e31268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9e31268c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9e31268c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9e31268ce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9e31268c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9e31268ce_0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9e31268c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9e31268ce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9e31268c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9e31268ce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9e31268c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9e31268ce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9e31268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9e31268ce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9e31268c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9e31268ce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9e31268c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09e31268ce_0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9e31268c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9e31268ce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9e31268c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9e31268ce_0_1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9e31268c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9e31268ce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9e31268c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9e31268ce_0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9e31268c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9e31268ce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9e31268c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9e31268ce_0_1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9e31268c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9e31268ce_0_1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9e31268c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9e31268ce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9e31268c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9e31268ce_0_1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9e31268c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9e31268ce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9e31268c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9e31268ce_0_1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9e31268c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9e31268ce_0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9e31268c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9e31268ce_0_1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9e31268c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9e31268ce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09e31268c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09e31268ce_0_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9e31268c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09e31268ce_0_1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9e31268c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9e31268ce_0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9e31268c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09e31268ce_0_1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9e31268c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09e31268ce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9e31268c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9e31268ce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9e31268c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09e31268ce_0_1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9e31268c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09e31268ce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9e31268c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9e31268ce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9e31268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9e31268ce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9e31268c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9e31268ce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9e31268c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9e31268ce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9e31268c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9e31268ce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9e31268c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9e31268ce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8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1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2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2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3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4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4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5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5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1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5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pequeño)">
  <p:cSld name="Título, viñetas, y video en vivo (pequeño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grande)">
  <p:cSld name="Título, viñetas, y video en vivo (grande)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7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8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8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9e31268ce_0_60"/>
          <p:cNvSpPr txBox="1"/>
          <p:nvPr/>
        </p:nvSpPr>
        <p:spPr>
          <a:xfrm>
            <a:off x="13850475" y="4991725"/>
            <a:ext cx="73986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desenvolvimento de um relacionamento com Deus como podemos verificar na Bíblia é um processo gradual e contínuo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1" name="Google Shape;141;g309e31268ce_0_60" descr="DALL·E 2024-10-04 17.36.00 - A realistic scene of Jesus walking on the beach with a young man, both seen from behind. Jesus is gently placing his hand on the young man's shoulder .jpeg"/>
          <p:cNvPicPr preferRelativeResize="0"/>
          <p:nvPr/>
        </p:nvPicPr>
        <p:blipFill rotWithShape="1">
          <a:blip r:embed="rId4">
            <a:alphaModFix/>
          </a:blip>
          <a:srcRect l="16039" t="1858" r="14646" b="1848"/>
          <a:stretch/>
        </p:blipFill>
        <p:spPr>
          <a:xfrm>
            <a:off x="4906068" y="2292485"/>
            <a:ext cx="7616833" cy="10580706"/>
          </a:xfrm>
          <a:custGeom>
            <a:avLst/>
            <a:gdLst/>
            <a:ahLst/>
            <a:cxnLst/>
            <a:rect l="l" t="t" r="r" b="b"/>
            <a:pathLst>
              <a:path w="21599" h="21600" extrusionOk="0">
                <a:moveTo>
                  <a:pt x="5992" y="0"/>
                </a:moveTo>
                <a:cubicBezTo>
                  <a:pt x="4233" y="0"/>
                  <a:pt x="3178" y="0"/>
                  <a:pt x="2475" y="211"/>
                </a:cubicBezTo>
                <a:cubicBezTo>
                  <a:pt x="1461" y="477"/>
                  <a:pt x="663" y="1052"/>
                  <a:pt x="294" y="1782"/>
                </a:cubicBezTo>
                <a:cubicBezTo>
                  <a:pt x="0" y="2288"/>
                  <a:pt x="0" y="3048"/>
                  <a:pt x="0" y="4314"/>
                </a:cubicBezTo>
                <a:lnTo>
                  <a:pt x="0" y="17286"/>
                </a:lnTo>
                <a:cubicBezTo>
                  <a:pt x="0" y="18552"/>
                  <a:pt x="0" y="19311"/>
                  <a:pt x="294" y="19818"/>
                </a:cubicBezTo>
                <a:cubicBezTo>
                  <a:pt x="663" y="20547"/>
                  <a:pt x="1461" y="21123"/>
                  <a:pt x="2475" y="21389"/>
                </a:cubicBezTo>
                <a:cubicBezTo>
                  <a:pt x="3178" y="21600"/>
                  <a:pt x="4233" y="21600"/>
                  <a:pt x="5992" y="21600"/>
                </a:cubicBezTo>
                <a:lnTo>
                  <a:pt x="15608" y="21600"/>
                </a:lnTo>
                <a:cubicBezTo>
                  <a:pt x="17367" y="21600"/>
                  <a:pt x="18421" y="21600"/>
                  <a:pt x="19124" y="21389"/>
                </a:cubicBezTo>
                <a:cubicBezTo>
                  <a:pt x="20138" y="21123"/>
                  <a:pt x="20937" y="20547"/>
                  <a:pt x="21306" y="19818"/>
                </a:cubicBezTo>
                <a:cubicBezTo>
                  <a:pt x="21600" y="19311"/>
                  <a:pt x="21599" y="18552"/>
                  <a:pt x="21599" y="17286"/>
                </a:cubicBezTo>
                <a:lnTo>
                  <a:pt x="21599" y="4314"/>
                </a:lnTo>
                <a:cubicBezTo>
                  <a:pt x="21599" y="3048"/>
                  <a:pt x="21600" y="2288"/>
                  <a:pt x="21306" y="1782"/>
                </a:cubicBezTo>
                <a:cubicBezTo>
                  <a:pt x="20937" y="1052"/>
                  <a:pt x="20138" y="477"/>
                  <a:pt x="19124" y="211"/>
                </a:cubicBezTo>
                <a:cubicBezTo>
                  <a:pt x="18421" y="0"/>
                  <a:pt x="17367" y="0"/>
                  <a:pt x="15608" y="0"/>
                </a:cubicBezTo>
                <a:lnTo>
                  <a:pt x="599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9e31268ce_0_63"/>
          <p:cNvSpPr txBox="1"/>
          <p:nvPr/>
        </p:nvSpPr>
        <p:spPr>
          <a:xfrm>
            <a:off x="1663400" y="4116740"/>
            <a:ext cx="6710700" cy="61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Esse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processo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ser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entendido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três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fases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distintas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4958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1.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Pecado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rebeldia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4958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2.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Obediência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4958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3.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Alinhamento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7" name="Google Shape;147;g309e31268ce_0_63" descr="DALL·E 2024-10-04 17.50.35 - A dramatic and emotional scene of a man sitting in a dark room, with his head in his hands, expressing deep sadness or frustration. The lighting is lo.jpeg"/>
          <p:cNvPicPr preferRelativeResize="0"/>
          <p:nvPr/>
        </p:nvPicPr>
        <p:blipFill rotWithShape="1">
          <a:blip r:embed="rId4">
            <a:alphaModFix/>
          </a:blip>
          <a:srcRect t="19083" b="33147"/>
          <a:stretch/>
        </p:blipFill>
        <p:spPr>
          <a:xfrm>
            <a:off x="10128395" y="3289694"/>
            <a:ext cx="8121924" cy="38798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598" y="0"/>
                </a:moveTo>
                <a:lnTo>
                  <a:pt x="0" y="21269"/>
                </a:lnTo>
                <a:lnTo>
                  <a:pt x="0" y="21600"/>
                </a:lnTo>
                <a:lnTo>
                  <a:pt x="17001" y="21600"/>
                </a:lnTo>
                <a:lnTo>
                  <a:pt x="21600" y="331"/>
                </a:lnTo>
                <a:lnTo>
                  <a:pt x="21600" y="0"/>
                </a:lnTo>
                <a:lnTo>
                  <a:pt x="459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8" name="Google Shape;148;g309e31268ce_0_63" descr="DALL·E 2024-10-02 20.39.40 - A realistic image of a young man praying. He is sitting quietly, with his hands clasped in front of his face, eyes closed in deep concentration or ref.jpeg"/>
          <p:cNvPicPr preferRelativeResize="0"/>
          <p:nvPr/>
        </p:nvPicPr>
        <p:blipFill rotWithShape="1">
          <a:blip r:embed="rId5">
            <a:alphaModFix/>
          </a:blip>
          <a:srcRect l="4470" t="28397" r="4470" b="28393"/>
          <a:stretch/>
        </p:blipFill>
        <p:spPr>
          <a:xfrm>
            <a:off x="15869704" y="5805377"/>
            <a:ext cx="8176032" cy="38798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0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9" name="Google Shape;149;g309e31268ce_0_63" descr="DALL·E 2024-10-04 18.09.58 - A simple drawing of stick figures on a chalkboard, climbing stairs and helping each other ascend. One figure is pulling another up the steps, symboliz.jpeg"/>
          <p:cNvPicPr preferRelativeResize="0"/>
          <p:nvPr/>
        </p:nvPicPr>
        <p:blipFill rotWithShape="1">
          <a:blip r:embed="rId6">
            <a:alphaModFix/>
          </a:blip>
          <a:srcRect l="2624" t="8169" r="2624" b="46868"/>
          <a:stretch/>
        </p:blipFill>
        <p:spPr>
          <a:xfrm>
            <a:off x="8103984" y="7861629"/>
            <a:ext cx="8176032" cy="38798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0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9e31268ce_0_66"/>
          <p:cNvSpPr txBox="1"/>
          <p:nvPr/>
        </p:nvSpPr>
        <p:spPr>
          <a:xfrm>
            <a:off x="2702101" y="9562963"/>
            <a:ext cx="189798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 cada uma dessas fases, a família desempenha um papel fundamental como instrumento de Deus para guiar, apoiar e nutrir o crescimento espiritual dos seus membros.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g309e31268ce_0_66" descr="Diseño_sin_título__30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8193" y="343282"/>
            <a:ext cx="9507614" cy="93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9e31268ce_0_69"/>
          <p:cNvSpPr txBox="1"/>
          <p:nvPr/>
        </p:nvSpPr>
        <p:spPr>
          <a:xfrm>
            <a:off x="2297440" y="2966299"/>
            <a:ext cx="9724200" cy="8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Rebeldia e o Papel da Família</a:t>
            </a:r>
            <a:endParaRPr sz="55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 b="1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 caracteriza pela resistência do homem em submeter-se à vontade de Deus. A rebeldia é identificada pelo desejo de seguir os próprios caminhos, ignorando a vontade de Deus.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1" name="Google Shape;161;g309e31268ce_0_69" descr="Captura_de_pantalla_2024-10-04_a_la_s__19.38.39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2353" y="1782270"/>
            <a:ext cx="10784132" cy="1093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9e31268ce_0_72"/>
          <p:cNvSpPr txBox="1"/>
          <p:nvPr/>
        </p:nvSpPr>
        <p:spPr>
          <a:xfrm>
            <a:off x="3972587" y="9467575"/>
            <a:ext cx="164388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família é o primeiro ambiente onde os valores, os limites e as orientações de vida são estabelecidos. Em Gênesis 18:19 diz: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7" name="Google Shape;167;g309e31268ce_0_72" descr="DALL·E 2024-10-03 20.09.01 - A warm and peaceful image of a family reading the Bible together. A mother, father, and young child are sitting close, with the parents guiding the ch.jpeg"/>
          <p:cNvPicPr preferRelativeResize="0"/>
          <p:nvPr/>
        </p:nvPicPr>
        <p:blipFill rotWithShape="1">
          <a:blip r:embed="rId4">
            <a:alphaModFix/>
          </a:blip>
          <a:srcRect l="1437" t="11335" r="1437" b="25656"/>
          <a:stretch/>
        </p:blipFill>
        <p:spPr>
          <a:xfrm>
            <a:off x="6267053" y="1542737"/>
            <a:ext cx="11849868" cy="76870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457" y="0"/>
                </a:moveTo>
                <a:cubicBezTo>
                  <a:pt x="1736" y="0"/>
                  <a:pt x="1304" y="0"/>
                  <a:pt x="1015" y="186"/>
                </a:cubicBezTo>
                <a:cubicBezTo>
                  <a:pt x="600" y="419"/>
                  <a:pt x="272" y="924"/>
                  <a:pt x="120" y="1565"/>
                </a:cubicBezTo>
                <a:cubicBezTo>
                  <a:pt x="0" y="2010"/>
                  <a:pt x="0" y="2676"/>
                  <a:pt x="0" y="3788"/>
                </a:cubicBezTo>
                <a:lnTo>
                  <a:pt x="0" y="17812"/>
                </a:lnTo>
                <a:cubicBezTo>
                  <a:pt x="0" y="18923"/>
                  <a:pt x="0" y="19591"/>
                  <a:pt x="120" y="20035"/>
                </a:cubicBezTo>
                <a:cubicBezTo>
                  <a:pt x="272" y="20676"/>
                  <a:pt x="600" y="21181"/>
                  <a:pt x="1015" y="21414"/>
                </a:cubicBezTo>
                <a:cubicBezTo>
                  <a:pt x="1304" y="21599"/>
                  <a:pt x="1736" y="21600"/>
                  <a:pt x="2457" y="21600"/>
                </a:cubicBezTo>
                <a:lnTo>
                  <a:pt x="19143" y="21600"/>
                </a:lnTo>
                <a:cubicBezTo>
                  <a:pt x="19864" y="21600"/>
                  <a:pt x="20297" y="21599"/>
                  <a:pt x="20585" y="21414"/>
                </a:cubicBezTo>
                <a:cubicBezTo>
                  <a:pt x="21001" y="21181"/>
                  <a:pt x="21328" y="20676"/>
                  <a:pt x="21479" y="20035"/>
                </a:cubicBezTo>
                <a:cubicBezTo>
                  <a:pt x="21600" y="19591"/>
                  <a:pt x="21600" y="18923"/>
                  <a:pt x="21600" y="17812"/>
                </a:cubicBezTo>
                <a:lnTo>
                  <a:pt x="21600" y="3788"/>
                </a:lnTo>
                <a:cubicBezTo>
                  <a:pt x="21600" y="2676"/>
                  <a:pt x="21600" y="2010"/>
                  <a:pt x="21479" y="1565"/>
                </a:cubicBezTo>
                <a:cubicBezTo>
                  <a:pt x="21328" y="924"/>
                  <a:pt x="21001" y="419"/>
                  <a:pt x="20585" y="186"/>
                </a:cubicBezTo>
                <a:cubicBezTo>
                  <a:pt x="20297" y="0"/>
                  <a:pt x="19864" y="0"/>
                  <a:pt x="19143" y="0"/>
                </a:cubicBezTo>
                <a:lnTo>
                  <a:pt x="2457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09e31268ce_0_6" descr="DALL·E 2024-10-04 21.04.48 - A joyful scene of three generations of family_ a child sitting on the shoulders of his father, and the father sitting on the shoulders of his own fath.jpeg"/>
          <p:cNvPicPr preferRelativeResize="0"/>
          <p:nvPr/>
        </p:nvPicPr>
        <p:blipFill rotWithShape="1">
          <a:blip r:embed="rId4">
            <a:alphaModFix/>
          </a:blip>
          <a:srcRect l="1813" t="745" r="7983" b="12546"/>
          <a:stretch/>
        </p:blipFill>
        <p:spPr>
          <a:xfrm>
            <a:off x="6012810" y="1452642"/>
            <a:ext cx="10800868" cy="1038178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73" name="Google Shape;173;g309e31268ce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21425" y="4734388"/>
            <a:ext cx="6332900" cy="42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9e31268ce_0_94"/>
          <p:cNvSpPr txBox="1"/>
          <p:nvPr/>
        </p:nvSpPr>
        <p:spPr>
          <a:xfrm>
            <a:off x="4180050" y="4266892"/>
            <a:ext cx="160239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Porque eu o escolhi para que ordene aos seus filhos e a sua casa depois dele, a fim de que guardem o caminho do SENHOR e pratiquem a justiça e o juízo, para que o SENHOR faça vir sobre Abraão o que lhe prometeu.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 18:19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9e31268ce_0_97"/>
          <p:cNvSpPr txBox="1"/>
          <p:nvPr/>
        </p:nvSpPr>
        <p:spPr>
          <a:xfrm>
            <a:off x="2340415" y="5171617"/>
            <a:ext cx="86079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quinto mandamento se alinha com os primeiros quatro no sentido de estabelecer pela vontade de Deus a autoridade sobre o ser humano.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4" name="Google Shape;184;g309e31268ce_0_97" descr="DALL·E 2024-10-04 22.07.55 - A realistic scene of a family, including a father, mother, and children, praying together with their hands clearly visible, without any distortion. Je.jpeg"/>
          <p:cNvPicPr preferRelativeResize="0"/>
          <p:nvPr/>
        </p:nvPicPr>
        <p:blipFill rotWithShape="1">
          <a:blip r:embed="rId4">
            <a:alphaModFix/>
          </a:blip>
          <a:srcRect l="19103" t="5917" r="11176" b="18215"/>
          <a:stretch/>
        </p:blipFill>
        <p:spPr>
          <a:xfrm>
            <a:off x="12064921" y="2237018"/>
            <a:ext cx="10156086" cy="11051380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09e31268ce_0_89" descr="DALL·E 2024-10-04 21.50.52 - A serene and peaceful scene of a family walking down a path in nature. The family consists of two parents and two children, all holding hands and walk.jpeg"/>
          <p:cNvPicPr preferRelativeResize="0"/>
          <p:nvPr/>
        </p:nvPicPr>
        <p:blipFill rotWithShape="1">
          <a:blip r:embed="rId4">
            <a:alphaModFix/>
          </a:blip>
          <a:srcRect l="9942" t="21477" r="9942" b="1320"/>
          <a:stretch/>
        </p:blipFill>
        <p:spPr>
          <a:xfrm>
            <a:off x="5967529" y="1422003"/>
            <a:ext cx="10899805" cy="10503141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90" name="Google Shape;190;g309e31268ce_0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81675" y="4320813"/>
            <a:ext cx="5792875" cy="50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9e31268ce_0_106"/>
          <p:cNvSpPr txBox="1"/>
          <p:nvPr/>
        </p:nvSpPr>
        <p:spPr>
          <a:xfrm>
            <a:off x="5715302" y="5113492"/>
            <a:ext cx="129534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Honre o seu pai e a sua mãe, para que você tenha uma longa vida na terra que o SENHOR, seu Deus, lhe dá.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Êxodo 20:12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09e31268ce_0_9"/>
          <p:cNvPicPr preferRelativeResize="0"/>
          <p:nvPr/>
        </p:nvPicPr>
        <p:blipFill rotWithShape="1">
          <a:blip r:embed="rId4">
            <a:alphaModFix/>
          </a:blip>
          <a:srcRect t="5651"/>
          <a:stretch/>
        </p:blipFill>
        <p:spPr>
          <a:xfrm>
            <a:off x="9949100" y="4232875"/>
            <a:ext cx="14063775" cy="47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9e31268ce_0_109"/>
          <p:cNvSpPr txBox="1"/>
          <p:nvPr/>
        </p:nvSpPr>
        <p:spPr>
          <a:xfrm>
            <a:off x="3124167" y="4690192"/>
            <a:ext cx="67212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família, contra a rebelião do coração, atua como um farol de esperança e orientação.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1" name="Google Shape;201;g309e31268ce_0_109" descr="Captura_de_pantalla_2024-10-06_a_la_s__18.56.32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655" y="2335757"/>
            <a:ext cx="11160900" cy="1113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9e31268ce_0_112"/>
          <p:cNvSpPr txBox="1"/>
          <p:nvPr/>
        </p:nvSpPr>
        <p:spPr>
          <a:xfrm>
            <a:off x="13931800" y="3827500"/>
            <a:ext cx="87033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Mesmo quando um membro se rebela, a família é chamada a manter-se firme nos ensinamentos de Deus, oferecendo amor, paciência e suporte, aguardando o momento em que o coração rebelde se renda ao Espírito Santo.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7" name="Google Shape;207;g309e31268ce_0_112" descr="DALL·E 2024-10-06 19.06.55 - A close-up of a father and his teenage son in an emotional embrace. The father is holding his teenage son tightly, both showing expressions of comfort.jpeg"/>
          <p:cNvPicPr preferRelativeResize="0"/>
          <p:nvPr/>
        </p:nvPicPr>
        <p:blipFill rotWithShape="1">
          <a:blip r:embed="rId4">
            <a:alphaModFix/>
          </a:blip>
          <a:srcRect t="1798" b="17177"/>
          <a:stretch/>
        </p:blipFill>
        <p:spPr>
          <a:xfrm>
            <a:off x="1415177" y="2737092"/>
            <a:ext cx="12221766" cy="9902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0" y="0"/>
                </a:moveTo>
                <a:cubicBezTo>
                  <a:pt x="1194" y="0"/>
                  <a:pt x="897" y="0"/>
                  <a:pt x="699" y="102"/>
                </a:cubicBezTo>
                <a:cubicBezTo>
                  <a:pt x="413" y="231"/>
                  <a:pt x="187" y="509"/>
                  <a:pt x="83" y="862"/>
                </a:cubicBezTo>
                <a:cubicBezTo>
                  <a:pt x="0" y="1107"/>
                  <a:pt x="0" y="1474"/>
                  <a:pt x="0" y="2086"/>
                </a:cubicBezTo>
                <a:lnTo>
                  <a:pt x="0" y="19514"/>
                </a:lnTo>
                <a:cubicBezTo>
                  <a:pt x="0" y="20126"/>
                  <a:pt x="0" y="20493"/>
                  <a:pt x="83" y="20738"/>
                </a:cubicBezTo>
                <a:cubicBezTo>
                  <a:pt x="187" y="21091"/>
                  <a:pt x="413" y="21369"/>
                  <a:pt x="699" y="21498"/>
                </a:cubicBezTo>
                <a:cubicBezTo>
                  <a:pt x="897" y="21600"/>
                  <a:pt x="1194" y="21600"/>
                  <a:pt x="1690" y="21600"/>
                </a:cubicBezTo>
                <a:lnTo>
                  <a:pt x="19910" y="21600"/>
                </a:lnTo>
                <a:cubicBezTo>
                  <a:pt x="20406" y="21600"/>
                  <a:pt x="20704" y="21600"/>
                  <a:pt x="20902" y="21498"/>
                </a:cubicBezTo>
                <a:cubicBezTo>
                  <a:pt x="21188" y="21369"/>
                  <a:pt x="21413" y="21091"/>
                  <a:pt x="21517" y="20738"/>
                </a:cubicBezTo>
                <a:cubicBezTo>
                  <a:pt x="21600" y="20493"/>
                  <a:pt x="21600" y="20126"/>
                  <a:pt x="21600" y="19514"/>
                </a:cubicBezTo>
                <a:lnTo>
                  <a:pt x="21600" y="2086"/>
                </a:lnTo>
                <a:cubicBezTo>
                  <a:pt x="21600" y="1474"/>
                  <a:pt x="21600" y="1107"/>
                  <a:pt x="21517" y="862"/>
                </a:cubicBezTo>
                <a:cubicBezTo>
                  <a:pt x="21413" y="509"/>
                  <a:pt x="21188" y="231"/>
                  <a:pt x="20902" y="102"/>
                </a:cubicBezTo>
                <a:cubicBezTo>
                  <a:pt x="20704" y="0"/>
                  <a:pt x="20406" y="0"/>
                  <a:pt x="19910" y="0"/>
                </a:cubicBezTo>
                <a:lnTo>
                  <a:pt x="169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9e31268ce_0_115"/>
          <p:cNvSpPr txBox="1"/>
          <p:nvPr/>
        </p:nvSpPr>
        <p:spPr>
          <a:xfrm>
            <a:off x="1778876" y="3958788"/>
            <a:ext cx="91689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Obediência e o Papel da Família</a:t>
            </a:r>
            <a:endParaRPr sz="55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obediência é o primeiro passo concreto em direção a uma vida espiritual, mental e física saudável e não é possível sem confissão e arrependimento.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3" name="Google Shape;213;g309e31268ce_0_115" descr="Diseño_sin_título__69_-removebg-preview.png"/>
          <p:cNvPicPr preferRelativeResize="0"/>
          <p:nvPr/>
        </p:nvPicPr>
        <p:blipFill rotWithShape="1">
          <a:blip r:embed="rId4">
            <a:alphaModFix/>
          </a:blip>
          <a:srcRect t="10845" b="10845"/>
          <a:stretch/>
        </p:blipFill>
        <p:spPr>
          <a:xfrm>
            <a:off x="11295008" y="3127220"/>
            <a:ext cx="12153994" cy="938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9e31268ce_0_118"/>
          <p:cNvSpPr txBox="1"/>
          <p:nvPr/>
        </p:nvSpPr>
        <p:spPr>
          <a:xfrm>
            <a:off x="2809061" y="9377755"/>
            <a:ext cx="187659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família é, neste momento o núcleo de apoio essencial, encorajando e reforçando a decisão de viver conforme os mandamentos divinos. Em Efésios 6:1-4, Paulo escreve: 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9" name="Google Shape;219;g309e31268ce_0_118" descr="DALL·E 2024-10-02 23.24.35 - A peaceful family scene showing both parents and two children praying together. The father, mother, son, and daughter are seated or kneeling with thei.jpeg"/>
          <p:cNvPicPr preferRelativeResize="0"/>
          <p:nvPr/>
        </p:nvPicPr>
        <p:blipFill rotWithShape="1">
          <a:blip r:embed="rId4">
            <a:alphaModFix/>
          </a:blip>
          <a:srcRect l="2932" t="9474" r="1547" b="29437"/>
          <a:stretch/>
        </p:blipFill>
        <p:spPr>
          <a:xfrm>
            <a:off x="6639520" y="1895894"/>
            <a:ext cx="11104964" cy="7102075"/>
          </a:xfrm>
          <a:custGeom>
            <a:avLst/>
            <a:gdLst/>
            <a:ahLst/>
            <a:cxnLst/>
            <a:rect l="l" t="t" r="r" b="b"/>
            <a:pathLst>
              <a:path w="21599" h="21599" extrusionOk="0">
                <a:moveTo>
                  <a:pt x="1693" y="0"/>
                </a:moveTo>
                <a:cubicBezTo>
                  <a:pt x="1197" y="0"/>
                  <a:pt x="898" y="-1"/>
                  <a:pt x="700" y="129"/>
                </a:cubicBezTo>
                <a:cubicBezTo>
                  <a:pt x="413" y="292"/>
                  <a:pt x="187" y="645"/>
                  <a:pt x="83" y="1093"/>
                </a:cubicBezTo>
                <a:cubicBezTo>
                  <a:pt x="0" y="1404"/>
                  <a:pt x="0" y="1870"/>
                  <a:pt x="0" y="2646"/>
                </a:cubicBezTo>
                <a:lnTo>
                  <a:pt x="0" y="18953"/>
                </a:lnTo>
                <a:cubicBezTo>
                  <a:pt x="0" y="19729"/>
                  <a:pt x="0" y="20196"/>
                  <a:pt x="83" y="20506"/>
                </a:cubicBezTo>
                <a:cubicBezTo>
                  <a:pt x="187" y="20954"/>
                  <a:pt x="413" y="21306"/>
                  <a:pt x="700" y="21469"/>
                </a:cubicBezTo>
                <a:cubicBezTo>
                  <a:pt x="898" y="21599"/>
                  <a:pt x="1197" y="21598"/>
                  <a:pt x="1693" y="21598"/>
                </a:cubicBezTo>
                <a:lnTo>
                  <a:pt x="19907" y="21598"/>
                </a:lnTo>
                <a:cubicBezTo>
                  <a:pt x="20403" y="21598"/>
                  <a:pt x="20702" y="21599"/>
                  <a:pt x="20900" y="21469"/>
                </a:cubicBezTo>
                <a:cubicBezTo>
                  <a:pt x="21187" y="21306"/>
                  <a:pt x="21413" y="20954"/>
                  <a:pt x="21517" y="20506"/>
                </a:cubicBezTo>
                <a:cubicBezTo>
                  <a:pt x="21600" y="20196"/>
                  <a:pt x="21600" y="19729"/>
                  <a:pt x="21600" y="18953"/>
                </a:cubicBezTo>
                <a:lnTo>
                  <a:pt x="21600" y="2646"/>
                </a:lnTo>
                <a:cubicBezTo>
                  <a:pt x="21600" y="1870"/>
                  <a:pt x="21600" y="1404"/>
                  <a:pt x="21517" y="1093"/>
                </a:cubicBezTo>
                <a:cubicBezTo>
                  <a:pt x="21413" y="645"/>
                  <a:pt x="21187" y="292"/>
                  <a:pt x="20900" y="129"/>
                </a:cubicBezTo>
                <a:cubicBezTo>
                  <a:pt x="20702" y="-1"/>
                  <a:pt x="20403" y="0"/>
                  <a:pt x="19907" y="0"/>
                </a:cubicBezTo>
                <a:lnTo>
                  <a:pt x="169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09e31268ce_0_103" descr="DALL·E 2024-10-06 19.58.43 - A peaceful scene of a family sitting together outdoors in a magical forest, with soft glowing light surrounding them. The father, mother, and young so.jpeg"/>
          <p:cNvPicPr preferRelativeResize="0"/>
          <p:nvPr/>
        </p:nvPicPr>
        <p:blipFill rotWithShape="1">
          <a:blip r:embed="rId4">
            <a:alphaModFix/>
          </a:blip>
          <a:srcRect l="11313" t="7615" r="21818" b="27951"/>
          <a:stretch/>
        </p:blipFill>
        <p:spPr>
          <a:xfrm>
            <a:off x="5967658" y="1422003"/>
            <a:ext cx="10757870" cy="10366442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0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25" name="Google Shape;225;g309e31268ce_0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6650" y="4600075"/>
            <a:ext cx="6426400" cy="45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9e31268ce_0_135"/>
          <p:cNvSpPr txBox="1"/>
          <p:nvPr/>
        </p:nvSpPr>
        <p:spPr>
          <a:xfrm>
            <a:off x="3535200" y="3843600"/>
            <a:ext cx="173136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Vós, filhos, sede obedientes a vossos pais no Senhor, porque isto é justo. Honra a teu pai e a tua mãe, que é o primeiro mandamento com promessa, para que te vá bem, e vivas muito tempo sobre a terra. E vós, pais, não provoqueis à ira a vossos filhos, mas criai-os na disciplina e instrução do Senhor.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Efésios 6:1-4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9e31268ce_0_138"/>
          <p:cNvSpPr txBox="1"/>
          <p:nvPr/>
        </p:nvSpPr>
        <p:spPr>
          <a:xfrm>
            <a:off x="1206425" y="4712288"/>
            <a:ext cx="69744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 pais são o reflexo da longanimidade do amor e do cuidado divino, também são o reflexo de sua autoridade.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6" name="Google Shape;236;g309e31268ce_0_138" descr="DALL·E 2024-10-07 14.46.04 - A happy family indoors, featuring a father, mother, and young daughter smiling and laughing together. The father holds the daughter while the mother h.jpeg"/>
          <p:cNvPicPr preferRelativeResize="0"/>
          <p:nvPr/>
        </p:nvPicPr>
        <p:blipFill rotWithShape="1">
          <a:blip r:embed="rId4">
            <a:alphaModFix/>
          </a:blip>
          <a:srcRect t="2249" r="7355" b="19929"/>
          <a:stretch/>
        </p:blipFill>
        <p:spPr>
          <a:xfrm>
            <a:off x="10086093" y="2651612"/>
            <a:ext cx="12209886" cy="10256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893" y="0"/>
                </a:moveTo>
                <a:cubicBezTo>
                  <a:pt x="2044" y="0"/>
                  <a:pt x="1535" y="0"/>
                  <a:pt x="1195" y="169"/>
                </a:cubicBezTo>
                <a:cubicBezTo>
                  <a:pt x="705" y="381"/>
                  <a:pt x="320" y="840"/>
                  <a:pt x="142" y="1423"/>
                </a:cubicBezTo>
                <a:cubicBezTo>
                  <a:pt x="0" y="1827"/>
                  <a:pt x="0" y="2434"/>
                  <a:pt x="0" y="3445"/>
                </a:cubicBezTo>
                <a:lnTo>
                  <a:pt x="0" y="18156"/>
                </a:lnTo>
                <a:cubicBezTo>
                  <a:pt x="0" y="19167"/>
                  <a:pt x="0" y="19773"/>
                  <a:pt x="142" y="20177"/>
                </a:cubicBezTo>
                <a:cubicBezTo>
                  <a:pt x="320" y="20760"/>
                  <a:pt x="705" y="21219"/>
                  <a:pt x="1195" y="21431"/>
                </a:cubicBezTo>
                <a:cubicBezTo>
                  <a:pt x="1535" y="21600"/>
                  <a:pt x="2044" y="21600"/>
                  <a:pt x="2893" y="21600"/>
                </a:cubicBezTo>
                <a:lnTo>
                  <a:pt x="18707" y="21600"/>
                </a:lnTo>
                <a:cubicBezTo>
                  <a:pt x="19556" y="21600"/>
                  <a:pt x="20065" y="21600"/>
                  <a:pt x="20405" y="21431"/>
                </a:cubicBezTo>
                <a:cubicBezTo>
                  <a:pt x="20895" y="21219"/>
                  <a:pt x="21280" y="20760"/>
                  <a:pt x="21458" y="20177"/>
                </a:cubicBezTo>
                <a:cubicBezTo>
                  <a:pt x="21600" y="19773"/>
                  <a:pt x="21600" y="19167"/>
                  <a:pt x="21600" y="18156"/>
                </a:cubicBezTo>
                <a:lnTo>
                  <a:pt x="21600" y="3445"/>
                </a:lnTo>
                <a:cubicBezTo>
                  <a:pt x="21600" y="2434"/>
                  <a:pt x="21600" y="1827"/>
                  <a:pt x="21458" y="1423"/>
                </a:cubicBezTo>
                <a:cubicBezTo>
                  <a:pt x="21280" y="840"/>
                  <a:pt x="20895" y="381"/>
                  <a:pt x="20405" y="169"/>
                </a:cubicBezTo>
                <a:cubicBezTo>
                  <a:pt x="20065" y="0"/>
                  <a:pt x="19556" y="0"/>
                  <a:pt x="18707" y="0"/>
                </a:cubicBezTo>
                <a:lnTo>
                  <a:pt x="289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09e31268ce_0_132" descr="DALL·E 2024-10-06 23.05.58 - A rustic wooden boat floating on calm, misty waters. The boat has a weathered, worn look with ropes and nets hanging from its sides. The surrounding w.jpeg"/>
          <p:cNvPicPr preferRelativeResize="0"/>
          <p:nvPr/>
        </p:nvPicPr>
        <p:blipFill rotWithShape="1">
          <a:blip r:embed="rId4">
            <a:alphaModFix/>
          </a:blip>
          <a:srcRect l="9800" t="9374" r="9800" b="13154"/>
          <a:stretch/>
        </p:blipFill>
        <p:spPr>
          <a:xfrm>
            <a:off x="6009140" y="1481827"/>
            <a:ext cx="10785322" cy="10392958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42" name="Google Shape;242;g309e31268ce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89027" y="4578938"/>
            <a:ext cx="5084050" cy="45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9e31268ce_0_144"/>
          <p:cNvSpPr txBox="1"/>
          <p:nvPr/>
        </p:nvSpPr>
        <p:spPr>
          <a:xfrm>
            <a:off x="5131044" y="3843592"/>
            <a:ext cx="141219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Leve o barco para o lugar mais fundo do lago e então lancem as redes de vocês para pescar. Em resposta, Simão disse: Mestre, havendo trabalhado toda a noite, nada apanhamos; mas, sob esta sua palavra, lançarei as redes.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Lucas 5:4 e 5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Google Shape;252;g309e31268ce_0_147"/>
          <p:cNvCxnSpPr/>
          <p:nvPr/>
        </p:nvCxnSpPr>
        <p:spPr>
          <a:xfrm flipH="1">
            <a:off x="6825627" y="6737027"/>
            <a:ext cx="162600" cy="2481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3" name="Google Shape;253;g309e31268ce_0_147"/>
          <p:cNvSpPr txBox="1"/>
          <p:nvPr/>
        </p:nvSpPr>
        <p:spPr>
          <a:xfrm>
            <a:off x="14803225" y="4723125"/>
            <a:ext cx="74409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Pedro obedeceu a Jesus não porque fazia materialmente sentido a sua palavra, mas porque reconheceu que é Jesus que dá sentido a todas as coisas.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4" name="Google Shape;254;g309e31268ce_0_147" descr="DALL·E 2024-10-07 15.01.35 - A clear and detailed biblical scene of Jesus on a wooden boat, holding a rope and gesturing towards the sea. His face is clearly visible, with express.jpeg"/>
          <p:cNvPicPr preferRelativeResize="0"/>
          <p:nvPr/>
        </p:nvPicPr>
        <p:blipFill rotWithShape="1">
          <a:blip r:embed="rId4">
            <a:alphaModFix/>
          </a:blip>
          <a:srcRect l="2487" r="1108" b="36704"/>
          <a:stretch/>
        </p:blipFill>
        <p:spPr>
          <a:xfrm>
            <a:off x="1014623" y="3390151"/>
            <a:ext cx="13242906" cy="869475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28" y="0"/>
                </a:moveTo>
                <a:cubicBezTo>
                  <a:pt x="2073" y="27"/>
                  <a:pt x="2016" y="53"/>
                  <a:pt x="1965" y="86"/>
                </a:cubicBezTo>
                <a:cubicBezTo>
                  <a:pt x="1160" y="532"/>
                  <a:pt x="526" y="1498"/>
                  <a:pt x="233" y="2724"/>
                </a:cubicBezTo>
                <a:cubicBezTo>
                  <a:pt x="0" y="3575"/>
                  <a:pt x="0" y="4850"/>
                  <a:pt x="0" y="6977"/>
                </a:cubicBezTo>
                <a:lnTo>
                  <a:pt x="0" y="14353"/>
                </a:lnTo>
                <a:cubicBezTo>
                  <a:pt x="0" y="16480"/>
                  <a:pt x="0" y="17756"/>
                  <a:pt x="233" y="18607"/>
                </a:cubicBezTo>
                <a:cubicBezTo>
                  <a:pt x="526" y="19833"/>
                  <a:pt x="1160" y="20798"/>
                  <a:pt x="1965" y="21244"/>
                </a:cubicBezTo>
                <a:cubicBezTo>
                  <a:pt x="2524" y="21599"/>
                  <a:pt x="3361" y="21600"/>
                  <a:pt x="4757" y="21600"/>
                </a:cubicBezTo>
                <a:lnTo>
                  <a:pt x="16843" y="21600"/>
                </a:lnTo>
                <a:cubicBezTo>
                  <a:pt x="18239" y="21600"/>
                  <a:pt x="19076" y="21599"/>
                  <a:pt x="19635" y="21244"/>
                </a:cubicBezTo>
                <a:cubicBezTo>
                  <a:pt x="20440" y="20798"/>
                  <a:pt x="21074" y="19833"/>
                  <a:pt x="21367" y="18607"/>
                </a:cubicBezTo>
                <a:cubicBezTo>
                  <a:pt x="21600" y="17756"/>
                  <a:pt x="21600" y="16480"/>
                  <a:pt x="21600" y="14353"/>
                </a:cubicBezTo>
                <a:lnTo>
                  <a:pt x="21600" y="6977"/>
                </a:lnTo>
                <a:cubicBezTo>
                  <a:pt x="21600" y="4850"/>
                  <a:pt x="21600" y="3575"/>
                  <a:pt x="21367" y="2724"/>
                </a:cubicBezTo>
                <a:cubicBezTo>
                  <a:pt x="21074" y="1498"/>
                  <a:pt x="20440" y="532"/>
                  <a:pt x="19635" y="86"/>
                </a:cubicBezTo>
                <a:cubicBezTo>
                  <a:pt x="19584" y="53"/>
                  <a:pt x="19528" y="27"/>
                  <a:pt x="19472" y="0"/>
                </a:cubicBezTo>
                <a:lnTo>
                  <a:pt x="2128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e31268ce_0_3"/>
          <p:cNvSpPr/>
          <p:nvPr/>
        </p:nvSpPr>
        <p:spPr>
          <a:xfrm>
            <a:off x="7854011" y="5575300"/>
            <a:ext cx="129228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9e31268ce_0_3"/>
          <p:cNvSpPr txBox="1"/>
          <p:nvPr/>
        </p:nvSpPr>
        <p:spPr>
          <a:xfrm>
            <a:off x="8965050" y="5883150"/>
            <a:ext cx="10700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9e31268ce_0_150"/>
          <p:cNvSpPr txBox="1"/>
          <p:nvPr/>
        </p:nvSpPr>
        <p:spPr>
          <a:xfrm>
            <a:off x="3779093" y="6870636"/>
            <a:ext cx="168258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Alinhamento da Vontade Humana com a Vontade Divina e a Família</a:t>
            </a:r>
            <a:endParaRPr sz="55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Nesta fase, o indivíduo não apenas obedece a Deus por obrigação, mas passa a desejar aquilo que Deus deseja. Este é o ponto que o Espírito Santo quer nos levar no processo de desenvolvimento,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0" name="Google Shape;260;g309e31268ce_0_150" descr="Diseño_sin_título__71_-removebg-preview.png"/>
          <p:cNvPicPr preferRelativeResize="0"/>
          <p:nvPr/>
        </p:nvPicPr>
        <p:blipFill rotWithShape="1">
          <a:blip r:embed="rId4">
            <a:alphaModFix/>
          </a:blip>
          <a:srcRect t="13288" b="17788"/>
          <a:stretch/>
        </p:blipFill>
        <p:spPr>
          <a:xfrm>
            <a:off x="6939362" y="0"/>
            <a:ext cx="10505274" cy="71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309e31268ce_0_141" descr="DALL·E 2024-09-19 18.41.18 - A realistic image of a young woman praying, with her hands clasped together in front of her, seen from a moderate distance. The focus is on her postur.jpeg"/>
          <p:cNvPicPr preferRelativeResize="0"/>
          <p:nvPr/>
        </p:nvPicPr>
        <p:blipFill rotWithShape="1">
          <a:blip r:embed="rId4">
            <a:alphaModFix/>
          </a:blip>
          <a:srcRect b="3642"/>
          <a:stretch/>
        </p:blipFill>
        <p:spPr>
          <a:xfrm>
            <a:off x="5967537" y="1422003"/>
            <a:ext cx="10757988" cy="10366442"/>
          </a:xfrm>
          <a:custGeom>
            <a:avLst/>
            <a:gdLst/>
            <a:ahLst/>
            <a:cxnLst/>
            <a:rect l="l" t="t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5" y="5027"/>
                  <a:pt x="0" y="7662"/>
                  <a:pt x="0" y="10297"/>
                </a:cubicBezTo>
                <a:cubicBezTo>
                  <a:pt x="0" y="12933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5" y="15568"/>
                  <a:pt x="21600" y="12933"/>
                  <a:pt x="21600" y="10297"/>
                </a:cubicBezTo>
                <a:cubicBezTo>
                  <a:pt x="21600" y="7662"/>
                  <a:pt x="20545" y="5027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66" name="Google Shape;266;g309e31268ce_0_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57125" y="4655850"/>
            <a:ext cx="5081900" cy="44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9e31268ce_0_166"/>
          <p:cNvSpPr txBox="1"/>
          <p:nvPr/>
        </p:nvSpPr>
        <p:spPr>
          <a:xfrm>
            <a:off x="4670401" y="4690192"/>
            <a:ext cx="150432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salmista expressou em poesia: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“A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grada-me fazer a tua vontade, ó Deus meu; a tua lei está dentro do meu coração”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Salmo 40:8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9e31268ce_0_169"/>
          <p:cNvSpPr txBox="1"/>
          <p:nvPr/>
        </p:nvSpPr>
        <p:spPr>
          <a:xfrm>
            <a:off x="12939040" y="4871454"/>
            <a:ext cx="93069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Josué declara: 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Eu e a minha casa serviremos ao Senhor. 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Esse versículo reflete o ideal de uma família que, unida, decide viver em sintonia com a vontade de Deus.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7" name="Google Shape;277;g309e31268ce_0_169" descr="DALL·E 2024-10-04 22.07.55 - A realistic scene of a family, including a father, mother, and children, praying together with their hands clearly visible, without any distortion. Je.jpeg"/>
          <p:cNvPicPr preferRelativeResize="0"/>
          <p:nvPr/>
        </p:nvPicPr>
        <p:blipFill rotWithShape="1">
          <a:blip r:embed="rId4">
            <a:alphaModFix/>
          </a:blip>
          <a:srcRect l="19103" t="5917" r="11176" b="18215"/>
          <a:stretch/>
        </p:blipFill>
        <p:spPr>
          <a:xfrm>
            <a:off x="2391929" y="1936869"/>
            <a:ext cx="10156086" cy="11051380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9e31268ce_0_18"/>
          <p:cNvSpPr/>
          <p:nvPr/>
        </p:nvSpPr>
        <p:spPr>
          <a:xfrm>
            <a:off x="7772282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09e31268ce_0_18"/>
          <p:cNvSpPr txBox="1"/>
          <p:nvPr/>
        </p:nvSpPr>
        <p:spPr>
          <a:xfrm>
            <a:off x="945377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APLICAÇÃO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9e31268ce_0_12"/>
          <p:cNvSpPr txBox="1"/>
          <p:nvPr/>
        </p:nvSpPr>
        <p:spPr>
          <a:xfrm>
            <a:off x="228600" y="4409154"/>
            <a:ext cx="9701825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conjunto,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estudo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Bíblia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envolvimento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missão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familiar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tornam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práticas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centrais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ajudando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membro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crescer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maturidade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espiritual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9" name="Google Shape;289;g309e31268ce_0_12" descr="DALL·E 2024-10-03 20.06.51 - A warm and peaceful image of a family reading the Bible together. A mother, father, and young child are sitting close, with the parents guiding the ch.jpeg"/>
          <p:cNvPicPr preferRelativeResize="0"/>
          <p:nvPr/>
        </p:nvPicPr>
        <p:blipFill rotWithShape="1">
          <a:blip r:embed="rId4">
            <a:alphaModFix/>
          </a:blip>
          <a:srcRect l="20212" t="514" r="38929" b="514"/>
          <a:stretch/>
        </p:blipFill>
        <p:spPr>
          <a:xfrm>
            <a:off x="10519252" y="2855758"/>
            <a:ext cx="4116798" cy="99722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2" y="0"/>
                </a:moveTo>
                <a:cubicBezTo>
                  <a:pt x="3498" y="0"/>
                  <a:pt x="2628" y="0"/>
                  <a:pt x="2047" y="101"/>
                </a:cubicBezTo>
                <a:cubicBezTo>
                  <a:pt x="1209" y="227"/>
                  <a:pt x="549" y="499"/>
                  <a:pt x="244" y="845"/>
                </a:cubicBezTo>
                <a:cubicBezTo>
                  <a:pt x="1" y="1085"/>
                  <a:pt x="0" y="1444"/>
                  <a:pt x="0" y="2044"/>
                </a:cubicBezTo>
                <a:lnTo>
                  <a:pt x="0" y="19555"/>
                </a:lnTo>
                <a:cubicBezTo>
                  <a:pt x="0" y="20155"/>
                  <a:pt x="1" y="20515"/>
                  <a:pt x="244" y="20755"/>
                </a:cubicBezTo>
                <a:cubicBezTo>
                  <a:pt x="549" y="21101"/>
                  <a:pt x="1209" y="21373"/>
                  <a:pt x="2047" y="21499"/>
                </a:cubicBezTo>
                <a:cubicBezTo>
                  <a:pt x="2628" y="21600"/>
                  <a:pt x="3498" y="21600"/>
                  <a:pt x="4952" y="21600"/>
                </a:cubicBezTo>
                <a:lnTo>
                  <a:pt x="16646" y="21600"/>
                </a:lnTo>
                <a:cubicBezTo>
                  <a:pt x="18100" y="21600"/>
                  <a:pt x="18972" y="21600"/>
                  <a:pt x="19553" y="21499"/>
                </a:cubicBezTo>
                <a:cubicBezTo>
                  <a:pt x="20391" y="21373"/>
                  <a:pt x="21051" y="21101"/>
                  <a:pt x="21356" y="20755"/>
                </a:cubicBezTo>
                <a:cubicBezTo>
                  <a:pt x="21599" y="20515"/>
                  <a:pt x="21600" y="20155"/>
                  <a:pt x="21600" y="19555"/>
                </a:cubicBezTo>
                <a:lnTo>
                  <a:pt x="21600" y="2044"/>
                </a:lnTo>
                <a:cubicBezTo>
                  <a:pt x="21600" y="1444"/>
                  <a:pt x="21599" y="1085"/>
                  <a:pt x="21356" y="845"/>
                </a:cubicBezTo>
                <a:cubicBezTo>
                  <a:pt x="21051" y="499"/>
                  <a:pt x="20391" y="227"/>
                  <a:pt x="19553" y="101"/>
                </a:cubicBezTo>
                <a:cubicBezTo>
                  <a:pt x="18972" y="0"/>
                  <a:pt x="18100" y="0"/>
                  <a:pt x="16646" y="0"/>
                </a:cubicBezTo>
                <a:lnTo>
                  <a:pt x="4952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0" name="Google Shape;290;g309e31268ce_0_12" descr="DALL·E 2024-09-19 21.53.34 - A realistic image of a family studying the Bible together. A father and his two children, a boy and a girl, are kneeling or sitting with their hands c.jpeg"/>
          <p:cNvPicPr preferRelativeResize="0"/>
          <p:nvPr/>
        </p:nvPicPr>
        <p:blipFill rotWithShape="1">
          <a:blip r:embed="rId5">
            <a:alphaModFix/>
          </a:blip>
          <a:srcRect l="16834" t="787" r="42531" b="787"/>
          <a:stretch/>
        </p:blipFill>
        <p:spPr>
          <a:xfrm>
            <a:off x="14851871" y="2855758"/>
            <a:ext cx="4116798" cy="99722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2" y="0"/>
                </a:moveTo>
                <a:cubicBezTo>
                  <a:pt x="3498" y="0"/>
                  <a:pt x="2628" y="0"/>
                  <a:pt x="2047" y="101"/>
                </a:cubicBezTo>
                <a:cubicBezTo>
                  <a:pt x="1209" y="227"/>
                  <a:pt x="549" y="499"/>
                  <a:pt x="244" y="845"/>
                </a:cubicBezTo>
                <a:cubicBezTo>
                  <a:pt x="1" y="1085"/>
                  <a:pt x="0" y="1444"/>
                  <a:pt x="0" y="2044"/>
                </a:cubicBezTo>
                <a:lnTo>
                  <a:pt x="0" y="19555"/>
                </a:lnTo>
                <a:cubicBezTo>
                  <a:pt x="0" y="20155"/>
                  <a:pt x="1" y="20515"/>
                  <a:pt x="244" y="20755"/>
                </a:cubicBezTo>
                <a:cubicBezTo>
                  <a:pt x="549" y="21101"/>
                  <a:pt x="1209" y="21373"/>
                  <a:pt x="2047" y="21499"/>
                </a:cubicBezTo>
                <a:cubicBezTo>
                  <a:pt x="2628" y="21600"/>
                  <a:pt x="3498" y="21600"/>
                  <a:pt x="4952" y="21600"/>
                </a:cubicBezTo>
                <a:lnTo>
                  <a:pt x="16646" y="21600"/>
                </a:lnTo>
                <a:cubicBezTo>
                  <a:pt x="18100" y="21600"/>
                  <a:pt x="18972" y="21600"/>
                  <a:pt x="19553" y="21499"/>
                </a:cubicBezTo>
                <a:cubicBezTo>
                  <a:pt x="20391" y="21373"/>
                  <a:pt x="21051" y="21101"/>
                  <a:pt x="21356" y="20755"/>
                </a:cubicBezTo>
                <a:cubicBezTo>
                  <a:pt x="21599" y="20515"/>
                  <a:pt x="21600" y="20155"/>
                  <a:pt x="21600" y="19555"/>
                </a:cubicBezTo>
                <a:lnTo>
                  <a:pt x="21600" y="2044"/>
                </a:lnTo>
                <a:cubicBezTo>
                  <a:pt x="21600" y="1444"/>
                  <a:pt x="21599" y="1085"/>
                  <a:pt x="21356" y="845"/>
                </a:cubicBezTo>
                <a:cubicBezTo>
                  <a:pt x="21051" y="499"/>
                  <a:pt x="20391" y="227"/>
                  <a:pt x="19553" y="101"/>
                </a:cubicBezTo>
                <a:cubicBezTo>
                  <a:pt x="18972" y="0"/>
                  <a:pt x="18100" y="0"/>
                  <a:pt x="16646" y="0"/>
                </a:cubicBezTo>
                <a:lnTo>
                  <a:pt x="4952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1" name="Google Shape;291;g309e31268ce_0_12" descr="DALL·E 2024-10-02 19.42.44 - A close-up image showing a pair of elderly hands passing a red heart-shaped object into the hands of a child. The scene symbolizes love, care, and gen.jpeg"/>
          <p:cNvPicPr preferRelativeResize="0"/>
          <p:nvPr/>
        </p:nvPicPr>
        <p:blipFill rotWithShape="1">
          <a:blip r:embed="rId6">
            <a:alphaModFix/>
          </a:blip>
          <a:srcRect l="27331" t="189" r="31543" b="189"/>
          <a:stretch/>
        </p:blipFill>
        <p:spPr>
          <a:xfrm>
            <a:off x="19184577" y="2855758"/>
            <a:ext cx="4116798" cy="99722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2" y="0"/>
                </a:moveTo>
                <a:cubicBezTo>
                  <a:pt x="3498" y="0"/>
                  <a:pt x="2628" y="0"/>
                  <a:pt x="2047" y="101"/>
                </a:cubicBezTo>
                <a:cubicBezTo>
                  <a:pt x="1209" y="227"/>
                  <a:pt x="549" y="499"/>
                  <a:pt x="244" y="845"/>
                </a:cubicBezTo>
                <a:cubicBezTo>
                  <a:pt x="1" y="1085"/>
                  <a:pt x="0" y="1444"/>
                  <a:pt x="0" y="2044"/>
                </a:cubicBezTo>
                <a:lnTo>
                  <a:pt x="0" y="19555"/>
                </a:lnTo>
                <a:cubicBezTo>
                  <a:pt x="0" y="20155"/>
                  <a:pt x="1" y="20515"/>
                  <a:pt x="244" y="20755"/>
                </a:cubicBezTo>
                <a:cubicBezTo>
                  <a:pt x="549" y="21101"/>
                  <a:pt x="1209" y="21373"/>
                  <a:pt x="2047" y="21499"/>
                </a:cubicBezTo>
                <a:cubicBezTo>
                  <a:pt x="2628" y="21600"/>
                  <a:pt x="3498" y="21600"/>
                  <a:pt x="4952" y="21600"/>
                </a:cubicBezTo>
                <a:lnTo>
                  <a:pt x="16646" y="21600"/>
                </a:lnTo>
                <a:cubicBezTo>
                  <a:pt x="18100" y="21600"/>
                  <a:pt x="18972" y="21600"/>
                  <a:pt x="19553" y="21499"/>
                </a:cubicBezTo>
                <a:cubicBezTo>
                  <a:pt x="20391" y="21373"/>
                  <a:pt x="21051" y="21101"/>
                  <a:pt x="21356" y="20755"/>
                </a:cubicBezTo>
                <a:cubicBezTo>
                  <a:pt x="21599" y="20515"/>
                  <a:pt x="21600" y="20155"/>
                  <a:pt x="21600" y="19555"/>
                </a:cubicBezTo>
                <a:lnTo>
                  <a:pt x="21600" y="2044"/>
                </a:lnTo>
                <a:cubicBezTo>
                  <a:pt x="21600" y="1444"/>
                  <a:pt x="21599" y="1085"/>
                  <a:pt x="21356" y="845"/>
                </a:cubicBezTo>
                <a:cubicBezTo>
                  <a:pt x="21051" y="499"/>
                  <a:pt x="20391" y="227"/>
                  <a:pt x="19553" y="101"/>
                </a:cubicBezTo>
                <a:cubicBezTo>
                  <a:pt x="18972" y="0"/>
                  <a:pt x="18100" y="0"/>
                  <a:pt x="16646" y="0"/>
                </a:cubicBezTo>
                <a:lnTo>
                  <a:pt x="495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309e31268ce_0_177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1002" y="2222912"/>
            <a:ext cx="11276604" cy="11276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09e31268ce_0_177"/>
          <p:cNvSpPr txBox="1"/>
          <p:nvPr/>
        </p:nvSpPr>
        <p:spPr>
          <a:xfrm>
            <a:off x="1814550" y="4000200"/>
            <a:ext cx="88455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Senhor, aprofunda a tua presença na minha vida e que o meu desenvolvimento impulsione o crescimento de todos ao meu redor. Leva-me a querer tudo o que tu queres e a rejeitar tudo o que não te agrada. </a:t>
            </a:r>
            <a:endParaRPr sz="550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AMÉM</a:t>
            </a:r>
            <a:endParaRPr sz="5500" b="1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9e31268ce_0_33"/>
          <p:cNvSpPr txBox="1"/>
          <p:nvPr/>
        </p:nvSpPr>
        <p:spPr>
          <a:xfrm>
            <a:off x="14576831" y="5611430"/>
            <a:ext cx="71763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Devido à nossa natureza pecaminosa, temos uma vida em constante luta contra o pecado.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" name="Google Shape;102;g309e31268ce_0_33" descr="Diseño_sin_título__67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745" y="1153306"/>
            <a:ext cx="13438885" cy="1325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9e31268ce_0_36"/>
          <p:cNvSpPr txBox="1"/>
          <p:nvPr/>
        </p:nvSpPr>
        <p:spPr>
          <a:xfrm>
            <a:off x="2121325" y="3687925"/>
            <a:ext cx="79704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 entanto, mesmo em luta no processo educacional de Deus, ao nos santificar existe a necessidade de compreender os indicadores de desenvolvimento espiritual.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8" name="Google Shape;108;g309e31268ce_0_36" descr="Diseño_sin_título__60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8672" y="828059"/>
            <a:ext cx="13441740" cy="1344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9e31268ce_0_39"/>
          <p:cNvSpPr txBox="1"/>
          <p:nvPr/>
        </p:nvSpPr>
        <p:spPr>
          <a:xfrm>
            <a:off x="1323125" y="3966300"/>
            <a:ext cx="98388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Que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cuidados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precisamos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que a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semente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torne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árvore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frutífera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ou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um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belo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arbusto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florido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? 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Google Shape;114;g309e31268ce_0_39" descr="DALL·E 2024-09-05 23.08.21 - A symbolic image of a couple planting a seed in the ground, representing the idea of descendants. The couple is standing together, looking at the smal.jpeg"/>
          <p:cNvPicPr preferRelativeResize="0"/>
          <p:nvPr/>
        </p:nvPicPr>
        <p:blipFill rotWithShape="1">
          <a:blip r:embed="rId4">
            <a:alphaModFix/>
          </a:blip>
          <a:srcRect l="3138" t="44687" r="9669"/>
          <a:stretch/>
        </p:blipFill>
        <p:spPr>
          <a:xfrm>
            <a:off x="6972300" y="6858001"/>
            <a:ext cx="10935700" cy="68579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2366"/>
                </a:lnTo>
                <a:lnTo>
                  <a:pt x="8064" y="21600"/>
                </a:lnTo>
                <a:lnTo>
                  <a:pt x="13535" y="21600"/>
                </a:lnTo>
                <a:lnTo>
                  <a:pt x="21600" y="12366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5" name="Google Shape;115;g309e31268ce_0_39" descr="DALL·E 2024-09-27 11.48.23 - A series of stages showing the development and growth of a plant from a seed. The image begins with a small seed in rich soil, followed by the sprouti.jpeg"/>
          <p:cNvPicPr preferRelativeResize="0"/>
          <p:nvPr/>
        </p:nvPicPr>
        <p:blipFill rotWithShape="1">
          <a:blip r:embed="rId5">
            <a:alphaModFix/>
          </a:blip>
          <a:srcRect l="1566" t="32189" r="15972" b="7912"/>
          <a:stretch/>
        </p:blipFill>
        <p:spPr>
          <a:xfrm>
            <a:off x="14039464" y="3077447"/>
            <a:ext cx="10344536" cy="790516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9e31268ce_0_42"/>
          <p:cNvSpPr txBox="1"/>
          <p:nvPr/>
        </p:nvSpPr>
        <p:spPr>
          <a:xfrm>
            <a:off x="2250591" y="10229787"/>
            <a:ext cx="198828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Assim, é o desenvolvimento da nossa vida espiritual e de nossa família. Há indicadores de desenvolvimento espiritual.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1" name="Google Shape;121;g309e31268ce_0_42" descr="DALL·E 2024-09-27 11.48.26 - A series of stages showing the development and growth of a plant from a seed. The image begins with a small seed in rich soil, followed by the sprouti.jpeg"/>
          <p:cNvPicPr preferRelativeResize="0"/>
          <p:nvPr/>
        </p:nvPicPr>
        <p:blipFill rotWithShape="1">
          <a:blip r:embed="rId4">
            <a:alphaModFix/>
          </a:blip>
          <a:srcRect l="288" t="17163" r="288" b="22823"/>
          <a:stretch/>
        </p:blipFill>
        <p:spPr>
          <a:xfrm>
            <a:off x="5463381" y="2030350"/>
            <a:ext cx="13457232" cy="81232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22" y="0"/>
                </a:moveTo>
                <a:cubicBezTo>
                  <a:pt x="1641" y="0"/>
                  <a:pt x="1232" y="0"/>
                  <a:pt x="959" y="189"/>
                </a:cubicBezTo>
                <a:cubicBezTo>
                  <a:pt x="566" y="426"/>
                  <a:pt x="257" y="938"/>
                  <a:pt x="114" y="1589"/>
                </a:cubicBezTo>
                <a:cubicBezTo>
                  <a:pt x="0" y="2041"/>
                  <a:pt x="0" y="2718"/>
                  <a:pt x="0" y="3847"/>
                </a:cubicBezTo>
                <a:lnTo>
                  <a:pt x="0" y="17753"/>
                </a:lnTo>
                <a:cubicBezTo>
                  <a:pt x="0" y="18882"/>
                  <a:pt x="0" y="19559"/>
                  <a:pt x="114" y="20011"/>
                </a:cubicBezTo>
                <a:cubicBezTo>
                  <a:pt x="257" y="20662"/>
                  <a:pt x="566" y="21174"/>
                  <a:pt x="959" y="21411"/>
                </a:cubicBezTo>
                <a:cubicBezTo>
                  <a:pt x="1232" y="21600"/>
                  <a:pt x="1641" y="21600"/>
                  <a:pt x="2322" y="21600"/>
                </a:cubicBezTo>
                <a:lnTo>
                  <a:pt x="19278" y="21600"/>
                </a:lnTo>
                <a:cubicBezTo>
                  <a:pt x="19959" y="21600"/>
                  <a:pt x="20368" y="21600"/>
                  <a:pt x="20641" y="21411"/>
                </a:cubicBezTo>
                <a:cubicBezTo>
                  <a:pt x="21034" y="21174"/>
                  <a:pt x="21343" y="20662"/>
                  <a:pt x="21486" y="20011"/>
                </a:cubicBezTo>
                <a:cubicBezTo>
                  <a:pt x="21600" y="19559"/>
                  <a:pt x="21600" y="18882"/>
                  <a:pt x="21600" y="17753"/>
                </a:cubicBezTo>
                <a:lnTo>
                  <a:pt x="21600" y="3847"/>
                </a:lnTo>
                <a:cubicBezTo>
                  <a:pt x="21600" y="2718"/>
                  <a:pt x="21600" y="2041"/>
                  <a:pt x="21486" y="1589"/>
                </a:cubicBezTo>
                <a:cubicBezTo>
                  <a:pt x="21343" y="938"/>
                  <a:pt x="21034" y="426"/>
                  <a:pt x="20641" y="189"/>
                </a:cubicBezTo>
                <a:cubicBezTo>
                  <a:pt x="20368" y="0"/>
                  <a:pt x="19959" y="0"/>
                  <a:pt x="19278" y="0"/>
                </a:cubicBezTo>
                <a:lnTo>
                  <a:pt x="232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9e31268ce_0_15"/>
          <p:cNvSpPr/>
          <p:nvPr/>
        </p:nvSpPr>
        <p:spPr>
          <a:xfrm>
            <a:off x="8507521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09e31268ce_0_15"/>
          <p:cNvSpPr/>
          <p:nvPr/>
        </p:nvSpPr>
        <p:spPr>
          <a:xfrm>
            <a:off x="9626521" y="8407444"/>
            <a:ext cx="103041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309e31268ce_0_15"/>
          <p:cNvSpPr txBox="1"/>
          <p:nvPr/>
        </p:nvSpPr>
        <p:spPr>
          <a:xfrm>
            <a:off x="1018902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CONTEXTO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9" name="Google Shape;129;g309e31268ce_0_15"/>
          <p:cNvSpPr txBox="1"/>
          <p:nvPr/>
        </p:nvSpPr>
        <p:spPr>
          <a:xfrm>
            <a:off x="11501825" y="8715250"/>
            <a:ext cx="6190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BÍBLICO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9e31268ce_0_57"/>
          <p:cNvSpPr txBox="1"/>
          <p:nvPr/>
        </p:nvSpPr>
        <p:spPr>
          <a:xfrm>
            <a:off x="2790141" y="6310022"/>
            <a:ext cx="64278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contexto bíblico está em Romanos 6 e Tito 3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5" name="Google Shape;135;g309e31268ce_0_57" descr="Diseño sin título (29).png"/>
          <p:cNvPicPr preferRelativeResize="0"/>
          <p:nvPr/>
        </p:nvPicPr>
        <p:blipFill rotWithShape="1">
          <a:blip r:embed="rId4">
            <a:alphaModFix/>
          </a:blip>
          <a:srcRect l="1333" t="5539" r="1333" b="563"/>
          <a:stretch/>
        </p:blipFill>
        <p:spPr>
          <a:xfrm>
            <a:off x="10619654" y="2280615"/>
            <a:ext cx="11249451" cy="10701213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815</Words>
  <Application>Microsoft Office PowerPoint</Application>
  <PresentationFormat>Personalizar</PresentationFormat>
  <Paragraphs>46</Paragraphs>
  <Slides>37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Arial</vt:lpstr>
      <vt:lpstr>Georgia</vt:lpstr>
      <vt:lpstr>Helvetica Neue</vt:lpstr>
      <vt:lpstr>Cormorant Garamond</vt:lpstr>
      <vt:lpstr>23_ClassicWhite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Maria Cristina Barbosa</cp:lastModifiedBy>
  <cp:revision>1</cp:revision>
  <dcterms:modified xsi:type="dcterms:W3CDTF">2024-10-28T15:16:40Z</dcterms:modified>
</cp:coreProperties>
</file>