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754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SA - Maria Cristina Barbosa" userId="a7deaa94-27fa-4381-b313-ee83126f3c73" providerId="ADAL" clId="{6BAB1B5E-8EA3-4E9A-BB9D-6EB40C468E44}"/>
    <pc:docChg chg="undo custSel modSld">
      <pc:chgData name="DSA - Maria Cristina Barbosa" userId="a7deaa94-27fa-4381-b313-ee83126f3c73" providerId="ADAL" clId="{6BAB1B5E-8EA3-4E9A-BB9D-6EB40C468E44}" dt="2024-10-29T14:42:47.765" v="56" actId="1076"/>
      <pc:docMkLst>
        <pc:docMk/>
      </pc:docMkLst>
      <pc:sldChg chg="modSp mod">
        <pc:chgData name="DSA - Maria Cristina Barbosa" userId="a7deaa94-27fa-4381-b313-ee83126f3c73" providerId="ADAL" clId="{6BAB1B5E-8EA3-4E9A-BB9D-6EB40C468E44}" dt="2024-10-17T12:01:09.940" v="0" actId="1076"/>
        <pc:sldMkLst>
          <pc:docMk/>
          <pc:sldMk cId="0" sldId="267"/>
        </pc:sldMkLst>
        <pc:spChg chg="mod">
          <ac:chgData name="DSA - Maria Cristina Barbosa" userId="a7deaa94-27fa-4381-b313-ee83126f3c73" providerId="ADAL" clId="{6BAB1B5E-8EA3-4E9A-BB9D-6EB40C468E44}" dt="2024-10-17T12:01:09.940" v="0" actId="1076"/>
          <ac:spMkLst>
            <pc:docMk/>
            <pc:sldMk cId="0" sldId="267"/>
            <ac:spMk id="220" creationId="{00000000-0000-0000-0000-000000000000}"/>
          </ac:spMkLst>
        </pc:spChg>
      </pc:sldChg>
      <pc:sldChg chg="modSp mod">
        <pc:chgData name="DSA - Maria Cristina Barbosa" userId="a7deaa94-27fa-4381-b313-ee83126f3c73" providerId="ADAL" clId="{6BAB1B5E-8EA3-4E9A-BB9D-6EB40C468E44}" dt="2024-10-17T12:03:24.828" v="4" actId="1076"/>
        <pc:sldMkLst>
          <pc:docMk/>
          <pc:sldMk cId="0" sldId="277"/>
        </pc:sldMkLst>
        <pc:spChg chg="mod">
          <ac:chgData name="DSA - Maria Cristina Barbosa" userId="a7deaa94-27fa-4381-b313-ee83126f3c73" providerId="ADAL" clId="{6BAB1B5E-8EA3-4E9A-BB9D-6EB40C468E44}" dt="2024-10-17T12:03:00.196" v="1" actId="1076"/>
          <ac:spMkLst>
            <pc:docMk/>
            <pc:sldMk cId="0" sldId="277"/>
            <ac:spMk id="278" creationId="{00000000-0000-0000-0000-000000000000}"/>
          </ac:spMkLst>
        </pc:spChg>
        <pc:spChg chg="mod">
          <ac:chgData name="DSA - Maria Cristina Barbosa" userId="a7deaa94-27fa-4381-b313-ee83126f3c73" providerId="ADAL" clId="{6BAB1B5E-8EA3-4E9A-BB9D-6EB40C468E44}" dt="2024-10-17T12:03:10.195" v="2" actId="1076"/>
          <ac:spMkLst>
            <pc:docMk/>
            <pc:sldMk cId="0" sldId="277"/>
            <ac:spMk id="279" creationId="{00000000-0000-0000-0000-000000000000}"/>
          </ac:spMkLst>
        </pc:spChg>
        <pc:spChg chg="mod">
          <ac:chgData name="DSA - Maria Cristina Barbosa" userId="a7deaa94-27fa-4381-b313-ee83126f3c73" providerId="ADAL" clId="{6BAB1B5E-8EA3-4E9A-BB9D-6EB40C468E44}" dt="2024-10-17T12:03:19.853" v="3" actId="1076"/>
          <ac:spMkLst>
            <pc:docMk/>
            <pc:sldMk cId="0" sldId="277"/>
            <ac:spMk id="280" creationId="{00000000-0000-0000-0000-000000000000}"/>
          </ac:spMkLst>
        </pc:spChg>
        <pc:spChg chg="mod">
          <ac:chgData name="DSA - Maria Cristina Barbosa" userId="a7deaa94-27fa-4381-b313-ee83126f3c73" providerId="ADAL" clId="{6BAB1B5E-8EA3-4E9A-BB9D-6EB40C468E44}" dt="2024-10-17T12:03:24.828" v="4" actId="1076"/>
          <ac:spMkLst>
            <pc:docMk/>
            <pc:sldMk cId="0" sldId="277"/>
            <ac:spMk id="281" creationId="{00000000-0000-0000-0000-000000000000}"/>
          </ac:spMkLst>
        </pc:spChg>
      </pc:sldChg>
      <pc:sldChg chg="modSp mod">
        <pc:chgData name="DSA - Maria Cristina Barbosa" userId="a7deaa94-27fa-4381-b313-ee83126f3c73" providerId="ADAL" clId="{6BAB1B5E-8EA3-4E9A-BB9D-6EB40C468E44}" dt="2024-10-29T14:42:47.765" v="56" actId="1076"/>
        <pc:sldMkLst>
          <pc:docMk/>
          <pc:sldMk cId="0" sldId="281"/>
        </pc:sldMkLst>
        <pc:spChg chg="mod">
          <ac:chgData name="DSA - Maria Cristina Barbosa" userId="a7deaa94-27fa-4381-b313-ee83126f3c73" providerId="ADAL" clId="{6BAB1B5E-8EA3-4E9A-BB9D-6EB40C468E44}" dt="2024-10-29T14:42:14.140" v="51" actId="20577"/>
          <ac:spMkLst>
            <pc:docMk/>
            <pc:sldMk cId="0" sldId="281"/>
            <ac:spMk id="299" creationId="{00000000-0000-0000-0000-000000000000}"/>
          </ac:spMkLst>
        </pc:spChg>
        <pc:spChg chg="mod">
          <ac:chgData name="DSA - Maria Cristina Barbosa" userId="a7deaa94-27fa-4381-b313-ee83126f3c73" providerId="ADAL" clId="{6BAB1B5E-8EA3-4E9A-BB9D-6EB40C468E44}" dt="2024-10-29T14:42:28.295" v="53" actId="1076"/>
          <ac:spMkLst>
            <pc:docMk/>
            <pc:sldMk cId="0" sldId="281"/>
            <ac:spMk id="300" creationId="{00000000-0000-0000-0000-000000000000}"/>
          </ac:spMkLst>
        </pc:spChg>
        <pc:spChg chg="mod">
          <ac:chgData name="DSA - Maria Cristina Barbosa" userId="a7deaa94-27fa-4381-b313-ee83126f3c73" providerId="ADAL" clId="{6BAB1B5E-8EA3-4E9A-BB9D-6EB40C468E44}" dt="2024-10-29T14:42:47.765" v="56" actId="1076"/>
          <ac:spMkLst>
            <pc:docMk/>
            <pc:sldMk cId="0" sldId="281"/>
            <ac:spMk id="301" creationId="{00000000-0000-0000-0000-000000000000}"/>
          </ac:spMkLst>
        </pc:spChg>
        <pc:spChg chg="mod">
          <ac:chgData name="DSA - Maria Cristina Barbosa" userId="a7deaa94-27fa-4381-b313-ee83126f3c73" providerId="ADAL" clId="{6BAB1B5E-8EA3-4E9A-BB9D-6EB40C468E44}" dt="2024-10-29T14:42:33.339" v="54" actId="1076"/>
          <ac:spMkLst>
            <pc:docMk/>
            <pc:sldMk cId="0" sldId="281"/>
            <ac:spMk id="302" creationId="{00000000-0000-0000-0000-000000000000}"/>
          </ac:spMkLst>
        </pc:spChg>
        <pc:spChg chg="mod">
          <ac:chgData name="DSA - Maria Cristina Barbosa" userId="a7deaa94-27fa-4381-b313-ee83126f3c73" providerId="ADAL" clId="{6BAB1B5E-8EA3-4E9A-BB9D-6EB40C468E44}" dt="2024-10-29T14:42:42.847" v="55" actId="1076"/>
          <ac:spMkLst>
            <pc:docMk/>
            <pc:sldMk cId="0" sldId="281"/>
            <ac:spMk id="30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 y fech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3000" spc="-29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Autor y fecha</a:t>
            </a:r>
          </a:p>
        </p:txBody>
      </p:sp>
      <p:sp>
        <p:nvSpPr>
          <p:cNvPr id="12" name="Título de presentación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/>
            </a:lvl1pPr>
          </a:lstStyle>
          <a:p>
            <a:r>
              <a:t>Título de presentación</a:t>
            </a:r>
          </a:p>
        </p:txBody>
      </p:sp>
      <p:sp>
        <p:nvSpPr>
          <p:cNvPr id="13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Subtítulo de presentación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ítulo de diapositiva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100" name="Subtítulo de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10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ítulo de agenda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agenda</a:t>
            </a:r>
          </a:p>
        </p:txBody>
      </p:sp>
      <p:sp>
        <p:nvSpPr>
          <p:cNvPr id="109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r>
              <a:t>Temas de agenda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0" name="Subtítulo de agend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agenda</a:t>
            </a:r>
          </a:p>
        </p:txBody>
      </p:sp>
      <p:sp>
        <p:nvSpPr>
          <p:cNvPr id="11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cl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r>
              <a:t>Declaración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ato (gran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Información del dato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Información del dato</a:t>
            </a:r>
          </a:p>
        </p:txBody>
      </p:sp>
      <p:sp>
        <p:nvSpPr>
          <p:cNvPr id="127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ribució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Atribución</a:t>
            </a:r>
          </a:p>
        </p:txBody>
      </p:sp>
      <p:sp>
        <p:nvSpPr>
          <p:cNvPr id="136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“Frase celebre”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Mar al atardecer con el cielo de fondo 2"/>
          <p:cNvSpPr>
            <a:spLocks noGrp="1"/>
          </p:cNvSpPr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Mar al atardecer con el cielo de fondo 1"/>
          <p:cNvSpPr>
            <a:spLocks noGrp="1"/>
          </p:cNvSpPr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Playa y mar al atardecer"/>
          <p:cNvSpPr>
            <a:spLocks noGrp="1"/>
          </p:cNvSpPr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ya y mar al atardecer"/>
          <p:cNvSpPr>
            <a:spLocks noGrp="1"/>
          </p:cNvSpPr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ya y mar al atardecer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ítulo de presentación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>
                <a:solidFill>
                  <a:srgbClr val="FFFFFF"/>
                </a:solidFill>
              </a:defRPr>
            </a:lvl1pPr>
          </a:lstStyle>
          <a:p>
            <a:r>
              <a:t>Título de presentación</a:t>
            </a:r>
          </a:p>
        </p:txBody>
      </p:sp>
      <p:sp>
        <p:nvSpPr>
          <p:cNvPr id="23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Subtítulo de presentación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or y fech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3000" spc="-29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Autor y fecha</a:t>
            </a:r>
          </a:p>
        </p:txBody>
      </p:sp>
      <p:sp>
        <p:nvSpPr>
          <p:cNvPr id="2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foto alternati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r>
              <a:t>Título de diapositiva</a:t>
            </a:r>
          </a:p>
        </p:txBody>
      </p:sp>
      <p:sp>
        <p:nvSpPr>
          <p:cNvPr id="33" name="Mar al atardecer con el cielo de fondo"/>
          <p:cNvSpPr>
            <a:spLocks noGrp="1"/>
          </p:cNvSpPr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4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Subtítulo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ítulo de diapositiva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43" name="Nivel de texto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Subtítulo de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4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61" name="Mar al atardecer con el cielo de fondo"/>
          <p:cNvSpPr>
            <a:spLocks noGrp="1"/>
          </p:cNvSpPr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2" name="Subtítulo de diapositiv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63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, y video en vivo (pequeñ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72" name="Subtítulo de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73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, y video en vivo (gran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82" name="Subtítulo de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83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ítulo de sección"/>
          <p:cNvSpPr txBox="1">
            <a:spLocks noGrp="1"/>
          </p:cNvSpPr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z="12800" spc="0"/>
            </a:lvl1pPr>
          </a:lstStyle>
          <a:p>
            <a:r>
              <a:t>Título de sección</a:t>
            </a:r>
          </a:p>
        </p:txBody>
      </p:sp>
      <p:sp>
        <p:nvSpPr>
          <p:cNvPr id="9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Título de diapositiva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7689" y="12700000"/>
            <a:ext cx="388621" cy="42926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000">
                <a:solidFill>
                  <a:srgbClr val="5E5E5E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001.jpg" descr="0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7" name="Rectángulo"/>
          <p:cNvSpPr/>
          <p:nvPr/>
        </p:nvSpPr>
        <p:spPr>
          <a:xfrm>
            <a:off x="1067836" y="3590045"/>
            <a:ext cx="22248328" cy="71034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08" name="Bondosamente os ________ deram as informações que Adão e Eva desejavam. Também contaram a triste história da __________ e da ________ de Lúcifer. Então, de forma clara, informaram a eles que a árvore do conhecimento do bem e do mal fora colocada no jardi"/>
          <p:cNvSpPr txBox="1"/>
          <p:nvPr/>
        </p:nvSpPr>
        <p:spPr>
          <a:xfrm>
            <a:off x="2930978" y="4646195"/>
            <a:ext cx="18522044" cy="4991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Bondosamente os ________ deram as informações que Adão e Eva desejavam. Também contaram a triste história da __________ e da ________ de Lúcifer. Então, de forma clara, informaram a eles que a árvore do conhecimento do bem e do mal fora colocada no jardim para ser uma garantia de sua obediência e de seu amor a Deus.</a:t>
            </a:r>
          </a:p>
        </p:txBody>
      </p:sp>
      <p:sp>
        <p:nvSpPr>
          <p:cNvPr id="209" name="anjos"/>
          <p:cNvSpPr txBox="1"/>
          <p:nvPr/>
        </p:nvSpPr>
        <p:spPr>
          <a:xfrm>
            <a:off x="8840158" y="4490630"/>
            <a:ext cx="2108709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anjos</a:t>
            </a:r>
          </a:p>
        </p:txBody>
      </p:sp>
      <p:sp>
        <p:nvSpPr>
          <p:cNvPr id="210" name="rebelião"/>
          <p:cNvSpPr txBox="1"/>
          <p:nvPr/>
        </p:nvSpPr>
        <p:spPr>
          <a:xfrm>
            <a:off x="3715030" y="6152652"/>
            <a:ext cx="3152141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rebelião</a:t>
            </a:r>
          </a:p>
        </p:txBody>
      </p:sp>
      <p:sp>
        <p:nvSpPr>
          <p:cNvPr id="211" name="queda"/>
          <p:cNvSpPr txBox="1"/>
          <p:nvPr/>
        </p:nvSpPr>
        <p:spPr>
          <a:xfrm>
            <a:off x="8732780" y="6152652"/>
            <a:ext cx="2450466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queda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4" name="Rectángulo"/>
          <p:cNvSpPr/>
          <p:nvPr/>
        </p:nvSpPr>
        <p:spPr>
          <a:xfrm>
            <a:off x="1067836" y="3733634"/>
            <a:ext cx="22248328" cy="656693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15" name="Disseram que os santos anjos só poderiam conservar sua elevada e feliz condição se fossem obedientes; e que eles estavam em situação semelhante. Além disso, afirmaram que o casal podia obedecer à lei de Deus e ser continuamente feliz ou desobedecer e per"/>
          <p:cNvSpPr txBox="1"/>
          <p:nvPr/>
        </p:nvSpPr>
        <p:spPr>
          <a:xfrm>
            <a:off x="2204921" y="4940649"/>
            <a:ext cx="19974157" cy="4152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Disseram que os santos anjos só poderiam conservar sua elevada e feliz condição se fossem obedientes; e que eles estavam em situação semelhante. Além disso, afirmaram que o casal podia obedecer à lei de Deus e ser continuamente feliz ou desobedecer e perder sua elevada condição e afundar em desespero irremediável. [...] 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8" name="Rectángulo"/>
          <p:cNvSpPr/>
          <p:nvPr/>
        </p:nvSpPr>
        <p:spPr>
          <a:xfrm>
            <a:off x="1067836" y="3821098"/>
            <a:ext cx="22248328" cy="648574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19" name="Também foi dito a eles que Satanás estava pronto a lhes fazer mal e que era necessário estar ________ porque o inimigo caído podia entrar em contato com eles. Porém, garantiram que ele não podia causar dano algum a eles enquanto permanecessem em obediênc"/>
          <p:cNvSpPr txBox="1"/>
          <p:nvPr/>
        </p:nvSpPr>
        <p:spPr>
          <a:xfrm>
            <a:off x="1950322" y="4987518"/>
            <a:ext cx="20483355" cy="4152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Também foi dito a eles que Satanás estava pronto a lhes fazer mal e que era necessário estar ________ porque o inimigo caído podia entrar em contato com eles. Porém, garantiram que ele não podia causar dano algum a eles enquanto permanecessem em obediência aos mandamentos de Deus, e que,</a:t>
            </a:r>
          </a:p>
        </p:txBody>
      </p:sp>
      <p:sp>
        <p:nvSpPr>
          <p:cNvPr id="220" name="alerta"/>
          <p:cNvSpPr txBox="1"/>
          <p:nvPr/>
        </p:nvSpPr>
        <p:spPr>
          <a:xfrm>
            <a:off x="9572845" y="5686067"/>
            <a:ext cx="2282889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alerta</a:t>
            </a:r>
            <a:endParaRPr dirty="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23" name="Rectángulo"/>
          <p:cNvSpPr/>
          <p:nvPr/>
        </p:nvSpPr>
        <p:spPr>
          <a:xfrm>
            <a:off x="1067836" y="3814908"/>
            <a:ext cx="22248328" cy="649812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24" name="se necessário, _________ os anjos do Céu viriam em ___________ deles, antes que o inimigo pudesse de alguma forma prejudicá-los. Mas, se desobedecessem ao mandamento de Deus, então Satanás teria poder para confundi-los, prejudicá-los e causar-lhes dificu"/>
          <p:cNvSpPr txBox="1"/>
          <p:nvPr/>
        </p:nvSpPr>
        <p:spPr>
          <a:xfrm>
            <a:off x="2228585" y="4987518"/>
            <a:ext cx="19926831" cy="4152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se necessário, _________ os anjos do Céu viriam em ___________ deles, antes que o inimigo pudesse de alguma forma prejudicá-los. Mas, se desobedecessem ao mandamento de Deus, então Satanás teria poder para confundi-los, prejudicá-los e causar-lhes dificuldades.</a:t>
            </a:r>
          </a:p>
        </p:txBody>
      </p:sp>
      <p:sp>
        <p:nvSpPr>
          <p:cNvPr id="225" name="todos"/>
          <p:cNvSpPr txBox="1"/>
          <p:nvPr/>
        </p:nvSpPr>
        <p:spPr>
          <a:xfrm>
            <a:off x="7191475" y="4823705"/>
            <a:ext cx="2216024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todos</a:t>
            </a:r>
          </a:p>
        </p:txBody>
      </p:sp>
      <p:sp>
        <p:nvSpPr>
          <p:cNvPr id="226" name="auxílio"/>
          <p:cNvSpPr txBox="1"/>
          <p:nvPr/>
        </p:nvSpPr>
        <p:spPr>
          <a:xfrm>
            <a:off x="18488883" y="4823705"/>
            <a:ext cx="2615566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auxílio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8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29" name="Figura"/>
          <p:cNvSpPr/>
          <p:nvPr/>
        </p:nvSpPr>
        <p:spPr>
          <a:xfrm rot="3034451">
            <a:off x="9828604" y="644606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30" name="Rectángulo redondeado"/>
          <p:cNvSpPr/>
          <p:nvPr/>
        </p:nvSpPr>
        <p:spPr>
          <a:xfrm>
            <a:off x="3180507" y="6251650"/>
            <a:ext cx="18022986" cy="4220344"/>
          </a:xfrm>
          <a:prstGeom prst="roundRect">
            <a:avLst>
              <a:gd name="adj" fmla="val 15000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31" name="02"/>
          <p:cNvSpPr txBox="1"/>
          <p:nvPr/>
        </p:nvSpPr>
        <p:spPr>
          <a:xfrm>
            <a:off x="10870431" y="2362564"/>
            <a:ext cx="2643138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02</a:t>
            </a:r>
          </a:p>
        </p:txBody>
      </p:sp>
      <p:sp>
        <p:nvSpPr>
          <p:cNvPr id="232" name="Cada ser humano é livre para decidir sobre a obediência à lei e ordenanças de Deus. O que os anjos afirmaram a Adão e Eva sobre obediência? (Ver p. 14.)"/>
          <p:cNvSpPr txBox="1"/>
          <p:nvPr/>
        </p:nvSpPr>
        <p:spPr>
          <a:xfrm>
            <a:off x="3764590" y="6996572"/>
            <a:ext cx="16854820" cy="273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Cada ser humano é livre para decidir sobre a obediência à lei e ordenanças de Deus. O que os anjos afirmaram a Adão e Eva sobre obediência? (Ver p. 14.) 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35" name="Rectángulo"/>
          <p:cNvSpPr/>
          <p:nvPr/>
        </p:nvSpPr>
        <p:spPr>
          <a:xfrm>
            <a:off x="1067836" y="3110417"/>
            <a:ext cx="22248328" cy="759730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36" name="Os anjos afirmaram ao casal que Deus ______ os ____________ a obedecer. Disseram que Ele não tiraria deles o poder de contrariar Sua vontade e que eles eram pessoas moralmente _________ para obedecer ou desobedecer. Havia apenas uma proibição que Deus co"/>
          <p:cNvSpPr txBox="1"/>
          <p:nvPr/>
        </p:nvSpPr>
        <p:spPr>
          <a:xfrm>
            <a:off x="2911110" y="3994419"/>
            <a:ext cx="18561780" cy="5829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Os anjos afirmaram ao casal que Deus ______ os ____________ a obedecer. Disseram que Ele não tiraria deles o poder de contrariar Sua vontade e que eles eram pessoas moralmente _________ para obedecer ou desobedecer. Havia apenas uma proibição que Deus considerara necessário lhes impor; e, se ____________________ a vontade divina nesse ponto, certamente _________________. 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8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39" name="Rectángulo"/>
          <p:cNvSpPr/>
          <p:nvPr/>
        </p:nvSpPr>
        <p:spPr>
          <a:xfrm>
            <a:off x="1067836" y="3110417"/>
            <a:ext cx="22248328" cy="759730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40" name="Os anjos afirmaram ao casal que Deus ______ os ____________ a obedecer. Disseram que Ele não tiraria deles o poder de contrariar Sua vontade e que eles eram pessoas moralmente _________ para obedecer ou desobedecer. Havia apenas uma proibição que Deus co"/>
          <p:cNvSpPr txBox="1"/>
          <p:nvPr/>
        </p:nvSpPr>
        <p:spPr>
          <a:xfrm>
            <a:off x="2911110" y="3994419"/>
            <a:ext cx="18561780" cy="5829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Os anjos afirmaram ao casal que Deus ______ os ____________ a obedecer. Disseram que Ele não tiraria deles o poder de contrariar Sua vontade e que eles eram pessoas moralmente _________ para obedecer ou desobedecer. Havia apenas uma proibição que Deus considerara necessário lhes impor; e, se ____________________ a vontade divina nesse ponto, certamente _________________. </a:t>
            </a:r>
          </a:p>
        </p:txBody>
      </p:sp>
      <p:sp>
        <p:nvSpPr>
          <p:cNvPr id="241" name="não"/>
          <p:cNvSpPr txBox="1"/>
          <p:nvPr/>
        </p:nvSpPr>
        <p:spPr>
          <a:xfrm>
            <a:off x="14297085" y="3839735"/>
            <a:ext cx="1510221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não</a:t>
            </a:r>
          </a:p>
        </p:txBody>
      </p:sp>
      <p:sp>
        <p:nvSpPr>
          <p:cNvPr id="242" name="obrigava"/>
          <p:cNvSpPr txBox="1"/>
          <p:nvPr/>
        </p:nvSpPr>
        <p:spPr>
          <a:xfrm>
            <a:off x="17466495" y="3839735"/>
            <a:ext cx="3400616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obrigava</a:t>
            </a:r>
          </a:p>
        </p:txBody>
      </p:sp>
      <p:sp>
        <p:nvSpPr>
          <p:cNvPr id="243" name="livres"/>
          <p:cNvSpPr txBox="1"/>
          <p:nvPr/>
        </p:nvSpPr>
        <p:spPr>
          <a:xfrm>
            <a:off x="3715349" y="6343650"/>
            <a:ext cx="2106233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livres</a:t>
            </a:r>
          </a:p>
        </p:txBody>
      </p:sp>
      <p:sp>
        <p:nvSpPr>
          <p:cNvPr id="244" name="transgredissem"/>
          <p:cNvSpPr txBox="1"/>
          <p:nvPr/>
        </p:nvSpPr>
        <p:spPr>
          <a:xfrm>
            <a:off x="4788859" y="8005814"/>
            <a:ext cx="5806123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transgredissem</a:t>
            </a:r>
          </a:p>
        </p:txBody>
      </p:sp>
      <p:sp>
        <p:nvSpPr>
          <p:cNvPr id="245" name="morreriam"/>
          <p:cNvSpPr txBox="1"/>
          <p:nvPr/>
        </p:nvSpPr>
        <p:spPr>
          <a:xfrm>
            <a:off x="11843349" y="8846986"/>
            <a:ext cx="4042856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morreriam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48" name="Figura"/>
          <p:cNvSpPr/>
          <p:nvPr/>
        </p:nvSpPr>
        <p:spPr>
          <a:xfrm rot="3034451">
            <a:off x="9828604" y="-375228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49" name="Rectángulo redondeado"/>
          <p:cNvSpPr/>
          <p:nvPr/>
        </p:nvSpPr>
        <p:spPr>
          <a:xfrm>
            <a:off x="2531829" y="5720886"/>
            <a:ext cx="19410998" cy="5027373"/>
          </a:xfrm>
          <a:prstGeom prst="roundRect">
            <a:avLst>
              <a:gd name="adj" fmla="val 12592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50" name="03"/>
          <p:cNvSpPr txBox="1"/>
          <p:nvPr/>
        </p:nvSpPr>
        <p:spPr>
          <a:xfrm>
            <a:off x="10970890" y="1342730"/>
            <a:ext cx="2696469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03</a:t>
            </a:r>
          </a:p>
        </p:txBody>
      </p:sp>
      <p:sp>
        <p:nvSpPr>
          <p:cNvPr id="251" name="Marido e esposa precisam estar unidos em Deus, e um com o outro a fim de se manterem firmes, fiéis e felizes. Qual foi um dos preciosos conselhos dados pelos anjos ao primeiro casal? Que perigo os dois corriam? (Ver p. 15.)"/>
          <p:cNvSpPr txBox="1"/>
          <p:nvPr/>
        </p:nvSpPr>
        <p:spPr>
          <a:xfrm>
            <a:off x="3379620" y="6431172"/>
            <a:ext cx="17879007" cy="3606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Marido e esposa precisam estar unidos em Deus, e um com o outro a fim de se manterem firmes, fiéis e felizes. Qual foi um dos preciosos conselhos dados pelos anjos ao primeiro casal? Que perigo os dois corriam? (Ver p. 15.) 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3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54" name="Rectángulo"/>
          <p:cNvSpPr/>
          <p:nvPr/>
        </p:nvSpPr>
        <p:spPr>
          <a:xfrm>
            <a:off x="1067836" y="3110417"/>
            <a:ext cx="22248328" cy="800805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55" name="Os anjos preveniram Eva de que ______ se ____________ do marido em suas ocupações, pois podia ser abordada por esse inimigo caído. Separando-se um do outro, estariam em maior _________ do que se ficassem juntos. Os anjos insistiram para que seguissem rig"/>
          <p:cNvSpPr txBox="1"/>
          <p:nvPr/>
        </p:nvSpPr>
        <p:spPr>
          <a:xfrm>
            <a:off x="2712872" y="3780696"/>
            <a:ext cx="18958256" cy="666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Os anjos preveniram Eva de que ______ se ____________ do marido em suas ocupações, pois podia ser abordada por esse inimigo caído. Separando-se um do outro, estariam em maior _________ do que se ficassem juntos. Os anjos insistiram para que seguissem rigorosamente as instruções dadas por Deus em relação à árvore do conhecimento do bem e do mal, pois na perfeita obediência estariam seguros. Assim, o inimigo não teria poder para _______________. 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7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58" name="Rectángulo"/>
          <p:cNvSpPr/>
          <p:nvPr/>
        </p:nvSpPr>
        <p:spPr>
          <a:xfrm>
            <a:off x="1067836" y="3110417"/>
            <a:ext cx="22248328" cy="800805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59" name="Os anjos preveniram Eva de que ______ se ____________ do marido em suas ocupações, pois podia ser abordada por esse inimigo caído. Separando-se um do outro, estariam em maior _________ do que se ficassem juntos. Os anjos insistiram para que seguissem rig"/>
          <p:cNvSpPr txBox="1"/>
          <p:nvPr/>
        </p:nvSpPr>
        <p:spPr>
          <a:xfrm>
            <a:off x="2712872" y="3780696"/>
            <a:ext cx="18958256" cy="666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Os anjos preveniram Eva de que ______ se ____________ do marido em suas ocupações, pois podia ser abordada por esse inimigo caído. Separando-se um do outro, estariam em maior _________ do que se ficassem juntos. Os anjos insistiram para que seguissem rigorosamente as instruções dadas por Deus em relação à árvore do conhecimento do bem e do mal, pois na perfeita obediência estariam seguros. Assim, o inimigo não teria poder para _______________. </a:t>
            </a:r>
          </a:p>
        </p:txBody>
      </p:sp>
      <p:sp>
        <p:nvSpPr>
          <p:cNvPr id="260" name="não"/>
          <p:cNvSpPr txBox="1"/>
          <p:nvPr/>
        </p:nvSpPr>
        <p:spPr>
          <a:xfrm>
            <a:off x="13082598" y="3594378"/>
            <a:ext cx="1510221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não</a:t>
            </a:r>
          </a:p>
        </p:txBody>
      </p:sp>
      <p:sp>
        <p:nvSpPr>
          <p:cNvPr id="261" name="separasse"/>
          <p:cNvSpPr txBox="1"/>
          <p:nvPr/>
        </p:nvSpPr>
        <p:spPr>
          <a:xfrm>
            <a:off x="16111827" y="3594378"/>
            <a:ext cx="3730816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separasse</a:t>
            </a:r>
          </a:p>
        </p:txBody>
      </p:sp>
      <p:sp>
        <p:nvSpPr>
          <p:cNvPr id="262" name="perigo"/>
          <p:cNvSpPr txBox="1"/>
          <p:nvPr/>
        </p:nvSpPr>
        <p:spPr>
          <a:xfrm>
            <a:off x="3587551" y="6137493"/>
            <a:ext cx="2542922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perigo</a:t>
            </a:r>
          </a:p>
        </p:txBody>
      </p:sp>
      <p:sp>
        <p:nvSpPr>
          <p:cNvPr id="263" name="enganá-los"/>
          <p:cNvSpPr txBox="1"/>
          <p:nvPr/>
        </p:nvSpPr>
        <p:spPr>
          <a:xfrm>
            <a:off x="11737858" y="9490076"/>
            <a:ext cx="4199701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enganá-los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002.jpg" descr="0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4" name="LIÇÃO 2"/>
          <p:cNvSpPr txBox="1"/>
          <p:nvPr/>
        </p:nvSpPr>
        <p:spPr>
          <a:xfrm>
            <a:off x="1270916" y="2526494"/>
            <a:ext cx="4738879" cy="187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14000" b="1" spc="280">
                <a:solidFill>
                  <a:srgbClr val="604432"/>
                </a:solidFill>
                <a:latin typeface="MyriadPro-SemiboldCond"/>
                <a:ea typeface="MyriadPro-SemiboldCond"/>
                <a:cs typeface="MyriadPro-SemiboldCond"/>
                <a:sym typeface="MyriadPro-SemiboldCond"/>
              </a:defRPr>
            </a:lvl1pPr>
          </a:lstStyle>
          <a:p>
            <a:r>
              <a:t>LIÇÃO 2</a:t>
            </a:r>
          </a:p>
        </p:txBody>
      </p:sp>
      <p:sp>
        <p:nvSpPr>
          <p:cNvPr id="175" name="O AMOR"/>
          <p:cNvSpPr txBox="1"/>
          <p:nvPr/>
        </p:nvSpPr>
        <p:spPr>
          <a:xfrm>
            <a:off x="8981213" y="3947414"/>
            <a:ext cx="6421574" cy="280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17000">
                <a:solidFill>
                  <a:srgbClr val="49655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O AMOR</a:t>
            </a:r>
          </a:p>
        </p:txBody>
      </p:sp>
      <p:sp>
        <p:nvSpPr>
          <p:cNvPr id="176" name="POSTO À PROVA"/>
          <p:cNvSpPr txBox="1"/>
          <p:nvPr/>
        </p:nvSpPr>
        <p:spPr>
          <a:xfrm>
            <a:off x="5951444" y="7110365"/>
            <a:ext cx="12481112" cy="280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17000">
                <a:solidFill>
                  <a:srgbClr val="49655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POSTO À PROVA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5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66" name="Figura"/>
          <p:cNvSpPr/>
          <p:nvPr/>
        </p:nvSpPr>
        <p:spPr>
          <a:xfrm rot="3034451">
            <a:off x="9828604" y="644606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67" name="Rectángulo redondeado"/>
          <p:cNvSpPr/>
          <p:nvPr/>
        </p:nvSpPr>
        <p:spPr>
          <a:xfrm>
            <a:off x="3180507" y="6251650"/>
            <a:ext cx="18022986" cy="4220344"/>
          </a:xfrm>
          <a:prstGeom prst="roundRect">
            <a:avLst>
              <a:gd name="adj" fmla="val 15000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68" name="04"/>
          <p:cNvSpPr txBox="1"/>
          <p:nvPr/>
        </p:nvSpPr>
        <p:spPr>
          <a:xfrm>
            <a:off x="10870431" y="2362564"/>
            <a:ext cx="2777084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04</a:t>
            </a:r>
          </a:p>
        </p:txBody>
      </p:sp>
      <p:sp>
        <p:nvSpPr>
          <p:cNvPr id="269" name="Distrações e ocupações afastam o casal e a família de Deus e uns dos outros. Que atitudes levaram Eva à queda e que nós também fazemos hoje? (Ver p. 16.)"/>
          <p:cNvSpPr txBox="1"/>
          <p:nvPr/>
        </p:nvSpPr>
        <p:spPr>
          <a:xfrm>
            <a:off x="3764590" y="6996572"/>
            <a:ext cx="16854820" cy="273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Distrações e ocupações afastam o casal e a família de Deus e uns dos outros. Que atitudes levaram Eva à queda e que nós também fazemos hoje? (Ver p. 16.) 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1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72" name="Rectángulo"/>
          <p:cNvSpPr/>
          <p:nvPr/>
        </p:nvSpPr>
        <p:spPr>
          <a:xfrm>
            <a:off x="1067836" y="3110417"/>
            <a:ext cx="22248328" cy="800805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73" name="Inconscientemente, a princípio, e envolvida em suas ocupações, Eva se afastou do marido. Quando percebeu isso, teve a sensação do perigo, mas de novo ____________ estar segura, mesmo não estando ao lado do esposo. __________ ter _____________ e _______ s"/>
          <p:cNvSpPr txBox="1"/>
          <p:nvPr/>
        </p:nvSpPr>
        <p:spPr>
          <a:xfrm>
            <a:off x="2745221" y="3780696"/>
            <a:ext cx="18893558" cy="666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Inconscientemente, a princípio, e envolvida em suas ocupações, Eva se afastou do marido. Quando percebeu isso, teve a sensação do perigo, mas de novo ____________ estar segura, mesmo não estando ao lado do esposo. __________ ter _____________ e _______ suficientes para discernir o mal e a ele resistir. Os anjos a haviam advertido de que não fizesse isso. Logo, Eva se deu conta de que estava contemplando com um misto de curiosidade e admiração o fruto da árvore proibida. 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5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76" name="Rectángulo"/>
          <p:cNvSpPr/>
          <p:nvPr/>
        </p:nvSpPr>
        <p:spPr>
          <a:xfrm>
            <a:off x="1067836" y="3110417"/>
            <a:ext cx="22248328" cy="800805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77" name="Inconscientemente, a princípio, e envolvida em suas ocupações, Eva se afastou do marido. Quando percebeu isso, teve a sensação do perigo, mas de novo ____________ estar segura, mesmo não estando ao lado do esposo. __________ ter _____________ e _______ s"/>
          <p:cNvSpPr txBox="1"/>
          <p:nvPr/>
        </p:nvSpPr>
        <p:spPr>
          <a:xfrm>
            <a:off x="2745221" y="3780696"/>
            <a:ext cx="18893558" cy="666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Inconscientemente, a princípio, e envolvida em suas ocupações, Eva se afastou do marido. Quando percebeu isso, teve a sensação do perigo, mas de novo ____________ estar segura, mesmo não estando ao lado do esposo. __________ ter _____________ e _______ suficientes para discernir o mal e a ele resistir. Os anjos a haviam advertido de que não fizesse isso. Logo, Eva se deu conta de que estava contemplando com um misto de curiosidade e admiração o fruto da árvore proibida. </a:t>
            </a:r>
          </a:p>
        </p:txBody>
      </p:sp>
      <p:sp>
        <p:nvSpPr>
          <p:cNvPr id="278" name="imaginou"/>
          <p:cNvSpPr txBox="1"/>
          <p:nvPr/>
        </p:nvSpPr>
        <p:spPr>
          <a:xfrm>
            <a:off x="10373645" y="5214648"/>
            <a:ext cx="3636710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imaginou</a:t>
            </a:r>
            <a:endParaRPr dirty="0"/>
          </a:p>
        </p:txBody>
      </p:sp>
      <p:sp>
        <p:nvSpPr>
          <p:cNvPr id="279" name="Julgava"/>
          <p:cNvSpPr txBox="1"/>
          <p:nvPr/>
        </p:nvSpPr>
        <p:spPr>
          <a:xfrm>
            <a:off x="11605937" y="6141749"/>
            <a:ext cx="2938336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Julgava</a:t>
            </a:r>
            <a:endParaRPr dirty="0"/>
          </a:p>
        </p:txBody>
      </p:sp>
      <p:sp>
        <p:nvSpPr>
          <p:cNvPr id="280" name="sabedoria"/>
          <p:cNvSpPr txBox="1"/>
          <p:nvPr/>
        </p:nvSpPr>
        <p:spPr>
          <a:xfrm>
            <a:off x="16194707" y="6083742"/>
            <a:ext cx="3781997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sabedoria</a:t>
            </a:r>
            <a:endParaRPr dirty="0"/>
          </a:p>
        </p:txBody>
      </p:sp>
      <p:sp>
        <p:nvSpPr>
          <p:cNvPr id="281" name="força"/>
          <p:cNvSpPr txBox="1"/>
          <p:nvPr/>
        </p:nvSpPr>
        <p:spPr>
          <a:xfrm>
            <a:off x="3263324" y="6992649"/>
            <a:ext cx="1982407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força</a:t>
            </a:r>
            <a:endParaRPr dirty="0"/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3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84" name="Figura"/>
          <p:cNvSpPr/>
          <p:nvPr/>
        </p:nvSpPr>
        <p:spPr>
          <a:xfrm rot="3034451">
            <a:off x="9828604" y="644606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85" name="Rectángulo redondeado"/>
          <p:cNvSpPr/>
          <p:nvPr/>
        </p:nvSpPr>
        <p:spPr>
          <a:xfrm>
            <a:off x="3180507" y="6251650"/>
            <a:ext cx="18022986" cy="4220344"/>
          </a:xfrm>
          <a:prstGeom prst="roundRect">
            <a:avLst>
              <a:gd name="adj" fmla="val 15000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86" name="05"/>
          <p:cNvSpPr txBox="1"/>
          <p:nvPr/>
        </p:nvSpPr>
        <p:spPr>
          <a:xfrm>
            <a:off x="10846866" y="2362564"/>
            <a:ext cx="2690268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05</a:t>
            </a:r>
          </a:p>
        </p:txBody>
      </p:sp>
      <p:sp>
        <p:nvSpPr>
          <p:cNvPr id="287" name="Desde a queda do homem, qual é a finalidade específica de Satanás e que tem alcançado grande sucesso na vida dos seres humanos? Qual é o resultado? (Ver p. 17.)"/>
          <p:cNvSpPr txBox="1"/>
          <p:nvPr/>
        </p:nvSpPr>
        <p:spPr>
          <a:xfrm>
            <a:off x="3764590" y="6996572"/>
            <a:ext cx="16854820" cy="273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Desde a queda do homem, qual é a finalidade específica de Satanás e que tem alcançado grande sucesso na vida dos seres humanos? Qual é o resultado? (Ver p. 17.) 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9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90" name="Rectángulo"/>
          <p:cNvSpPr/>
          <p:nvPr/>
        </p:nvSpPr>
        <p:spPr>
          <a:xfrm>
            <a:off x="1067836" y="3110417"/>
            <a:ext cx="22248328" cy="800805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91" name="Esta tem sido sua finalidade específica, com grande sucesso, desde a queda: levar os seres humanos a _____________ as __________ do Todo-Poderoso, a ___________ satisfeitos com o que Deus revela e _______________ ao que Ele ordena. O inimigo pretende ind"/>
          <p:cNvSpPr txBox="1"/>
          <p:nvPr/>
        </p:nvSpPr>
        <p:spPr>
          <a:xfrm>
            <a:off x="3154654" y="3780696"/>
            <a:ext cx="18074692" cy="666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Esta tem sido sua finalidade específica, com grande sucesso, desde a queda: levar os seres humanos a _____________ as __________ do Todo-Poderoso, a ___________ satisfeitos com o que Deus revela e _______________ ao que Ele ordena. O inimigo pretende induzi-los a desobedecer aos mandamentos de Deus e, então, pensar que estão entrando em um maravilhoso campo de saber. Isso é pura conjectura, um engano infeliz. 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3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94" name="Rectángulo"/>
          <p:cNvSpPr/>
          <p:nvPr/>
        </p:nvSpPr>
        <p:spPr>
          <a:xfrm>
            <a:off x="1067836" y="3110417"/>
            <a:ext cx="22248328" cy="800805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95" name="As pessoas deixam de compreender o que Deus revela, menosprezam Seus claros mandamentos e querem mais sabedoria, independentemente de Deus, questionando aquilo que Ele resolveu reter dos mortais. Alegram-se com suas ideias de progresso e se encantam com "/>
          <p:cNvSpPr txBox="1"/>
          <p:nvPr/>
        </p:nvSpPr>
        <p:spPr>
          <a:xfrm>
            <a:off x="3033345" y="3780696"/>
            <a:ext cx="18317309" cy="666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As pessoas deixam de compreender o que Deus revela, menosprezam Seus claros mandamentos e querem mais sabedoria, independentemente de Deus, questionando aquilo que Ele resolveu reter dos mortais. Alegram-se com suas ideias de progresso e se encantam com sua própria filosofia inútil, mas, de fato, estão tateando nas ________ quanto ao verdadeiro conhecimento. Estão sempre estudando e nunca são capazes de chegar ao conhecimento da verdade. 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98" name="Rectángulo"/>
          <p:cNvSpPr/>
          <p:nvPr/>
        </p:nvSpPr>
        <p:spPr>
          <a:xfrm>
            <a:off x="1067836" y="3110417"/>
            <a:ext cx="22248328" cy="800805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99" name="Esta tem sido sua finalidade específica, com grande sucesso, desde a queda: levar os seres humanos a _____________ as __________ do Todo-Poderoso, a ___________ satisfeitos com o que Deus revela e _______________ ao que Ele ordena. O inimigo pretende ind"/>
          <p:cNvSpPr txBox="1"/>
          <p:nvPr/>
        </p:nvSpPr>
        <p:spPr>
          <a:xfrm>
            <a:off x="3154654" y="3677608"/>
            <a:ext cx="18074692" cy="68736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rPr dirty="0"/>
              <a:t>Esta </a:t>
            </a:r>
            <a:r>
              <a:rPr dirty="0" err="1"/>
              <a:t>tem</a:t>
            </a:r>
            <a:r>
              <a:rPr dirty="0"/>
              <a:t> </a:t>
            </a:r>
            <a:r>
              <a:rPr dirty="0" err="1"/>
              <a:t>sido</a:t>
            </a:r>
            <a:r>
              <a:rPr dirty="0"/>
              <a:t> </a:t>
            </a:r>
            <a:r>
              <a:rPr dirty="0" err="1"/>
              <a:t>sua</a:t>
            </a:r>
            <a:r>
              <a:rPr dirty="0"/>
              <a:t> </a:t>
            </a:r>
            <a:r>
              <a:rPr dirty="0" err="1"/>
              <a:t>finalidade</a:t>
            </a:r>
            <a:r>
              <a:rPr dirty="0"/>
              <a:t> </a:t>
            </a:r>
            <a:r>
              <a:rPr dirty="0" err="1"/>
              <a:t>específica</a:t>
            </a:r>
            <a:r>
              <a:rPr dirty="0"/>
              <a:t>, com </a:t>
            </a:r>
            <a:r>
              <a:rPr dirty="0" err="1"/>
              <a:t>grande</a:t>
            </a:r>
            <a:r>
              <a:rPr dirty="0"/>
              <a:t> </a:t>
            </a:r>
            <a:r>
              <a:rPr dirty="0" err="1"/>
              <a:t>sucesso</a:t>
            </a:r>
            <a:r>
              <a:rPr dirty="0"/>
              <a:t>, </a:t>
            </a:r>
            <a:r>
              <a:rPr dirty="0" err="1"/>
              <a:t>desde</a:t>
            </a:r>
            <a:r>
              <a:rPr dirty="0"/>
              <a:t> a </a:t>
            </a:r>
            <a:r>
              <a:rPr dirty="0" err="1"/>
              <a:t>queda</a:t>
            </a:r>
            <a:r>
              <a:rPr dirty="0"/>
              <a:t>: </a:t>
            </a:r>
            <a:r>
              <a:rPr dirty="0" err="1"/>
              <a:t>levar</a:t>
            </a:r>
            <a:r>
              <a:rPr dirty="0"/>
              <a:t> </a:t>
            </a:r>
            <a:r>
              <a:rPr dirty="0" err="1"/>
              <a:t>os</a:t>
            </a:r>
            <a:r>
              <a:rPr dirty="0"/>
              <a:t> </a:t>
            </a:r>
            <a:r>
              <a:rPr dirty="0" err="1"/>
              <a:t>seres</a:t>
            </a:r>
            <a:r>
              <a:rPr dirty="0"/>
              <a:t> </a:t>
            </a:r>
            <a:r>
              <a:rPr dirty="0" err="1"/>
              <a:t>humanos</a:t>
            </a:r>
            <a:r>
              <a:rPr dirty="0"/>
              <a:t> a _____________ as __________ do Todo-</a:t>
            </a:r>
            <a:r>
              <a:rPr dirty="0" err="1"/>
              <a:t>Poderoso</a:t>
            </a:r>
            <a:r>
              <a:rPr dirty="0"/>
              <a:t>, </a:t>
            </a:r>
            <a:r>
              <a:rPr lang="pt-BR" dirty="0"/>
              <a:t>gerar</a:t>
            </a:r>
            <a:r>
              <a:rPr dirty="0"/>
              <a:t> ___________</a:t>
            </a:r>
            <a:r>
              <a:rPr lang="pt-BR" dirty="0"/>
              <a:t>_____</a:t>
            </a:r>
            <a:r>
              <a:rPr dirty="0"/>
              <a:t> com o que Deus </a:t>
            </a:r>
            <a:r>
              <a:rPr dirty="0" err="1"/>
              <a:t>revela</a:t>
            </a:r>
            <a:r>
              <a:rPr dirty="0"/>
              <a:t> e _______________ </a:t>
            </a:r>
            <a:r>
              <a:rPr dirty="0" err="1"/>
              <a:t>ao</a:t>
            </a:r>
            <a:r>
              <a:rPr dirty="0"/>
              <a:t> que Ele </a:t>
            </a:r>
            <a:r>
              <a:rPr dirty="0" err="1"/>
              <a:t>ordena</a:t>
            </a:r>
            <a:r>
              <a:rPr dirty="0"/>
              <a:t>. O </a:t>
            </a:r>
            <a:r>
              <a:rPr dirty="0" err="1"/>
              <a:t>inimigo</a:t>
            </a:r>
            <a:r>
              <a:rPr dirty="0"/>
              <a:t> </a:t>
            </a:r>
            <a:r>
              <a:rPr dirty="0" err="1"/>
              <a:t>pretende</a:t>
            </a:r>
            <a:r>
              <a:rPr dirty="0"/>
              <a:t> </a:t>
            </a:r>
            <a:r>
              <a:rPr dirty="0" err="1"/>
              <a:t>induzi-los</a:t>
            </a:r>
            <a:r>
              <a:rPr dirty="0"/>
              <a:t> a </a:t>
            </a:r>
            <a:r>
              <a:rPr dirty="0" err="1"/>
              <a:t>desobedecer</a:t>
            </a:r>
            <a:r>
              <a:rPr dirty="0"/>
              <a:t> </a:t>
            </a:r>
            <a:r>
              <a:rPr dirty="0" err="1"/>
              <a:t>aos</a:t>
            </a:r>
            <a:r>
              <a:rPr dirty="0"/>
              <a:t> </a:t>
            </a:r>
            <a:r>
              <a:rPr dirty="0" err="1"/>
              <a:t>mandamentos</a:t>
            </a:r>
            <a:r>
              <a:rPr dirty="0"/>
              <a:t> de Deus e, </a:t>
            </a:r>
            <a:r>
              <a:rPr dirty="0" err="1"/>
              <a:t>então</a:t>
            </a:r>
            <a:r>
              <a:rPr dirty="0"/>
              <a:t>, </a:t>
            </a:r>
            <a:r>
              <a:rPr dirty="0" err="1"/>
              <a:t>pensar</a:t>
            </a:r>
            <a:r>
              <a:rPr dirty="0"/>
              <a:t> que </a:t>
            </a:r>
            <a:r>
              <a:rPr dirty="0" err="1"/>
              <a:t>estão</a:t>
            </a:r>
            <a:r>
              <a:rPr dirty="0"/>
              <a:t> </a:t>
            </a:r>
            <a:r>
              <a:rPr dirty="0" err="1"/>
              <a:t>entrando</a:t>
            </a:r>
            <a:r>
              <a:rPr dirty="0"/>
              <a:t> </a:t>
            </a:r>
            <a:r>
              <a:rPr dirty="0" err="1"/>
              <a:t>em</a:t>
            </a:r>
            <a:r>
              <a:rPr dirty="0"/>
              <a:t> um </a:t>
            </a:r>
            <a:r>
              <a:rPr dirty="0" err="1"/>
              <a:t>maravilhoso</a:t>
            </a:r>
            <a:r>
              <a:rPr dirty="0"/>
              <a:t> campo de saber. </a:t>
            </a:r>
            <a:r>
              <a:rPr dirty="0" err="1"/>
              <a:t>Isso</a:t>
            </a:r>
            <a:r>
              <a:rPr dirty="0"/>
              <a:t> é pura </a:t>
            </a:r>
            <a:r>
              <a:rPr dirty="0" err="1"/>
              <a:t>conjectura</a:t>
            </a:r>
            <a:r>
              <a:rPr dirty="0"/>
              <a:t>, um </a:t>
            </a:r>
            <a:r>
              <a:rPr dirty="0" err="1"/>
              <a:t>engano</a:t>
            </a:r>
            <a:r>
              <a:rPr dirty="0"/>
              <a:t> </a:t>
            </a:r>
            <a:r>
              <a:rPr dirty="0" err="1"/>
              <a:t>infeliz</a:t>
            </a:r>
            <a:r>
              <a:rPr dirty="0"/>
              <a:t>. </a:t>
            </a:r>
          </a:p>
        </p:txBody>
      </p:sp>
      <p:sp>
        <p:nvSpPr>
          <p:cNvPr id="300" name="questionar"/>
          <p:cNvSpPr txBox="1"/>
          <p:nvPr/>
        </p:nvSpPr>
        <p:spPr>
          <a:xfrm>
            <a:off x="15742939" y="4459179"/>
            <a:ext cx="4119627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questionar</a:t>
            </a:r>
            <a:endParaRPr dirty="0"/>
          </a:p>
        </p:txBody>
      </p:sp>
      <p:sp>
        <p:nvSpPr>
          <p:cNvPr id="301" name="decisões"/>
          <p:cNvSpPr txBox="1"/>
          <p:nvPr/>
        </p:nvSpPr>
        <p:spPr>
          <a:xfrm>
            <a:off x="3494086" y="5355546"/>
            <a:ext cx="3269362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decisões</a:t>
            </a:r>
            <a:endParaRPr dirty="0"/>
          </a:p>
        </p:txBody>
      </p:sp>
      <p:sp>
        <p:nvSpPr>
          <p:cNvPr id="302" name="não estar"/>
          <p:cNvSpPr txBox="1"/>
          <p:nvPr/>
        </p:nvSpPr>
        <p:spPr>
          <a:xfrm>
            <a:off x="14877431" y="5267663"/>
            <a:ext cx="4377802" cy="11028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lang="pt-BR" dirty="0"/>
              <a:t>insatisfação</a:t>
            </a:r>
            <a:endParaRPr dirty="0"/>
          </a:p>
        </p:txBody>
      </p:sp>
      <p:sp>
        <p:nvSpPr>
          <p:cNvPr id="303" name="não obedecer"/>
          <p:cNvSpPr txBox="1"/>
          <p:nvPr/>
        </p:nvSpPr>
        <p:spPr>
          <a:xfrm>
            <a:off x="9506570" y="6129235"/>
            <a:ext cx="5123435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não</a:t>
            </a:r>
            <a:r>
              <a:rPr dirty="0"/>
              <a:t> </a:t>
            </a:r>
            <a:r>
              <a:rPr dirty="0" err="1"/>
              <a:t>obed</a:t>
            </a:r>
            <a:r>
              <a:rPr lang="pt-BR" dirty="0"/>
              <a:t>e</a:t>
            </a:r>
            <a:r>
              <a:rPr dirty="0" err="1"/>
              <a:t>cer</a:t>
            </a:r>
            <a:endParaRPr dirty="0"/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5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06" name="Rectángulo"/>
          <p:cNvSpPr/>
          <p:nvPr/>
        </p:nvSpPr>
        <p:spPr>
          <a:xfrm>
            <a:off x="1067836" y="3110417"/>
            <a:ext cx="22248328" cy="800805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07" name="As pessoas deixam de compreender o que Deus revela, menosprezam Seus claros mandamentos e querem mais sabedoria, independentemente de Deus, questionando aquilo que Ele resolveu reter dos mortais. Alegram-se com suas ideias de progresso e se encantam com "/>
          <p:cNvSpPr txBox="1"/>
          <p:nvPr/>
        </p:nvSpPr>
        <p:spPr>
          <a:xfrm>
            <a:off x="3033345" y="3780696"/>
            <a:ext cx="18317309" cy="666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As pessoas deixam de compreender o que Deus revela, menosprezam Seus claros mandamentos e querem mais sabedoria, independentemente de Deus, questionando aquilo que Ele resolveu reter dos mortais. Alegram-se com suas ideias de progresso e se encantam com sua própria filosofia inútil, mas, de fato, estão tateando nas ________ quanto ao verdadeiro conhecimento. Estão sempre estudando e nunca são capazes de chegar ao conhecimento da verdade. </a:t>
            </a:r>
          </a:p>
        </p:txBody>
      </p:sp>
      <p:sp>
        <p:nvSpPr>
          <p:cNvPr id="308" name="trevas"/>
          <p:cNvSpPr txBox="1"/>
          <p:nvPr/>
        </p:nvSpPr>
        <p:spPr>
          <a:xfrm>
            <a:off x="14190795" y="7802174"/>
            <a:ext cx="2381124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trevas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0" name="004.jpg" descr="00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11" name="Rectángulo redondeado"/>
          <p:cNvSpPr/>
          <p:nvPr/>
        </p:nvSpPr>
        <p:spPr>
          <a:xfrm>
            <a:off x="9395052" y="4491216"/>
            <a:ext cx="14016313" cy="6786624"/>
          </a:xfrm>
          <a:prstGeom prst="roundRect">
            <a:avLst>
              <a:gd name="adj" fmla="val 12061"/>
            </a:avLst>
          </a:prstGeom>
          <a:solidFill>
            <a:srgbClr val="D7D2A5">
              <a:alpha val="61728"/>
            </a:srgbClr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12" name="Após o pecado e transgressão de Adão e Eva, houve uma falsa sensação de felicidade. No entanto, “desapareceram o doce amor, a paz e o feliz contentamento que haviam desfrutado e, em lugar disso, sentiram uma carência que nunca tinham experimentado antes”"/>
          <p:cNvSpPr txBox="1"/>
          <p:nvPr/>
        </p:nvSpPr>
        <p:spPr>
          <a:xfrm>
            <a:off x="9648845" y="5025810"/>
            <a:ext cx="12882213" cy="535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Após o pecado e transgressão de Adão e Eva, houve uma falsa sensação de felicidade. No entanto, “desapareceram o doce amor, a paz e o feliz contentamento que haviam desfrutado e, em lugar disso, sentiram uma carência que nunca tinham experimentado antes” (p. 20).</a:t>
            </a:r>
          </a:p>
        </p:txBody>
      </p:sp>
      <p:sp>
        <p:nvSpPr>
          <p:cNvPr id="313" name="Rectángulo redondeado"/>
          <p:cNvSpPr/>
          <p:nvPr/>
        </p:nvSpPr>
        <p:spPr>
          <a:xfrm>
            <a:off x="9410022" y="2456135"/>
            <a:ext cx="6672112" cy="1856261"/>
          </a:xfrm>
          <a:prstGeom prst="roundRect">
            <a:avLst>
              <a:gd name="adj" fmla="val 10263"/>
            </a:avLst>
          </a:prstGeom>
          <a:solidFill>
            <a:srgbClr val="9FBBB2">
              <a:alpha val="54506"/>
            </a:srgbClr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14" name="PARA REFLETIR:"/>
          <p:cNvSpPr txBox="1"/>
          <p:nvPr/>
        </p:nvSpPr>
        <p:spPr>
          <a:xfrm>
            <a:off x="10110827" y="2825466"/>
            <a:ext cx="5270501" cy="1117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8000" b="1">
                <a:solidFill>
                  <a:srgbClr val="B51700"/>
                </a:solidFill>
                <a:latin typeface="MyriadPro-SemiboldCond"/>
                <a:ea typeface="MyriadPro-SemiboldCond"/>
                <a:cs typeface="MyriadPro-SemiboldCond"/>
                <a:sym typeface="MyriadPro-SemiboldCond"/>
              </a:defRPr>
            </a:lvl1pPr>
          </a:lstStyle>
          <a:p>
            <a:r>
              <a:t>PARA REFLETIR:</a:t>
            </a: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" name="004.jpg" descr="00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17" name="Rectángulo redondeado"/>
          <p:cNvSpPr/>
          <p:nvPr/>
        </p:nvSpPr>
        <p:spPr>
          <a:xfrm>
            <a:off x="9292813" y="4337658"/>
            <a:ext cx="13594278" cy="5521216"/>
          </a:xfrm>
          <a:prstGeom prst="roundRect">
            <a:avLst>
              <a:gd name="adj" fmla="val 14825"/>
            </a:avLst>
          </a:prstGeom>
          <a:solidFill>
            <a:srgbClr val="D7D2A5">
              <a:alpha val="61728"/>
            </a:srgbClr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18" name="Como podemos fortalecer nossa vida conjugal e familiar a fim de não cairmos em tentação e pecado?"/>
          <p:cNvSpPr txBox="1"/>
          <p:nvPr/>
        </p:nvSpPr>
        <p:spPr>
          <a:xfrm>
            <a:off x="11000916" y="5733015"/>
            <a:ext cx="10178072" cy="273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Como podemos fortalecer nossa vida conjugal e familiar a fim de não cairmos em tentação e pecado? </a:t>
            </a:r>
          </a:p>
        </p:txBody>
      </p:sp>
      <p:sp>
        <p:nvSpPr>
          <p:cNvPr id="319" name="Rectángulo redondeado"/>
          <p:cNvSpPr/>
          <p:nvPr/>
        </p:nvSpPr>
        <p:spPr>
          <a:xfrm>
            <a:off x="9410022" y="2456135"/>
            <a:ext cx="6672112" cy="1856261"/>
          </a:xfrm>
          <a:prstGeom prst="roundRect">
            <a:avLst>
              <a:gd name="adj" fmla="val 10263"/>
            </a:avLst>
          </a:prstGeom>
          <a:solidFill>
            <a:srgbClr val="9FBBB2">
              <a:alpha val="54506"/>
            </a:srgbClr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20" name="PARA REFLETIR:"/>
          <p:cNvSpPr txBox="1"/>
          <p:nvPr/>
        </p:nvSpPr>
        <p:spPr>
          <a:xfrm>
            <a:off x="10110827" y="2825466"/>
            <a:ext cx="5270501" cy="1117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8000" b="1">
                <a:solidFill>
                  <a:srgbClr val="B51700"/>
                </a:solidFill>
                <a:latin typeface="MyriadPro-SemiboldCond"/>
                <a:ea typeface="MyriadPro-SemiboldCond"/>
                <a:cs typeface="MyriadPro-SemiboldCond"/>
                <a:sym typeface="MyriadPro-SemiboldCond"/>
              </a:defRPr>
            </a:lvl1pPr>
          </a:lstStyle>
          <a:p>
            <a:r>
              <a:t>PARA REFLETIR: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9" name="“Os anjos maus se reuniram com Satanás, e ele, erguendo-se e assumindo um ar de desafio, informou-os de seus planos para afastar de Deus o nobre Adão e sua companheira Eva. Pensava que se pudesse, de alguma forma, induzi-los à desobediência, Deus faria a"/>
          <p:cNvSpPr txBox="1"/>
          <p:nvPr/>
        </p:nvSpPr>
        <p:spPr>
          <a:xfrm>
            <a:off x="2155555" y="3524250"/>
            <a:ext cx="20072889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“Os anjos maus se reuniram com Satanás, e ele, erguendo-se e assumindo um ar de desafio, informou-os de seus planos para afastar de Deus o nobre Adão e sua companheira Eva. Pensava que se pudesse, de alguma forma, induzi-los à desobediência, Deus faria algo para que pudessem ser perdoados. Então, ele e todos os anjos caídos teriam uma oportunidade de participar da misericórdia de Deus com o casal. Se Adão e Eva viessem a transgredir a lei divina, ficariam sujeitos à ira de Deus, como eles próprios estavam.</a:t>
            </a: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2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23" name="Rectángulo redondeado"/>
          <p:cNvSpPr/>
          <p:nvPr/>
        </p:nvSpPr>
        <p:spPr>
          <a:xfrm>
            <a:off x="2146593" y="3233140"/>
            <a:ext cx="20090814" cy="7249720"/>
          </a:xfrm>
          <a:prstGeom prst="roundRect">
            <a:avLst>
              <a:gd name="adj" fmla="val 11291"/>
            </a:avLst>
          </a:prstGeom>
          <a:solidFill>
            <a:srgbClr val="D7D2A5">
              <a:alpha val="34459"/>
            </a:srgbClr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24" name="“Depois de transgredir, a princípio, Adão se imaginou passando para uma existência nova e mais elevada. No entanto, logo o pensamento de seu pecado o encheu de terror. O ar, que até então havia sido de uma temperatura agradável e uniforme, parecia-lhes m"/>
          <p:cNvSpPr txBox="1"/>
          <p:nvPr/>
        </p:nvSpPr>
        <p:spPr>
          <a:xfrm>
            <a:off x="2936953" y="3943350"/>
            <a:ext cx="18510093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“Depois de transgredir, a princípio, Adão se imaginou passando para uma existência nova e mais elevada. No entanto, logo o pensamento de seu pecado o encheu de terror. O ar, que até então havia sido de uma temperatura agradável e uniforme, parecia-lhes muito frio. O casal culpado experimentava então uma sensação de pecado. Sentiam temor pelo futuro, a falta de alguma coisa, uma nudez de alma” (p. 20). 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6" name="001.jpg" descr="0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2" name="“Então Deus reuniu o exército angelical para tomar medidas e impedir o perigo ameaçador. Ficou decidido no concílio celestial que anjos visitariam o Éden a fim de advertir Adão de que ele estava em perigo pela presença de um adversário. Dois anjos se apr"/>
          <p:cNvSpPr txBox="1"/>
          <p:nvPr/>
        </p:nvSpPr>
        <p:spPr>
          <a:xfrm>
            <a:off x="2465617" y="3943350"/>
            <a:ext cx="19452766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“Então Deus reuniu o exército angelical para tomar medidas e impedir o perigo ameaçador. Ficou decidido no concílio celestial que anjos visitariam o Éden a fim de advertir Adão de que ele estava em perigo pela presença de um adversário. Dois anjos se apressaram a visitar os primeiros pais. O casal os recebeu com alegria inocente, expressando gratidão ao Criador por assim tê-los cercado com tão grande manifestação de bondade” (p. 13, 14).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5" name="Figura"/>
          <p:cNvSpPr/>
          <p:nvPr/>
        </p:nvSpPr>
        <p:spPr>
          <a:xfrm rot="3034451">
            <a:off x="9828604" y="-375228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6" name="Rectángulo redondeado"/>
          <p:cNvSpPr/>
          <p:nvPr/>
        </p:nvSpPr>
        <p:spPr>
          <a:xfrm>
            <a:off x="1946152" y="5382618"/>
            <a:ext cx="20491696" cy="5611753"/>
          </a:xfrm>
          <a:prstGeom prst="roundRect">
            <a:avLst>
              <a:gd name="adj" fmla="val 11281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7" name="01"/>
          <p:cNvSpPr txBox="1"/>
          <p:nvPr/>
        </p:nvSpPr>
        <p:spPr>
          <a:xfrm>
            <a:off x="10970890" y="1342730"/>
            <a:ext cx="2442220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01</a:t>
            </a:r>
          </a:p>
        </p:txBody>
      </p:sp>
      <p:sp>
        <p:nvSpPr>
          <p:cNvPr id="188" name="O mal está o tempo todo tentando destruir os lares e a igreja. Deus está sempre orientando, enviando mensagens e alertas por meio da Bíblia e de Seus servos aqui na Terra. Quem advertiu Adão e Eva do perigo que os rodeava? O que lhes foi revelado? Que ga"/>
          <p:cNvSpPr txBox="1"/>
          <p:nvPr/>
        </p:nvSpPr>
        <p:spPr>
          <a:xfrm>
            <a:off x="3145365" y="5946944"/>
            <a:ext cx="18093270" cy="448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O mal está o tempo todo tentando destruir os lares e a igreja. Deus está sempre orientando, enviando mensagens e alertas por meio da Bíblia e de Seus servos aqui na Terra. Quem advertiu Adão e Eva do perigo que os rodeava? O que lhes foi revelado? Que garantia foi dada? (Ver p. 14, 15.) 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1" name="Rectángulo"/>
          <p:cNvSpPr/>
          <p:nvPr/>
        </p:nvSpPr>
        <p:spPr>
          <a:xfrm>
            <a:off x="1067836" y="3590045"/>
            <a:ext cx="22248328" cy="71034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2" name="Bondosamente os ________ deram as informações que Adão e Eva desejavam. Também contaram a triste história da __________ e da ________ de Lúcifer. Então, de forma clara, informaram a eles que a árvore do conhecimento do bem e do mal fora colocada no jardi"/>
          <p:cNvSpPr txBox="1"/>
          <p:nvPr/>
        </p:nvSpPr>
        <p:spPr>
          <a:xfrm>
            <a:off x="2930978" y="4646195"/>
            <a:ext cx="18522044" cy="4991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Bondosamente os ________ deram as informações que Adão e Eva desejavam. Também contaram a triste história da __________ e da ________ de Lúcifer. Então, de forma clara, informaram a eles que a árvore do conhecimento do bem e do mal fora colocada no jardim para ser uma garantia de sua obediência e de seu amor a Deus.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5" name="Rectángulo"/>
          <p:cNvSpPr/>
          <p:nvPr/>
        </p:nvSpPr>
        <p:spPr>
          <a:xfrm>
            <a:off x="1067836" y="3733634"/>
            <a:ext cx="22248328" cy="656693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6" name="Disseram que os santos anjos só poderiam conservar sua elevada e feliz condição se fossem obedientes; e que eles estavam em situação semelhante. Além disso, afirmaram que o casal podia obedecer à lei de Deus e ser continuamente feliz ou desobedecer e per"/>
          <p:cNvSpPr txBox="1"/>
          <p:nvPr/>
        </p:nvSpPr>
        <p:spPr>
          <a:xfrm>
            <a:off x="2204921" y="4940649"/>
            <a:ext cx="19974157" cy="4152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Disseram que os santos anjos só poderiam conservar sua elevada e feliz condição se fossem obedientes; e que eles estavam em situação semelhante. Além disso, afirmaram que o casal podia obedecer à lei de Deus e ser continuamente feliz ou desobedecer e perder sua elevada condição e afundar em desespero irremediável. [...] 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9" name="Rectángulo"/>
          <p:cNvSpPr/>
          <p:nvPr/>
        </p:nvSpPr>
        <p:spPr>
          <a:xfrm>
            <a:off x="1067836" y="3821098"/>
            <a:ext cx="22248328" cy="648574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00" name="Também foi dito a eles que Satanás estava pronto a lhes fazer mal e que era necessário estar ________ porque o inimigo caído podia entrar em contato com eles. Porém, garantiram que ele não podia causar dano algum a eles enquanto permanecessem em obediênc"/>
          <p:cNvSpPr txBox="1"/>
          <p:nvPr/>
        </p:nvSpPr>
        <p:spPr>
          <a:xfrm>
            <a:off x="1950322" y="4987518"/>
            <a:ext cx="20483355" cy="4152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Também foi dito a eles que Satanás estava pronto a lhes fazer mal e que era necessário estar ________ porque o inimigo caído podia entrar em contato com eles. Porém, garantiram que ele não podia causar dano algum a eles enquanto permanecessem em obediência aos mandamentos de Deus, e que,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3" name="Rectángulo"/>
          <p:cNvSpPr/>
          <p:nvPr/>
        </p:nvSpPr>
        <p:spPr>
          <a:xfrm>
            <a:off x="1067836" y="3814908"/>
            <a:ext cx="22248328" cy="649812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04" name="se necessário, _________ os anjos do Céu viriam em ___________ deles, antes que o inimigo pudesse de alguma forma prejudicá-los. Mas, se desobedecessem ao mandamento de Deus, então Satanás teria poder para confundi-los, prejudicá-los e causar-lhes dificu"/>
          <p:cNvSpPr txBox="1"/>
          <p:nvPr/>
        </p:nvSpPr>
        <p:spPr>
          <a:xfrm>
            <a:off x="2228585" y="4987518"/>
            <a:ext cx="19926831" cy="4152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se necessário, _________ os anjos do Céu viriam em ___________ deles, antes que o inimigo pudesse de alguma forma prejudicá-los. Mas, se desobedecessem ao mandamento de Deus, então Satanás teria poder para confundi-los, prejudicá-los e causar-lhes dificuldades.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1800</Words>
  <Application>Microsoft Office PowerPoint</Application>
  <PresentationFormat>Personalizar</PresentationFormat>
  <Paragraphs>62</Paragraphs>
  <Slides>31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40" baseType="lpstr">
      <vt:lpstr>Canela Bold</vt:lpstr>
      <vt:lpstr>Canela Deck Regular</vt:lpstr>
      <vt:lpstr>Canela Regular</vt:lpstr>
      <vt:lpstr>Canela Text Regular</vt:lpstr>
      <vt:lpstr>Graphik</vt:lpstr>
      <vt:lpstr>Graphik Medium</vt:lpstr>
      <vt:lpstr>Graphik Semibold</vt:lpstr>
      <vt:lpstr>Helvetica Neue</vt:lpstr>
      <vt:lpstr>23_ClassicWhite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DSA - Maria Cristina Barbosa</cp:lastModifiedBy>
  <cp:revision>1</cp:revision>
  <dcterms:modified xsi:type="dcterms:W3CDTF">2024-10-29T14:42:52Z</dcterms:modified>
</cp:coreProperties>
</file>