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754" y="-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SA - Maria Cristina Barbosa" userId="a7deaa94-27fa-4381-b313-ee83126f3c73" providerId="ADAL" clId="{668B150F-B450-4A6B-966D-37A2BAF02684}"/>
    <pc:docChg chg="modSld">
      <pc:chgData name="DSA - Maria Cristina Barbosa" userId="a7deaa94-27fa-4381-b313-ee83126f3c73" providerId="ADAL" clId="{668B150F-B450-4A6B-966D-37A2BAF02684}" dt="2024-10-28T20:14:40.045" v="7" actId="1076"/>
      <pc:docMkLst>
        <pc:docMk/>
      </pc:docMkLst>
      <pc:sldChg chg="modSp mod">
        <pc:chgData name="DSA - Maria Cristina Barbosa" userId="a7deaa94-27fa-4381-b313-ee83126f3c73" providerId="ADAL" clId="{668B150F-B450-4A6B-966D-37A2BAF02684}" dt="2024-10-28T20:12:58.030" v="2" actId="1076"/>
        <pc:sldMkLst>
          <pc:docMk/>
          <pc:sldMk cId="0" sldId="261"/>
        </pc:sldMkLst>
        <pc:spChg chg="mod">
          <ac:chgData name="DSA - Maria Cristina Barbosa" userId="a7deaa94-27fa-4381-b313-ee83126f3c73" providerId="ADAL" clId="{668B150F-B450-4A6B-966D-37A2BAF02684}" dt="2024-10-28T20:12:50.848" v="0" actId="1076"/>
          <ac:spMkLst>
            <pc:docMk/>
            <pc:sldMk cId="0" sldId="261"/>
            <ac:spMk id="195" creationId="{00000000-0000-0000-0000-000000000000}"/>
          </ac:spMkLst>
        </pc:spChg>
        <pc:spChg chg="mod">
          <ac:chgData name="DSA - Maria Cristina Barbosa" userId="a7deaa94-27fa-4381-b313-ee83126f3c73" providerId="ADAL" clId="{668B150F-B450-4A6B-966D-37A2BAF02684}" dt="2024-10-28T20:12:54.475" v="1" actId="1076"/>
          <ac:spMkLst>
            <pc:docMk/>
            <pc:sldMk cId="0" sldId="261"/>
            <ac:spMk id="196" creationId="{00000000-0000-0000-0000-000000000000}"/>
          </ac:spMkLst>
        </pc:spChg>
        <pc:spChg chg="mod">
          <ac:chgData name="DSA - Maria Cristina Barbosa" userId="a7deaa94-27fa-4381-b313-ee83126f3c73" providerId="ADAL" clId="{668B150F-B450-4A6B-966D-37A2BAF02684}" dt="2024-10-28T20:12:58.030" v="2" actId="1076"/>
          <ac:spMkLst>
            <pc:docMk/>
            <pc:sldMk cId="0" sldId="261"/>
            <ac:spMk id="197" creationId="{00000000-0000-0000-0000-000000000000}"/>
          </ac:spMkLst>
        </pc:spChg>
      </pc:sldChg>
      <pc:sldChg chg="modSp mod">
        <pc:chgData name="DSA - Maria Cristina Barbosa" userId="a7deaa94-27fa-4381-b313-ee83126f3c73" providerId="ADAL" clId="{668B150F-B450-4A6B-966D-37A2BAF02684}" dt="2024-10-28T20:14:12.983" v="5" actId="1076"/>
        <pc:sldMkLst>
          <pc:docMk/>
          <pc:sldMk cId="0" sldId="269"/>
        </pc:sldMkLst>
        <pc:spChg chg="mod">
          <ac:chgData name="DSA - Maria Cristina Barbosa" userId="a7deaa94-27fa-4381-b313-ee83126f3c73" providerId="ADAL" clId="{668B150F-B450-4A6B-966D-37A2BAF02684}" dt="2024-10-28T20:13:49.263" v="3" actId="1076"/>
          <ac:spMkLst>
            <pc:docMk/>
            <pc:sldMk cId="0" sldId="269"/>
            <ac:spMk id="241" creationId="{00000000-0000-0000-0000-000000000000}"/>
          </ac:spMkLst>
        </pc:spChg>
        <pc:spChg chg="mod">
          <ac:chgData name="DSA - Maria Cristina Barbosa" userId="a7deaa94-27fa-4381-b313-ee83126f3c73" providerId="ADAL" clId="{668B150F-B450-4A6B-966D-37A2BAF02684}" dt="2024-10-28T20:14:07.569" v="4" actId="1076"/>
          <ac:spMkLst>
            <pc:docMk/>
            <pc:sldMk cId="0" sldId="269"/>
            <ac:spMk id="242" creationId="{00000000-0000-0000-0000-000000000000}"/>
          </ac:spMkLst>
        </pc:spChg>
        <pc:spChg chg="mod">
          <ac:chgData name="DSA - Maria Cristina Barbosa" userId="a7deaa94-27fa-4381-b313-ee83126f3c73" providerId="ADAL" clId="{668B150F-B450-4A6B-966D-37A2BAF02684}" dt="2024-10-28T20:14:12.983" v="5" actId="1076"/>
          <ac:spMkLst>
            <pc:docMk/>
            <pc:sldMk cId="0" sldId="269"/>
            <ac:spMk id="243" creationId="{00000000-0000-0000-0000-000000000000}"/>
          </ac:spMkLst>
        </pc:spChg>
      </pc:sldChg>
      <pc:sldChg chg="modSp mod">
        <pc:chgData name="DSA - Maria Cristina Barbosa" userId="a7deaa94-27fa-4381-b313-ee83126f3c73" providerId="ADAL" clId="{668B150F-B450-4A6B-966D-37A2BAF02684}" dt="2024-10-28T20:14:40.045" v="7" actId="1076"/>
        <pc:sldMkLst>
          <pc:docMk/>
          <pc:sldMk cId="0" sldId="277"/>
        </pc:sldMkLst>
        <pc:spChg chg="mod">
          <ac:chgData name="DSA - Maria Cristina Barbosa" userId="a7deaa94-27fa-4381-b313-ee83126f3c73" providerId="ADAL" clId="{668B150F-B450-4A6B-966D-37A2BAF02684}" dt="2024-10-28T20:14:36.468" v="6" actId="1076"/>
          <ac:spMkLst>
            <pc:docMk/>
            <pc:sldMk cId="0" sldId="277"/>
            <ac:spMk id="287" creationId="{00000000-0000-0000-0000-000000000000}"/>
          </ac:spMkLst>
        </pc:spChg>
        <pc:spChg chg="mod">
          <ac:chgData name="DSA - Maria Cristina Barbosa" userId="a7deaa94-27fa-4381-b313-ee83126f3c73" providerId="ADAL" clId="{668B150F-B450-4A6B-966D-37A2BAF02684}" dt="2024-10-28T20:14:40.045" v="7" actId="1076"/>
          <ac:spMkLst>
            <pc:docMk/>
            <pc:sldMk cId="0" sldId="277"/>
            <ac:spMk id="28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 y fech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Autor y fecha</a:t>
            </a:r>
          </a:p>
        </p:txBody>
      </p:sp>
      <p:sp>
        <p:nvSpPr>
          <p:cNvPr id="12" name="Título de presenta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/>
            </a:lvl1pPr>
          </a:lstStyle>
          <a:p>
            <a:r>
              <a:t>Título de presentación</a:t>
            </a:r>
          </a:p>
        </p:txBody>
      </p:sp>
      <p:sp>
        <p:nvSpPr>
          <p:cNvPr id="13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Subtítulo de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ítulo de diapositiv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100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10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ítulo de agend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agenda</a:t>
            </a:r>
          </a:p>
        </p:txBody>
      </p:sp>
      <p:sp>
        <p:nvSpPr>
          <p:cNvPr id="109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r>
              <a:t>Temas de agenda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0" name="Subtítulo de agend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agenda</a:t>
            </a:r>
          </a:p>
        </p:txBody>
      </p:sp>
      <p:sp>
        <p:nvSpPr>
          <p:cNvPr id="11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cl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r>
              <a:t>Declaración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ato (gran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Información del dato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Información del dato</a:t>
            </a:r>
          </a:p>
        </p:txBody>
      </p:sp>
      <p:sp>
        <p:nvSpPr>
          <p:cNvPr id="127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ribució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Atribución</a:t>
            </a:r>
          </a:p>
        </p:txBody>
      </p:sp>
      <p:sp>
        <p:nvSpPr>
          <p:cNvPr id="136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“Frase celebre”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Mar al atardecer con el cielo de fondo 2"/>
          <p:cNvSpPr>
            <a:spLocks noGrp="1"/>
          </p:cNvSpPr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Mar al atardecer con el cielo de fondo 1"/>
          <p:cNvSpPr>
            <a:spLocks noGrp="1"/>
          </p:cNvSpPr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Playa y mar al atardecer"/>
          <p:cNvSpPr>
            <a:spLocks noGrp="1"/>
          </p:cNvSpPr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ya y mar al atardecer"/>
          <p:cNvSpPr>
            <a:spLocks noGrp="1"/>
          </p:cNvSpPr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ya y mar al atardecer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ítulo de presenta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>
                <a:solidFill>
                  <a:srgbClr val="FFFFFF"/>
                </a:solidFill>
              </a:defRPr>
            </a:lvl1pPr>
          </a:lstStyle>
          <a:p>
            <a:r>
              <a:t>Título de presentación</a:t>
            </a:r>
          </a:p>
        </p:txBody>
      </p:sp>
      <p:sp>
        <p:nvSpPr>
          <p:cNvPr id="23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Subtítulo de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or y fech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Autor y fecha</a:t>
            </a:r>
          </a:p>
        </p:txBody>
      </p:sp>
      <p:sp>
        <p:nvSpPr>
          <p:cNvPr id="2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foto alternati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r>
              <a:t>Título de diapositiva</a:t>
            </a:r>
          </a:p>
        </p:txBody>
      </p:sp>
      <p:sp>
        <p:nvSpPr>
          <p:cNvPr id="33" name="Mar al atardecer con el cielo de fondo"/>
          <p:cNvSpPr>
            <a:spLocks noGrp="1"/>
          </p:cNvSpPr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Subtítulo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ítulo de diapositiv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43" name="Nivel de texto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4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61" name="Mar al atardecer con el cielo de fondo"/>
          <p:cNvSpPr>
            <a:spLocks noGrp="1"/>
          </p:cNvSpPr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2" name="Subtítulo de diapositiv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6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, y video en vivo (pequeñ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72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7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, y video en vivo (gran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82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8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ítulo de sec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z="12800" spc="0"/>
            </a:lvl1pPr>
          </a:lstStyle>
          <a:p>
            <a:r>
              <a:t>Título de sección</a:t>
            </a:r>
          </a:p>
        </p:txBody>
      </p:sp>
      <p:sp>
        <p:nvSpPr>
          <p:cNvPr id="9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Título de diapositiva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001.jpg" descr="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1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214" name="Rectángulo"/>
          <p:cNvSpPr/>
          <p:nvPr/>
        </p:nvSpPr>
        <p:spPr>
          <a:xfrm>
            <a:off x="1067836" y="4217754"/>
            <a:ext cx="22248328" cy="66403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pPr>
            <a:endParaRPr/>
          </a:p>
        </p:txBody>
      </p:sp>
      <p:sp>
        <p:nvSpPr>
          <p:cNvPr id="215" name="Então, os anjos se prostraram diante de Jesus. Eles Lhe ofereceram a vida. Jesus lhes disse que por ____________ salvaria muitos e que a vida de um anjo não poderia pagar a dívida. Unicamente a vida do Criador poderia ser ________ diante do Pai como ____"/>
          <p:cNvSpPr txBox="1"/>
          <p:nvPr/>
        </p:nvSpPr>
        <p:spPr>
          <a:xfrm>
            <a:off x="2555699" y="5461454"/>
            <a:ext cx="19272602" cy="415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Então, os anjos se prostraram diante de Jesus. Eles Lhe ofereceram a vida. Jesus lhes disse que por ____________ salvaria muitos e que a vida de um anjo não poderia pagar a dívida. Unicamente a vida do Criador poderia ser ________ diante do Pai como _________ pelo ser humano.</a:t>
            </a:r>
          </a:p>
        </p:txBody>
      </p:sp>
      <p:sp>
        <p:nvSpPr>
          <p:cNvPr id="216" name="sua morte"/>
          <p:cNvSpPr txBox="1"/>
          <p:nvPr/>
        </p:nvSpPr>
        <p:spPr>
          <a:xfrm>
            <a:off x="12347711" y="6134587"/>
            <a:ext cx="3808413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sua morte</a:t>
            </a:r>
          </a:p>
        </p:txBody>
      </p:sp>
      <p:sp>
        <p:nvSpPr>
          <p:cNvPr id="217" name="resgate"/>
          <p:cNvSpPr txBox="1"/>
          <p:nvPr/>
        </p:nvSpPr>
        <p:spPr>
          <a:xfrm>
            <a:off x="8196496" y="8642239"/>
            <a:ext cx="2862391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resgate</a:t>
            </a:r>
          </a:p>
        </p:txBody>
      </p:sp>
      <p:sp>
        <p:nvSpPr>
          <p:cNvPr id="218" name="aceita"/>
          <p:cNvSpPr txBox="1"/>
          <p:nvPr/>
        </p:nvSpPr>
        <p:spPr>
          <a:xfrm>
            <a:off x="12199218" y="7801854"/>
            <a:ext cx="2314259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aceita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1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1" name="Rectángulo"/>
          <p:cNvSpPr/>
          <p:nvPr/>
        </p:nvSpPr>
        <p:spPr>
          <a:xfrm>
            <a:off x="1067836" y="3855081"/>
            <a:ext cx="22248328" cy="700297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22" name="Jesus também lhes disse que teriam uma parte a desempenhar: estar com Ele e fortalecê-Lo em várias ocasiões. Ele disse que __________ a natureza decaída do ser humano e Sua força não seria nem mesmo igual à de Adão e Eva. Afirmou que os anjos seriam test"/>
          <p:cNvSpPr txBox="1"/>
          <p:nvPr/>
        </p:nvSpPr>
        <p:spPr>
          <a:xfrm>
            <a:off x="3286529" y="4861018"/>
            <a:ext cx="17810942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Jesus também lhes disse que teriam uma parte a desempenhar: estar com Ele e fortalecê-Lo em várias ocasiões. Ele disse que __________ a natureza decaída do ser humano e Sua força não seria nem mesmo igual à de Adão e Eva. Afirmou que os anjos seriam testemunhas de Sua ______________ e de grandes ______________. </a:t>
            </a:r>
          </a:p>
        </p:txBody>
      </p:sp>
      <p:sp>
        <p:nvSpPr>
          <p:cNvPr id="223" name="humilhação"/>
          <p:cNvSpPr txBox="1"/>
          <p:nvPr/>
        </p:nvSpPr>
        <p:spPr>
          <a:xfrm>
            <a:off x="5391129" y="8894412"/>
            <a:ext cx="4449827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humilhação</a:t>
            </a:r>
          </a:p>
        </p:txBody>
      </p:sp>
      <p:sp>
        <p:nvSpPr>
          <p:cNvPr id="224" name="tomaria"/>
          <p:cNvSpPr txBox="1"/>
          <p:nvPr/>
        </p:nvSpPr>
        <p:spPr>
          <a:xfrm>
            <a:off x="10236271" y="6394450"/>
            <a:ext cx="3010980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tomaria</a:t>
            </a:r>
          </a:p>
        </p:txBody>
      </p:sp>
      <p:sp>
        <p:nvSpPr>
          <p:cNvPr id="225" name="sofrimentos"/>
          <p:cNvSpPr txBox="1"/>
          <p:nvPr/>
        </p:nvSpPr>
        <p:spPr>
          <a:xfrm>
            <a:off x="14249545" y="8894412"/>
            <a:ext cx="4528250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sofrimentos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28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29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30" name="03"/>
          <p:cNvSpPr txBox="1"/>
          <p:nvPr/>
        </p:nvSpPr>
        <p:spPr>
          <a:xfrm>
            <a:off x="10944225" y="2362564"/>
            <a:ext cx="2696468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03</a:t>
            </a:r>
          </a:p>
        </p:txBody>
      </p:sp>
      <p:sp>
        <p:nvSpPr>
          <p:cNvPr id="231" name="Anjos visitaram o casal que pecou. O que contaram para eles? Que mensagens de esperança trouxeram? (Ver p. 26.)"/>
          <p:cNvSpPr txBox="1"/>
          <p:nvPr/>
        </p:nvSpPr>
        <p:spPr>
          <a:xfrm>
            <a:off x="5380045" y="6996572"/>
            <a:ext cx="13623910" cy="273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Anjos visitaram o casal que pecou. O que contaram para eles? Que mensagens de esperança trouxeram? (Ver p. 26.) 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4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35" name="Adão e Eva foram informados de que o _______________ , que conversara com eles no Éden, havia sentido piedade ao contemplar sua desesperada condição. Ficaram cientes de que voluntariamente Ele _________ sobre Si a punição devida a eles e __________ para "/>
          <p:cNvSpPr txBox="1"/>
          <p:nvPr/>
        </p:nvSpPr>
        <p:spPr>
          <a:xfrm>
            <a:off x="2311304" y="3730218"/>
            <a:ext cx="19596256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Adão e Eva foram informados de que o _______________ , que conversara com eles no Éden, havia sentido piedade ao contemplar sua desesperada condição. Ficaram cientes de que voluntariamente Ele _________ sobre Si a punição devida a eles e __________ para que o ser humano pudesse ______ , por meio da fé na expiação que Jesus propôs fazer. Por meio de Cristo, a porta de esperança estava aberta para que o ser humano, apesar de seu grande pecado, não ficasse sob o absoluto controle de Satanás. 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8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39" name="Adão e Eva foram informados de que o _______________ , que conversara com eles no Éden, havia sentido piedade ao contemplar sua desesperada condição. Ficaram cientes de que voluntariamente Ele _________ sobre Si a punição devida a eles e __________ para "/>
          <p:cNvSpPr txBox="1"/>
          <p:nvPr/>
        </p:nvSpPr>
        <p:spPr>
          <a:xfrm>
            <a:off x="2393872" y="3730218"/>
            <a:ext cx="19596256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Adão e Eva foram informados de que o _______________ , que conversara com eles no Éden, havia sentido piedade ao contemplar sua desesperada condição. Ficaram cientes de que voluntariamente Ele _________ sobre Si a punição devida a eles e __________ para que o ser humano pudesse ______ , por meio da fé na expiação que Jesus propôs fazer. Por meio de Cristo, a porta de esperança estava aberta para que o ser humano, apesar de seu grande pecado, não ficasse sob o absoluto controle de Satanás. </a:t>
            </a:r>
          </a:p>
        </p:txBody>
      </p:sp>
      <p:sp>
        <p:nvSpPr>
          <p:cNvPr id="240" name="Filho de Deus"/>
          <p:cNvSpPr txBox="1"/>
          <p:nvPr/>
        </p:nvSpPr>
        <p:spPr>
          <a:xfrm>
            <a:off x="14510210" y="3562633"/>
            <a:ext cx="5057395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Filho de Deus</a:t>
            </a:r>
          </a:p>
        </p:txBody>
      </p:sp>
      <p:sp>
        <p:nvSpPr>
          <p:cNvPr id="241" name="tomara"/>
          <p:cNvSpPr txBox="1"/>
          <p:nvPr/>
        </p:nvSpPr>
        <p:spPr>
          <a:xfrm>
            <a:off x="3982925" y="5985296"/>
            <a:ext cx="2775713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tomara</a:t>
            </a:r>
            <a:endParaRPr dirty="0"/>
          </a:p>
        </p:txBody>
      </p:sp>
      <p:sp>
        <p:nvSpPr>
          <p:cNvPr id="242" name="morreria"/>
          <p:cNvSpPr txBox="1"/>
          <p:nvPr/>
        </p:nvSpPr>
        <p:spPr>
          <a:xfrm>
            <a:off x="16735405" y="6059953"/>
            <a:ext cx="3332926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morreria</a:t>
            </a:r>
            <a:endParaRPr dirty="0"/>
          </a:p>
        </p:txBody>
      </p:sp>
      <p:sp>
        <p:nvSpPr>
          <p:cNvPr id="243" name="viver"/>
          <p:cNvSpPr txBox="1"/>
          <p:nvPr/>
        </p:nvSpPr>
        <p:spPr>
          <a:xfrm>
            <a:off x="10445765" y="6912397"/>
            <a:ext cx="1952690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viver</a:t>
            </a:r>
            <a:endParaRPr dirty="0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6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47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48" name="04"/>
          <p:cNvSpPr txBox="1"/>
          <p:nvPr/>
        </p:nvSpPr>
        <p:spPr>
          <a:xfrm>
            <a:off x="10903917" y="2362564"/>
            <a:ext cx="2777084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04</a:t>
            </a:r>
          </a:p>
        </p:txBody>
      </p:sp>
      <p:sp>
        <p:nvSpPr>
          <p:cNvPr id="249" name="Adão e Eva compreenderam o quanto a lei de Deus era elevada e sagrada. Sua transgressão requeria sacrifício. O que foi revelado ao casal caído? Como os dois se sentiram? (Ver p. 27, 28.)"/>
          <p:cNvSpPr txBox="1"/>
          <p:nvPr/>
        </p:nvSpPr>
        <p:spPr>
          <a:xfrm>
            <a:off x="5380045" y="6558422"/>
            <a:ext cx="13623910" cy="3606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Adão e Eva compreenderam o quanto a lei de Deus era elevada e sagrada. Sua transgressão requeria sacrifício. O que foi revelado ao casal caído? Como os dois se sentiram? (Ver p. 27, 28.) 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2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53" name="Adão recebeu ___________ de importantes eventos futuros, desde sua expulsão do Éden até o _________ e, progressivamente, até a _________________ de Cristo à Terra. [...] Adão foi transportado ao longo de sucessivas gerações e viu o crescimento do _______"/>
          <p:cNvSpPr txBox="1"/>
          <p:nvPr/>
        </p:nvSpPr>
        <p:spPr>
          <a:xfrm>
            <a:off x="2726507" y="4149318"/>
            <a:ext cx="18930986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Adão recebeu ___________ de importantes eventos futuros, desde sua expulsão do Éden até o _________ e, progressivamente, até a _________________ de Cristo à Terra. [...] Adão foi transportado ao longo de sucessivas gerações e viu o crescimento do _______ , da culpa e degradação, porque o ser humano passou a se render às fortes tendências naturais para transgredir a lei de Deus. 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6" name="Rectángulo"/>
          <p:cNvSpPr/>
          <p:nvPr/>
        </p:nvSpPr>
        <p:spPr>
          <a:xfrm>
            <a:off x="1067836" y="2990146"/>
            <a:ext cx="22248328" cy="814764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57" name="Ele visualizou a ___________ divina caindo cada vez mais pesadamente sobre a raça humana, sobre os animais e a Terra por causa da contínua transgressão do ser humano. Viu que a iniquidade e a ___________ aumentariam constantemente. No entanto, em meio à "/>
          <p:cNvSpPr txBox="1"/>
          <p:nvPr/>
        </p:nvSpPr>
        <p:spPr>
          <a:xfrm>
            <a:off x="2716741" y="3730218"/>
            <a:ext cx="18950518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Ele visualizou a ___________ divina caindo cada vez mais pesadamente sobre a raça humana, sobre os animais e a Terra por causa da contínua transgressão do ser humano. Viu que a iniquidade e a ___________ aumentariam constantemente. No entanto, em meio à maré de miséria e infortúnio humanos, haveria sempre uns poucos que preservariam o conhecimento de Deus e permaneceriam incontaminados em meio à degeneração moral prevalecente. 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9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0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61" name="Adão recebeu ___________ de importantes eventos futuros, desde sua expulsão do Éden até o _________ e, progressivamente, até a _________________ de Cristo à Terra. [...] Adão foi transportado ao longo de sucessivas gerações e viu o crescimento do _______"/>
          <p:cNvSpPr txBox="1"/>
          <p:nvPr/>
        </p:nvSpPr>
        <p:spPr>
          <a:xfrm>
            <a:off x="2726507" y="4149318"/>
            <a:ext cx="18930986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Adão recebeu ___________ de importantes eventos futuros, desde sua expulsão do Éden até o _________ e, progressivamente, até a _________________ de Cristo à Terra. [...] Adão foi transportado ao longo de sucessivas gerações e viu o crescimento do _______ , da culpa e degradação, porque o ser humano passou a se render às fortes tendências naturais para transgredir a lei de Deus. </a:t>
            </a:r>
          </a:p>
        </p:txBody>
      </p:sp>
      <p:sp>
        <p:nvSpPr>
          <p:cNvPr id="262" name="revelação"/>
          <p:cNvSpPr txBox="1"/>
          <p:nvPr/>
        </p:nvSpPr>
        <p:spPr>
          <a:xfrm>
            <a:off x="7741442" y="3973995"/>
            <a:ext cx="3663951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revelação</a:t>
            </a:r>
          </a:p>
        </p:txBody>
      </p:sp>
      <p:sp>
        <p:nvSpPr>
          <p:cNvPr id="263" name="dilúvio"/>
          <p:cNvSpPr txBox="1"/>
          <p:nvPr/>
        </p:nvSpPr>
        <p:spPr>
          <a:xfrm>
            <a:off x="15513991" y="4814379"/>
            <a:ext cx="2680780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dilúvio</a:t>
            </a:r>
          </a:p>
        </p:txBody>
      </p:sp>
      <p:sp>
        <p:nvSpPr>
          <p:cNvPr id="264" name="primeira vinda"/>
          <p:cNvSpPr txBox="1"/>
          <p:nvPr/>
        </p:nvSpPr>
        <p:spPr>
          <a:xfrm>
            <a:off x="10511487" y="5653135"/>
            <a:ext cx="5502339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primeira vinda</a:t>
            </a:r>
          </a:p>
        </p:txBody>
      </p:sp>
      <p:sp>
        <p:nvSpPr>
          <p:cNvPr id="265" name="crime"/>
          <p:cNvSpPr txBox="1"/>
          <p:nvPr/>
        </p:nvSpPr>
        <p:spPr>
          <a:xfrm>
            <a:off x="8227555" y="7334755"/>
            <a:ext cx="2172272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crime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8" name="Rectángulo"/>
          <p:cNvSpPr/>
          <p:nvPr/>
        </p:nvSpPr>
        <p:spPr>
          <a:xfrm>
            <a:off x="1067836" y="2990146"/>
            <a:ext cx="22248328" cy="814764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69" name="Ele visualizou a ___________ divina caindo cada vez mais pesadamente sobre a raça humana, sobre os animais e a Terra por causa da contínua transgressão do ser humano. Viu que a iniquidade e a ___________ aumentariam constantemente. No entanto, em meio à "/>
          <p:cNvSpPr txBox="1"/>
          <p:nvPr/>
        </p:nvSpPr>
        <p:spPr>
          <a:xfrm>
            <a:off x="2716741" y="3730218"/>
            <a:ext cx="18950518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Ele visualizou a ___________ divina caindo cada vez mais pesadamente sobre a raça humana, sobre os animais e a Terra por causa da contínua transgressão do ser humano. Viu que a iniquidade e a ___________ aumentariam constantemente. No entanto, em meio à maré de miséria e infortúnio humanos, haveria sempre uns poucos que preservariam o conhecimento de Deus e permaneceriam incontaminados em meio à degeneração moral prevalecente. </a:t>
            </a:r>
          </a:p>
        </p:txBody>
      </p:sp>
      <p:sp>
        <p:nvSpPr>
          <p:cNvPr id="270" name="maldição"/>
          <p:cNvSpPr txBox="1"/>
          <p:nvPr/>
        </p:nvSpPr>
        <p:spPr>
          <a:xfrm>
            <a:off x="8618224" y="3571149"/>
            <a:ext cx="3493072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maldição</a:t>
            </a:r>
          </a:p>
        </p:txBody>
      </p:sp>
      <p:sp>
        <p:nvSpPr>
          <p:cNvPr id="271" name="violência"/>
          <p:cNvSpPr txBox="1"/>
          <p:nvPr/>
        </p:nvSpPr>
        <p:spPr>
          <a:xfrm>
            <a:off x="7564568" y="6081306"/>
            <a:ext cx="3435287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violência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002.jpg" descr="0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4" name="LIÇÃO 3"/>
          <p:cNvSpPr txBox="1"/>
          <p:nvPr/>
        </p:nvSpPr>
        <p:spPr>
          <a:xfrm>
            <a:off x="1270916" y="2526494"/>
            <a:ext cx="4738879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14000" b="1" spc="280">
                <a:solidFill>
                  <a:srgbClr val="604432"/>
                </a:solidFill>
                <a:latin typeface="MyriadPro-SemiboldCond"/>
                <a:ea typeface="MyriadPro-SemiboldCond"/>
                <a:cs typeface="MyriadPro-SemiboldCond"/>
                <a:sym typeface="MyriadPro-SemiboldCond"/>
              </a:defRPr>
            </a:lvl1pPr>
          </a:lstStyle>
          <a:p>
            <a:r>
              <a:t>LIÇÃO 3</a:t>
            </a:r>
          </a:p>
        </p:txBody>
      </p:sp>
      <p:sp>
        <p:nvSpPr>
          <p:cNvPr id="175" name="REVELAÇÕES DO"/>
          <p:cNvSpPr txBox="1"/>
          <p:nvPr/>
        </p:nvSpPr>
        <p:spPr>
          <a:xfrm>
            <a:off x="5946173" y="3901884"/>
            <a:ext cx="12491654" cy="280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17000">
                <a:solidFill>
                  <a:srgbClr val="49655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REVELAÇÕES DO</a:t>
            </a:r>
          </a:p>
        </p:txBody>
      </p:sp>
      <p:sp>
        <p:nvSpPr>
          <p:cNvPr id="176" name="VERDADEIRO AMOR"/>
          <p:cNvSpPr txBox="1"/>
          <p:nvPr/>
        </p:nvSpPr>
        <p:spPr>
          <a:xfrm>
            <a:off x="4579404" y="6951418"/>
            <a:ext cx="15225193" cy="280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17000">
                <a:solidFill>
                  <a:srgbClr val="49655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VERDADEIRO AMOR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4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75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76" name="05"/>
          <p:cNvSpPr txBox="1"/>
          <p:nvPr/>
        </p:nvSpPr>
        <p:spPr>
          <a:xfrm>
            <a:off x="10947325" y="2362564"/>
            <a:ext cx="2690268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05</a:t>
            </a:r>
          </a:p>
        </p:txBody>
      </p:sp>
      <p:sp>
        <p:nvSpPr>
          <p:cNvPr id="277" name="Adão e Eva sentiram na pele o que era tirar a vida de um inocente como oferta pelo pecado. Que sentimento eles tiveram? (Ver p. 28.)"/>
          <p:cNvSpPr txBox="1"/>
          <p:nvPr/>
        </p:nvSpPr>
        <p:spPr>
          <a:xfrm>
            <a:off x="5580963" y="6996572"/>
            <a:ext cx="13422992" cy="273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Adão e Eva sentiram na pele o que era tirar a vida de um inocente como oferta pelo pecado. Que sentimento eles tiveram? (Ver p. 28.) 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80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1" name="Seguindo as determinações especiais de Deus, Adão apresentou uma oferta pelo pecado. Essa foi para ele a mais ___________ cerimônia. Sua mão devia se erguer para tirar a vida que somente Deus podia dar e fazer uma oferta pelo pecado. Pela primeira vez, t"/>
          <p:cNvSpPr txBox="1"/>
          <p:nvPr/>
        </p:nvSpPr>
        <p:spPr>
          <a:xfrm>
            <a:off x="2678048" y="3730218"/>
            <a:ext cx="19027904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Seguindo as determinações especiais de Deus, Adão apresentou uma oferta pelo pecado. Essa foi para ele a mais ___________ cerimônia. Sua mão devia se erguer para tirar a vida que somente Deus podia dar e fazer uma oferta pelo pecado. Pela primeira vez, teria de _______________ a ________. Ao olhar para a vítima ensanguentada, contorcendo-se na agonia da morte, Adão devia contemplar pela fé o Filho de Deus, a quem a vítima prefigurava e que devia morrer em sacrifício pelo ser humano. 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3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84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5" name="Seguindo as determinações especiais de Deus, Adão apresentou uma oferta pelo pecado. Essa foi para ele a mais ___________ cerimônia. Sua mão devia se erguer para tirar a vida que somente Deus podia dar e fazer uma oferta pelo pecado. Pela primeira vez, t"/>
          <p:cNvSpPr txBox="1"/>
          <p:nvPr/>
        </p:nvSpPr>
        <p:spPr>
          <a:xfrm>
            <a:off x="2678048" y="3730218"/>
            <a:ext cx="19027904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rPr dirty="0" err="1"/>
              <a:t>Seguindo</a:t>
            </a:r>
            <a:r>
              <a:rPr dirty="0"/>
              <a:t> as </a:t>
            </a:r>
            <a:r>
              <a:rPr dirty="0" err="1"/>
              <a:t>determinações</a:t>
            </a:r>
            <a:r>
              <a:rPr dirty="0"/>
              <a:t> </a:t>
            </a:r>
            <a:r>
              <a:rPr dirty="0" err="1"/>
              <a:t>especiais</a:t>
            </a:r>
            <a:r>
              <a:rPr dirty="0"/>
              <a:t> de Deus, </a:t>
            </a:r>
            <a:r>
              <a:rPr dirty="0" err="1"/>
              <a:t>Adão</a:t>
            </a:r>
            <a:r>
              <a:rPr dirty="0"/>
              <a:t> </a:t>
            </a:r>
            <a:r>
              <a:rPr dirty="0" err="1"/>
              <a:t>apresentou</a:t>
            </a:r>
            <a:r>
              <a:rPr dirty="0"/>
              <a:t> </a:t>
            </a:r>
            <a:r>
              <a:rPr dirty="0" err="1"/>
              <a:t>uma</a:t>
            </a:r>
            <a:r>
              <a:rPr dirty="0"/>
              <a:t> </a:t>
            </a:r>
            <a:r>
              <a:rPr dirty="0" err="1"/>
              <a:t>oferta</a:t>
            </a:r>
            <a:r>
              <a:rPr dirty="0"/>
              <a:t> </a:t>
            </a:r>
            <a:r>
              <a:rPr dirty="0" err="1"/>
              <a:t>pelo</a:t>
            </a:r>
            <a:r>
              <a:rPr dirty="0"/>
              <a:t> </a:t>
            </a:r>
            <a:r>
              <a:rPr dirty="0" err="1"/>
              <a:t>pecado</a:t>
            </a:r>
            <a:r>
              <a:rPr dirty="0"/>
              <a:t>. Essa </a:t>
            </a:r>
            <a:r>
              <a:rPr dirty="0" err="1"/>
              <a:t>foi</a:t>
            </a:r>
            <a:r>
              <a:rPr dirty="0"/>
              <a:t> para </a:t>
            </a:r>
            <a:r>
              <a:rPr dirty="0" err="1"/>
              <a:t>ele</a:t>
            </a:r>
            <a:r>
              <a:rPr dirty="0"/>
              <a:t> a </a:t>
            </a:r>
            <a:r>
              <a:rPr dirty="0" err="1"/>
              <a:t>mais</a:t>
            </a:r>
            <a:r>
              <a:rPr dirty="0"/>
              <a:t> ___________ </a:t>
            </a:r>
            <a:r>
              <a:rPr dirty="0" err="1"/>
              <a:t>cerimônia</a:t>
            </a:r>
            <a:r>
              <a:rPr dirty="0"/>
              <a:t>. Sua </a:t>
            </a:r>
            <a:r>
              <a:rPr dirty="0" err="1"/>
              <a:t>mão</a:t>
            </a:r>
            <a:r>
              <a:rPr dirty="0"/>
              <a:t> </a:t>
            </a:r>
            <a:r>
              <a:rPr dirty="0" err="1"/>
              <a:t>devia</a:t>
            </a:r>
            <a:r>
              <a:rPr dirty="0"/>
              <a:t> se </a:t>
            </a:r>
            <a:r>
              <a:rPr dirty="0" err="1"/>
              <a:t>erguer</a:t>
            </a:r>
            <a:r>
              <a:rPr dirty="0"/>
              <a:t> para </a:t>
            </a:r>
            <a:r>
              <a:rPr dirty="0" err="1"/>
              <a:t>tirar</a:t>
            </a:r>
            <a:r>
              <a:rPr dirty="0"/>
              <a:t> a </a:t>
            </a:r>
            <a:r>
              <a:rPr dirty="0" err="1"/>
              <a:t>vida</a:t>
            </a:r>
            <a:r>
              <a:rPr dirty="0"/>
              <a:t> que </a:t>
            </a:r>
            <a:r>
              <a:rPr dirty="0" err="1"/>
              <a:t>somente</a:t>
            </a:r>
            <a:r>
              <a:rPr dirty="0"/>
              <a:t> Deus podia </a:t>
            </a:r>
            <a:r>
              <a:rPr dirty="0" err="1"/>
              <a:t>dar</a:t>
            </a:r>
            <a:r>
              <a:rPr dirty="0"/>
              <a:t> e </a:t>
            </a:r>
            <a:r>
              <a:rPr dirty="0" err="1"/>
              <a:t>fazer</a:t>
            </a:r>
            <a:r>
              <a:rPr dirty="0"/>
              <a:t> </a:t>
            </a:r>
            <a:r>
              <a:rPr dirty="0" err="1"/>
              <a:t>uma</a:t>
            </a:r>
            <a:r>
              <a:rPr dirty="0"/>
              <a:t> </a:t>
            </a:r>
            <a:r>
              <a:rPr dirty="0" err="1"/>
              <a:t>oferta</a:t>
            </a:r>
            <a:r>
              <a:rPr dirty="0"/>
              <a:t> </a:t>
            </a:r>
            <a:r>
              <a:rPr dirty="0" err="1"/>
              <a:t>pelo</a:t>
            </a:r>
            <a:r>
              <a:rPr dirty="0"/>
              <a:t> </a:t>
            </a:r>
            <a:r>
              <a:rPr dirty="0" err="1"/>
              <a:t>pecado</a:t>
            </a:r>
            <a:r>
              <a:rPr dirty="0"/>
              <a:t>. Pela </a:t>
            </a:r>
            <a:r>
              <a:rPr dirty="0" err="1"/>
              <a:t>primeira</a:t>
            </a:r>
            <a:r>
              <a:rPr dirty="0"/>
              <a:t> </a:t>
            </a:r>
            <a:r>
              <a:rPr dirty="0" err="1"/>
              <a:t>vez</a:t>
            </a:r>
            <a:r>
              <a:rPr dirty="0"/>
              <a:t>, </a:t>
            </a:r>
            <a:r>
              <a:rPr dirty="0" err="1"/>
              <a:t>teria</a:t>
            </a:r>
            <a:r>
              <a:rPr dirty="0"/>
              <a:t> de _______________ a ________. Ao </a:t>
            </a:r>
            <a:r>
              <a:rPr dirty="0" err="1"/>
              <a:t>olhar</a:t>
            </a:r>
            <a:r>
              <a:rPr dirty="0"/>
              <a:t> para a </a:t>
            </a:r>
            <a:r>
              <a:rPr dirty="0" err="1"/>
              <a:t>vítima</a:t>
            </a:r>
            <a:r>
              <a:rPr dirty="0"/>
              <a:t> </a:t>
            </a:r>
            <a:r>
              <a:rPr dirty="0" err="1"/>
              <a:t>ensanguentada</a:t>
            </a:r>
            <a:r>
              <a:rPr dirty="0"/>
              <a:t>, </a:t>
            </a:r>
            <a:r>
              <a:rPr dirty="0" err="1"/>
              <a:t>contorcendo</a:t>
            </a:r>
            <a:r>
              <a:rPr dirty="0"/>
              <a:t>-se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agonia</a:t>
            </a:r>
            <a:r>
              <a:rPr dirty="0"/>
              <a:t> da </a:t>
            </a:r>
            <a:r>
              <a:rPr dirty="0" err="1"/>
              <a:t>morte</a:t>
            </a:r>
            <a:r>
              <a:rPr dirty="0"/>
              <a:t>, </a:t>
            </a:r>
            <a:r>
              <a:rPr dirty="0" err="1"/>
              <a:t>Adão</a:t>
            </a:r>
            <a:r>
              <a:rPr dirty="0"/>
              <a:t> </a:t>
            </a:r>
            <a:r>
              <a:rPr dirty="0" err="1"/>
              <a:t>devia</a:t>
            </a:r>
            <a:r>
              <a:rPr dirty="0"/>
              <a:t> </a:t>
            </a:r>
            <a:r>
              <a:rPr dirty="0" err="1"/>
              <a:t>contemplar</a:t>
            </a:r>
            <a:r>
              <a:rPr dirty="0"/>
              <a:t> pela </a:t>
            </a:r>
            <a:r>
              <a:rPr dirty="0" err="1"/>
              <a:t>fé</a:t>
            </a:r>
            <a:r>
              <a:rPr dirty="0"/>
              <a:t> o Filho de Deus, a </a:t>
            </a:r>
            <a:r>
              <a:rPr dirty="0" err="1"/>
              <a:t>quem</a:t>
            </a:r>
            <a:r>
              <a:rPr dirty="0"/>
              <a:t> a </a:t>
            </a:r>
            <a:r>
              <a:rPr dirty="0" err="1"/>
              <a:t>vítima</a:t>
            </a:r>
            <a:r>
              <a:rPr dirty="0"/>
              <a:t> </a:t>
            </a:r>
            <a:r>
              <a:rPr dirty="0" err="1"/>
              <a:t>prefigurava</a:t>
            </a:r>
            <a:r>
              <a:rPr dirty="0"/>
              <a:t> e que </a:t>
            </a:r>
            <a:r>
              <a:rPr dirty="0" err="1"/>
              <a:t>devia</a:t>
            </a:r>
            <a:r>
              <a:rPr dirty="0"/>
              <a:t> </a:t>
            </a:r>
            <a:r>
              <a:rPr dirty="0" err="1"/>
              <a:t>morrer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</a:t>
            </a:r>
            <a:r>
              <a:rPr dirty="0" err="1"/>
              <a:t>sacrifício</a:t>
            </a:r>
            <a:r>
              <a:rPr dirty="0"/>
              <a:t> </a:t>
            </a:r>
            <a:r>
              <a:rPr dirty="0" err="1"/>
              <a:t>pelo</a:t>
            </a:r>
            <a:r>
              <a:rPr dirty="0"/>
              <a:t> ser </a:t>
            </a:r>
            <a:r>
              <a:rPr dirty="0" err="1"/>
              <a:t>humano</a:t>
            </a:r>
            <a:r>
              <a:rPr dirty="0"/>
              <a:t>. </a:t>
            </a:r>
          </a:p>
        </p:txBody>
      </p:sp>
      <p:sp>
        <p:nvSpPr>
          <p:cNvPr id="286" name="dolorosa"/>
          <p:cNvSpPr txBox="1"/>
          <p:nvPr/>
        </p:nvSpPr>
        <p:spPr>
          <a:xfrm>
            <a:off x="17493524" y="4422531"/>
            <a:ext cx="3363469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dolorosa</a:t>
            </a:r>
          </a:p>
        </p:txBody>
      </p:sp>
      <p:sp>
        <p:nvSpPr>
          <p:cNvPr id="287" name="testemunhar"/>
          <p:cNvSpPr txBox="1"/>
          <p:nvPr/>
        </p:nvSpPr>
        <p:spPr>
          <a:xfrm>
            <a:off x="6220515" y="6895513"/>
            <a:ext cx="4850195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testemunhar</a:t>
            </a:r>
            <a:endParaRPr dirty="0"/>
          </a:p>
        </p:txBody>
      </p:sp>
      <p:sp>
        <p:nvSpPr>
          <p:cNvPr id="288" name="morte"/>
          <p:cNvSpPr txBox="1"/>
          <p:nvPr/>
        </p:nvSpPr>
        <p:spPr>
          <a:xfrm>
            <a:off x="12059688" y="6895513"/>
            <a:ext cx="2366265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morte</a:t>
            </a:r>
            <a:endParaRPr dirty="0"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0" name="004.jpg" descr="00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1" name="Rectángulo redondeado"/>
          <p:cNvSpPr/>
          <p:nvPr/>
        </p:nvSpPr>
        <p:spPr>
          <a:xfrm>
            <a:off x="9292813" y="4337658"/>
            <a:ext cx="13594278" cy="6735704"/>
          </a:xfrm>
          <a:prstGeom prst="roundRect">
            <a:avLst>
              <a:gd name="adj" fmla="val 12152"/>
            </a:avLst>
          </a:prstGeom>
          <a:solidFill>
            <a:srgbClr val="D7D2A5">
              <a:alpha val="61728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92" name="Pecado é a transgressão da lei de Deus. No Sinai, Deus revelou Sua lei dos Dez Manda- mentos. Por que Ele precisou acrescentar instruções específicas dos deveres para com Deus e para com o próximo? De que maneira obedecer às instruções de Deus torna sua "/>
          <p:cNvSpPr txBox="1"/>
          <p:nvPr/>
        </p:nvSpPr>
        <p:spPr>
          <a:xfrm>
            <a:off x="10025862" y="4587660"/>
            <a:ext cx="12128180" cy="6235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Pecado é a transgressão da lei de Deus. No Sinai, Deus revelou Sua lei dos Dez Manda- mentos. Por que Ele precisou acrescentar instruções específicas dos deveres para com Deus e para com o próximo? De que maneira obedecer às instruções de Deus torna sua família mais saudável? </a:t>
            </a:r>
          </a:p>
        </p:txBody>
      </p:sp>
      <p:sp>
        <p:nvSpPr>
          <p:cNvPr id="293" name="Rectángulo redondeado"/>
          <p:cNvSpPr/>
          <p:nvPr/>
        </p:nvSpPr>
        <p:spPr>
          <a:xfrm>
            <a:off x="9410022" y="2456135"/>
            <a:ext cx="6672112" cy="1856261"/>
          </a:xfrm>
          <a:prstGeom prst="roundRect">
            <a:avLst>
              <a:gd name="adj" fmla="val 10263"/>
            </a:avLst>
          </a:prstGeom>
          <a:solidFill>
            <a:srgbClr val="9FBBB2">
              <a:alpha val="54506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94" name="PARA REFLETIR:"/>
          <p:cNvSpPr txBox="1"/>
          <p:nvPr/>
        </p:nvSpPr>
        <p:spPr>
          <a:xfrm>
            <a:off x="10110827" y="2825466"/>
            <a:ext cx="5270501" cy="111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8000" b="1">
                <a:solidFill>
                  <a:srgbClr val="B51700"/>
                </a:solidFill>
                <a:latin typeface="MyriadPro-SemiboldCond"/>
                <a:ea typeface="MyriadPro-SemiboldCond"/>
                <a:cs typeface="MyriadPro-SemiboldCond"/>
                <a:sym typeface="MyriadPro-SemiboldCond"/>
              </a:defRPr>
            </a:lvl1pPr>
          </a:lstStyle>
          <a:p>
            <a:r>
              <a:t>PARA REFLETIR: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7" name="Rectángulo redondeado"/>
          <p:cNvSpPr/>
          <p:nvPr/>
        </p:nvSpPr>
        <p:spPr>
          <a:xfrm>
            <a:off x="2146593" y="4163193"/>
            <a:ext cx="20090814" cy="5389615"/>
          </a:xfrm>
          <a:prstGeom prst="roundRect">
            <a:avLst>
              <a:gd name="adj" fmla="val 15187"/>
            </a:avLst>
          </a:prstGeom>
          <a:solidFill>
            <a:srgbClr val="D7D2A5">
              <a:alpha val="34459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98" name="“Essas instruções e exigências específicas foram dadas para atrair o transgressor à obediência à lei moral, a qual ele era tão propenso a violar."/>
          <p:cNvSpPr txBox="1"/>
          <p:nvPr/>
        </p:nvSpPr>
        <p:spPr>
          <a:xfrm>
            <a:off x="4197928" y="5619750"/>
            <a:ext cx="15988143" cy="247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“Essas instruções e exigências específicas foram dadas para atrair o transgressor à obediência à lei moral, a qual ele era tão propenso a violar.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01" name="Rectángulo redondeado"/>
          <p:cNvSpPr/>
          <p:nvPr/>
        </p:nvSpPr>
        <p:spPr>
          <a:xfrm>
            <a:off x="2146593" y="3431507"/>
            <a:ext cx="20090814" cy="6852986"/>
          </a:xfrm>
          <a:prstGeom prst="roundRect">
            <a:avLst>
              <a:gd name="adj" fmla="val 11944"/>
            </a:avLst>
          </a:prstGeom>
          <a:solidFill>
            <a:srgbClr val="D7D2A5">
              <a:alpha val="34459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02" name="“Se o povo de Deus tivesse obedecido aos princípios dos Dez Mandamentos, não teria sido necessário dar a Moisés instruções específicas, que ele escreveu em um livro, relativas ao dever para com Deus e de uns para com os outros."/>
          <p:cNvSpPr txBox="1"/>
          <p:nvPr/>
        </p:nvSpPr>
        <p:spPr>
          <a:xfrm>
            <a:off x="3860296" y="4781550"/>
            <a:ext cx="16663408" cy="4152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“Se o povo de Deus tivesse obedecido aos princípios dos Dez Mandamentos, não teria sido necessário dar a Moisés instruções específicas, que ele escreveu em um livro, relativas ao dever para com Deus e de uns para com os outros.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4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05" name="Rectángulo redondeado"/>
          <p:cNvSpPr/>
          <p:nvPr/>
        </p:nvSpPr>
        <p:spPr>
          <a:xfrm>
            <a:off x="2146593" y="3233140"/>
            <a:ext cx="20090814" cy="7249720"/>
          </a:xfrm>
          <a:prstGeom prst="roundRect">
            <a:avLst>
              <a:gd name="adj" fmla="val 11291"/>
            </a:avLst>
          </a:prstGeom>
          <a:solidFill>
            <a:srgbClr val="D7D2A5">
              <a:alpha val="34459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06" name="As instruções específicas que o Senhor deu a Moisés quanto à obrigação do povo, uns para com os outros e para com o estrangeiro, são os princípios dos Dez Mandamentos simplificados e enunciados de maneira clara, de modo que eles não precisavam errar” (p."/>
          <p:cNvSpPr txBox="1"/>
          <p:nvPr/>
        </p:nvSpPr>
        <p:spPr>
          <a:xfrm>
            <a:off x="3493828" y="4781550"/>
            <a:ext cx="17396344" cy="4152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As instruções específicas que o Senhor deu a Moisés quanto à obrigação do povo, uns para com os outros e para com o estrangeiro, são os princípios dos Dez Mandamentos simplificados e enunciados de maneira clara, de modo que eles não precisavam errar” (p. 33). 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" name="001.jpg" descr="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“O Céu encheu-se de tristeza diante do fato de o ser humano estar perdido e de que o mundo criado por Deus se encheria de seres mortais condenados à infelicidade, enfermidade e morte, sem haver um meio de livramento para o transgressor. Toda a descendênc"/>
          <p:cNvSpPr txBox="1"/>
          <p:nvPr/>
        </p:nvSpPr>
        <p:spPr>
          <a:xfrm>
            <a:off x="1807312" y="3524250"/>
            <a:ext cx="20769376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“O Céu encheu-se de tristeza diante do fato de o ser humano estar perdido e de que o mundo criado por Deus se encheria de seres mortais condenados à infelicidade, enfermidade e morte, sem haver um meio de livramento para o transgressor. Toda a descendência de Adão deveria morrer. No rosto do adorável Jesus havia uma expressão de compaixão e tristeza. Então, Cristo Se aproximou da luz extraordinariamente brilhante que cercava o Pai e entrou em uma conversa particular com Ele” (p.23). 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2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3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4" name="01"/>
          <p:cNvSpPr txBox="1"/>
          <p:nvPr/>
        </p:nvSpPr>
        <p:spPr>
          <a:xfrm>
            <a:off x="10970890" y="2362564"/>
            <a:ext cx="2442220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01</a:t>
            </a:r>
          </a:p>
        </p:txBody>
      </p:sp>
      <p:sp>
        <p:nvSpPr>
          <p:cNvPr id="185" name="Diante da tristeza e compaixão que pairavam no Céu, o que Cristo anunciou ao exército angelical após se reunir com o Pai? (Ver p. 23.)"/>
          <p:cNvSpPr txBox="1"/>
          <p:nvPr/>
        </p:nvSpPr>
        <p:spPr>
          <a:xfrm>
            <a:off x="4605965" y="6996571"/>
            <a:ext cx="15172070" cy="273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Diante da tristeza e compaixão que pairavam no Céu, o que Cristo anunciou ao exército angelical após se reunir com o Pai? (Ver p. 23.)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8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9" name="Cristo anunciou ao exército angelical que um meio de livramento havia sido estabelecido para o ser humano pecador. Ele revelou a eles que havia suplicado ao Pai e Se oferecido para ____________ como _________ e tomar _________ a sentença de ________ , a "/>
          <p:cNvSpPr txBox="1"/>
          <p:nvPr/>
        </p:nvSpPr>
        <p:spPr>
          <a:xfrm>
            <a:off x="2360086" y="3730218"/>
            <a:ext cx="19663828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Cristo anunciou ao exército angelical que um meio de livramento havia sido estabelecido para o ser humano pecador. Ele revelou a eles que havia suplicado ao Pai e Se oferecido para ____________ como _________ e tomar _________ a sentença de ________ , a fim de que, por meio Dele, o homem pudesse encontrar perdão. Afirmou que, pelos méritos de Seu sangue e de Sua obediência à lei divina, o pecador poderia ter o favor de Deus, ser levado para o belo jardim e comer do fruto da árvore da vida.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3" name="Cristo anunciou ao exército angelical que um meio de livramento havia sido estabelecido para o ser humano pecador. Ele revelou a eles que havia suplicado ao Pai e Se oferecido para ____________ como _________ e tomar _________ a sentença de ________ , a "/>
          <p:cNvSpPr txBox="1"/>
          <p:nvPr/>
        </p:nvSpPr>
        <p:spPr>
          <a:xfrm>
            <a:off x="2360086" y="3730218"/>
            <a:ext cx="19663828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Cristo anunciou ao exército angelical que um meio de livramento havia sido estabelecido para o ser humano pecador. Ele revelou a eles que havia suplicado ao Pai e Se oferecido para ____________ como _________ e tomar _________ a sentença de ________ , a fim de que, por meio Dele, o homem pudesse encontrar perdão. Afirmou que, pelos méritos de Seu sangue e de Sua obediência à lei divina, o pecador poderia ter o favor de Deus, ser levado para o belo jardim e comer do fruto da árvore da vida. </a:t>
            </a:r>
          </a:p>
        </p:txBody>
      </p:sp>
      <p:sp>
        <p:nvSpPr>
          <p:cNvPr id="194" name="dar a vida"/>
          <p:cNvSpPr txBox="1"/>
          <p:nvPr/>
        </p:nvSpPr>
        <p:spPr>
          <a:xfrm>
            <a:off x="17724401" y="5246809"/>
            <a:ext cx="3716783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dar a vida</a:t>
            </a:r>
          </a:p>
        </p:txBody>
      </p:sp>
      <p:sp>
        <p:nvSpPr>
          <p:cNvPr id="195" name="resgate"/>
          <p:cNvSpPr txBox="1"/>
          <p:nvPr/>
        </p:nvSpPr>
        <p:spPr>
          <a:xfrm>
            <a:off x="4521171" y="6088897"/>
            <a:ext cx="2862390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resgate</a:t>
            </a:r>
            <a:endParaRPr dirty="0"/>
          </a:p>
        </p:txBody>
      </p:sp>
      <p:sp>
        <p:nvSpPr>
          <p:cNvPr id="196" name="sobre si"/>
          <p:cNvSpPr txBox="1"/>
          <p:nvPr/>
        </p:nvSpPr>
        <p:spPr>
          <a:xfrm>
            <a:off x="10146389" y="6088897"/>
            <a:ext cx="2936686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sobre</a:t>
            </a:r>
            <a:r>
              <a:rPr dirty="0"/>
              <a:t> </a:t>
            </a:r>
            <a:r>
              <a:rPr dirty="0" err="1"/>
              <a:t>si</a:t>
            </a:r>
            <a:endParaRPr dirty="0"/>
          </a:p>
        </p:txBody>
      </p:sp>
      <p:sp>
        <p:nvSpPr>
          <p:cNvPr id="197" name="morte"/>
          <p:cNvSpPr txBox="1"/>
          <p:nvPr/>
        </p:nvSpPr>
        <p:spPr>
          <a:xfrm>
            <a:off x="17724401" y="6088897"/>
            <a:ext cx="2366265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morte</a:t>
            </a:r>
            <a:endParaRPr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0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1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2" name="02"/>
          <p:cNvSpPr txBox="1"/>
          <p:nvPr/>
        </p:nvSpPr>
        <p:spPr>
          <a:xfrm>
            <a:off x="10970890" y="2362564"/>
            <a:ext cx="2643138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02</a:t>
            </a:r>
          </a:p>
        </p:txBody>
      </p:sp>
      <p:sp>
        <p:nvSpPr>
          <p:cNvPr id="203" name="Anjos prostrados diante de Deus Filho ofereciam a própria vida em lugar da vida Dele. A mais linda história de amor tomava forma. Que história é essa? (Ver p. 24.)"/>
          <p:cNvSpPr txBox="1"/>
          <p:nvPr/>
        </p:nvSpPr>
        <p:spPr>
          <a:xfrm>
            <a:off x="5097050" y="6558422"/>
            <a:ext cx="14390818" cy="3606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Anjos prostrados diante de Deus Filho ofereciam a própria vida em lugar da vida Dele. A mais linda história de amor tomava forma. Que história é essa? (Ver p. 24.) 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1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6" name="Rectángulo"/>
          <p:cNvSpPr/>
          <p:nvPr/>
        </p:nvSpPr>
        <p:spPr>
          <a:xfrm>
            <a:off x="1067836" y="4217754"/>
            <a:ext cx="22248328" cy="66403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pPr>
            <a:endParaRPr/>
          </a:p>
        </p:txBody>
      </p:sp>
      <p:sp>
        <p:nvSpPr>
          <p:cNvPr id="207" name="Então, os anjos se prostraram diante de Jesus. Eles Lhe ofereceram a vida. Jesus lhes disse que por ____________ salvaria muitos e que a vida de um anjo não poderia pagar a dívida. Unicamente a vida do Criador poderia ser ________ diante do Pai como ____"/>
          <p:cNvSpPr txBox="1"/>
          <p:nvPr/>
        </p:nvSpPr>
        <p:spPr>
          <a:xfrm>
            <a:off x="2555699" y="5461454"/>
            <a:ext cx="19272602" cy="415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Então, os anjos se prostraram diante de Jesus. Eles Lhe ofereceram a vida. Jesus lhes disse que por ____________ salvaria muitos e que a vida de um anjo não poderia pagar a dívida. Unicamente a vida do Criador poderia ser ________ diante do Pai como _________ pelo ser humano.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1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210" name="Rectángulo"/>
          <p:cNvSpPr/>
          <p:nvPr/>
        </p:nvSpPr>
        <p:spPr>
          <a:xfrm>
            <a:off x="1067836" y="3855081"/>
            <a:ext cx="22248328" cy="700297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11" name="Jesus também lhes disse que teriam uma parte a desempenhar: estar com Ele e fortalecê-Lo em várias ocasiões. Ele disse que __________ a natureza decaída do ser humano e Sua força não seria nem mesmo igual à de Adão e Eva. Afirmou que os anjos seriam test"/>
          <p:cNvSpPr txBox="1"/>
          <p:nvPr/>
        </p:nvSpPr>
        <p:spPr>
          <a:xfrm>
            <a:off x="3286529" y="4861018"/>
            <a:ext cx="17810942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Jesus também lhes disse que teriam uma parte a desempenhar: estar com Ele e fortalecê-Lo em várias ocasiões. Ele disse que __________ a natureza decaída do ser humano e Sua força não seria nem mesmo igual à de Adão e Eva. Afirmou que os anjos seriam testemunhas de Sua ______________ e de grandes ______________.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1547</Words>
  <Application>Microsoft Office PowerPoint</Application>
  <PresentationFormat>Personalizar</PresentationFormat>
  <Paragraphs>56</Paragraphs>
  <Slides>27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6" baseType="lpstr">
      <vt:lpstr>Canela Bold</vt:lpstr>
      <vt:lpstr>Canela Deck Regular</vt:lpstr>
      <vt:lpstr>Canela Regular</vt:lpstr>
      <vt:lpstr>Canela Text Regular</vt:lpstr>
      <vt:lpstr>Graphik</vt:lpstr>
      <vt:lpstr>Graphik Medium</vt:lpstr>
      <vt:lpstr>Graphik Semibold</vt:lpstr>
      <vt:lpstr>Helvetica Neue</vt:lpstr>
      <vt:lpstr>23_ClassicWhite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DSA - Maria Cristina Barbosa</cp:lastModifiedBy>
  <cp:revision>1</cp:revision>
  <dcterms:modified xsi:type="dcterms:W3CDTF">2024-10-28T20:14:49Z</dcterms:modified>
</cp:coreProperties>
</file>