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l" defTabSz="2438338" rtl="0" fontAlgn="auto" latinLnBrk="0" hangingPunct="0">
      <a:lnSpc>
        <a:spcPct val="9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4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754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SA - Maria Cristina Barbosa" userId="a7deaa94-27fa-4381-b313-ee83126f3c73" providerId="ADAL" clId="{53E67CFE-6747-4534-9628-93E5EFC85532}"/>
    <pc:docChg chg="modSld">
      <pc:chgData name="DSA - Maria Cristina Barbosa" userId="a7deaa94-27fa-4381-b313-ee83126f3c73" providerId="ADAL" clId="{53E67CFE-6747-4534-9628-93E5EFC85532}" dt="2024-10-28T20:26:34.171" v="10" actId="1076"/>
      <pc:docMkLst>
        <pc:docMk/>
      </pc:docMkLst>
      <pc:sldChg chg="modSp mod">
        <pc:chgData name="DSA - Maria Cristina Barbosa" userId="a7deaa94-27fa-4381-b313-ee83126f3c73" providerId="ADAL" clId="{53E67CFE-6747-4534-9628-93E5EFC85532}" dt="2024-10-28T20:24:20.109" v="2" actId="1076"/>
        <pc:sldMkLst>
          <pc:docMk/>
          <pc:sldMk cId="0" sldId="268"/>
        </pc:sldMkLst>
        <pc:spChg chg="mod">
          <ac:chgData name="DSA - Maria Cristina Barbosa" userId="a7deaa94-27fa-4381-b313-ee83126f3c73" providerId="ADAL" clId="{53E67CFE-6747-4534-9628-93E5EFC85532}" dt="2024-10-28T20:24:05.025" v="0" actId="1076"/>
          <ac:spMkLst>
            <pc:docMk/>
            <pc:sldMk cId="0" sldId="268"/>
            <ac:spMk id="230" creationId="{00000000-0000-0000-0000-000000000000}"/>
          </ac:spMkLst>
        </pc:spChg>
        <pc:spChg chg="mod">
          <ac:chgData name="DSA - Maria Cristina Barbosa" userId="a7deaa94-27fa-4381-b313-ee83126f3c73" providerId="ADAL" clId="{53E67CFE-6747-4534-9628-93E5EFC85532}" dt="2024-10-28T20:24:10.520" v="1" actId="1076"/>
          <ac:spMkLst>
            <pc:docMk/>
            <pc:sldMk cId="0" sldId="268"/>
            <ac:spMk id="231" creationId="{00000000-0000-0000-0000-000000000000}"/>
          </ac:spMkLst>
        </pc:spChg>
        <pc:spChg chg="mod">
          <ac:chgData name="DSA - Maria Cristina Barbosa" userId="a7deaa94-27fa-4381-b313-ee83126f3c73" providerId="ADAL" clId="{53E67CFE-6747-4534-9628-93E5EFC85532}" dt="2024-10-28T20:24:20.109" v="2" actId="1076"/>
          <ac:spMkLst>
            <pc:docMk/>
            <pc:sldMk cId="0" sldId="268"/>
            <ac:spMk id="232" creationId="{00000000-0000-0000-0000-000000000000}"/>
          </ac:spMkLst>
        </pc:spChg>
      </pc:sldChg>
      <pc:sldChg chg="modSp mod">
        <pc:chgData name="DSA - Maria Cristina Barbosa" userId="a7deaa94-27fa-4381-b313-ee83126f3c73" providerId="ADAL" clId="{53E67CFE-6747-4534-9628-93E5EFC85532}" dt="2024-10-28T20:25:23.654" v="7" actId="1076"/>
        <pc:sldMkLst>
          <pc:docMk/>
          <pc:sldMk cId="0" sldId="279"/>
        </pc:sldMkLst>
        <pc:spChg chg="mod">
          <ac:chgData name="DSA - Maria Cristina Barbosa" userId="a7deaa94-27fa-4381-b313-ee83126f3c73" providerId="ADAL" clId="{53E67CFE-6747-4534-9628-93E5EFC85532}" dt="2024-10-28T20:25:23.654" v="7" actId="1076"/>
          <ac:spMkLst>
            <pc:docMk/>
            <pc:sldMk cId="0" sldId="279"/>
            <ac:spMk id="290" creationId="{00000000-0000-0000-0000-000000000000}"/>
          </ac:spMkLst>
        </pc:spChg>
        <pc:spChg chg="mod">
          <ac:chgData name="DSA - Maria Cristina Barbosa" userId="a7deaa94-27fa-4381-b313-ee83126f3c73" providerId="ADAL" clId="{53E67CFE-6747-4534-9628-93E5EFC85532}" dt="2024-10-28T20:25:01.461" v="4" actId="1076"/>
          <ac:spMkLst>
            <pc:docMk/>
            <pc:sldMk cId="0" sldId="279"/>
            <ac:spMk id="291" creationId="{00000000-0000-0000-0000-000000000000}"/>
          </ac:spMkLst>
        </pc:spChg>
        <pc:spChg chg="mod">
          <ac:chgData name="DSA - Maria Cristina Barbosa" userId="a7deaa94-27fa-4381-b313-ee83126f3c73" providerId="ADAL" clId="{53E67CFE-6747-4534-9628-93E5EFC85532}" dt="2024-10-28T20:25:06.790" v="5" actId="1076"/>
          <ac:spMkLst>
            <pc:docMk/>
            <pc:sldMk cId="0" sldId="279"/>
            <ac:spMk id="292" creationId="{00000000-0000-0000-0000-000000000000}"/>
          </ac:spMkLst>
        </pc:spChg>
        <pc:spChg chg="mod">
          <ac:chgData name="DSA - Maria Cristina Barbosa" userId="a7deaa94-27fa-4381-b313-ee83126f3c73" providerId="ADAL" clId="{53E67CFE-6747-4534-9628-93E5EFC85532}" dt="2024-10-28T20:25:16.279" v="6" actId="1076"/>
          <ac:spMkLst>
            <pc:docMk/>
            <pc:sldMk cId="0" sldId="279"/>
            <ac:spMk id="293" creationId="{00000000-0000-0000-0000-000000000000}"/>
          </ac:spMkLst>
        </pc:spChg>
      </pc:sldChg>
      <pc:sldChg chg="modSp mod">
        <pc:chgData name="DSA - Maria Cristina Barbosa" userId="a7deaa94-27fa-4381-b313-ee83126f3c73" providerId="ADAL" clId="{53E67CFE-6747-4534-9628-93E5EFC85532}" dt="2024-10-28T20:26:34.171" v="10" actId="1076"/>
        <pc:sldMkLst>
          <pc:docMk/>
          <pc:sldMk cId="0" sldId="290"/>
        </pc:sldMkLst>
        <pc:spChg chg="mod">
          <ac:chgData name="DSA - Maria Cristina Barbosa" userId="a7deaa94-27fa-4381-b313-ee83126f3c73" providerId="ADAL" clId="{53E67CFE-6747-4534-9628-93E5EFC85532}" dt="2024-10-28T20:26:19.749" v="8" actId="1076"/>
          <ac:spMkLst>
            <pc:docMk/>
            <pc:sldMk cId="0" sldId="290"/>
            <ac:spMk id="351" creationId="{00000000-0000-0000-0000-000000000000}"/>
          </ac:spMkLst>
        </pc:spChg>
        <pc:spChg chg="mod">
          <ac:chgData name="DSA - Maria Cristina Barbosa" userId="a7deaa94-27fa-4381-b313-ee83126f3c73" providerId="ADAL" clId="{53E67CFE-6747-4534-9628-93E5EFC85532}" dt="2024-10-28T20:26:34.171" v="10" actId="1076"/>
          <ac:spMkLst>
            <pc:docMk/>
            <pc:sldMk cId="0" sldId="290"/>
            <ac:spMk id="35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 y fech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12" name="Título de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Título de presentación</a:t>
            </a:r>
          </a:p>
        </p:txBody>
      </p:sp>
      <p:sp>
        <p:nvSpPr>
          <p:cNvPr id="1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ítulo de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100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10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ítulo de agend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agenda</a:t>
            </a:r>
          </a:p>
        </p:txBody>
      </p:sp>
      <p:sp>
        <p:nvSpPr>
          <p:cNvPr id="109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Temas de agenda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0" name="Subtítulo de agend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agenda</a:t>
            </a:r>
          </a:p>
        </p:txBody>
      </p:sp>
      <p:sp>
        <p:nvSpPr>
          <p:cNvPr id="111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cl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Declaración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ato (gran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Información del dato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Información del dato</a:t>
            </a:r>
          </a:p>
        </p:txBody>
      </p:sp>
      <p:sp>
        <p:nvSpPr>
          <p:cNvPr id="127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ribució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Atribución</a:t>
            </a:r>
          </a:p>
        </p:txBody>
      </p:sp>
      <p:sp>
        <p:nvSpPr>
          <p:cNvPr id="136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“Frase celebre”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Mar al atardecer con el cielo de fondo 2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Mar al atardecer con el cielo de fondo 1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Playa y mar al atardecer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ya y mar al atardecer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ya y mar al atardecer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ítulo de presenta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Título de presentación</a:t>
            </a:r>
          </a:p>
        </p:txBody>
      </p:sp>
      <p:sp>
        <p:nvSpPr>
          <p:cNvPr id="23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presentación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or y fech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Autor y fecha</a:t>
            </a:r>
          </a:p>
        </p:txBody>
      </p:sp>
      <p:sp>
        <p:nvSpPr>
          <p:cNvPr id="2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foto alternati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Título de diapositiva</a:t>
            </a:r>
          </a:p>
        </p:txBody>
      </p:sp>
      <p:sp>
        <p:nvSpPr>
          <p:cNvPr id="33" name="Mar al atardecer con el cielo de fondo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Nivel de texto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Subtítulo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ítulo de diapositiva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43" name="Nivel de texto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4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61" name="Mar al atardecer con el cielo de fondo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ubtítulo de diapositiva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6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, y video en vivo (pequeñ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72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, viñetas, y video en vivo (gran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Título de diapositiva</a:t>
            </a:r>
          </a:p>
        </p:txBody>
      </p:sp>
      <p:sp>
        <p:nvSpPr>
          <p:cNvPr id="82" name="Subtítulo de diapositiva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Subtítulo de diapositiva</a:t>
            </a:r>
          </a:p>
        </p:txBody>
      </p:sp>
      <p:sp>
        <p:nvSpPr>
          <p:cNvPr id="83" name="Nivel de texto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ítulo de sección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Título de sección</a:t>
            </a:r>
          </a:p>
        </p:txBody>
      </p:sp>
      <p:sp>
        <p:nvSpPr>
          <p:cNvPr id="92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de diapositiva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Título de diapositiva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en viñeta de diapositiva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001.jpg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Rectángulo"/>
          <p:cNvSpPr/>
          <p:nvPr/>
        </p:nvSpPr>
        <p:spPr>
          <a:xfrm>
            <a:off x="1067836" y="3344024"/>
            <a:ext cx="22248328" cy="743988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17" name="Então o grande adversário se esforçou para obter pela astúcia aquilo que não havia conseguido pela força. Cessou a perseguição e, em seu lugar, foi posta a perigosa ___________ da ________________ temporal e da ________ do mundo. Idólatras eram levados a"/>
          <p:cNvSpPr txBox="1"/>
          <p:nvPr/>
        </p:nvSpPr>
        <p:spPr>
          <a:xfrm>
            <a:off x="2739652" y="4568418"/>
            <a:ext cx="18904697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Então o grande adversário se esforçou para obter pela astúcia aquilo que não havia conseguido pela força. Cessou a perseguição e, em seu lugar, foi posta a perigosa ___________ da ________________ temporal e da ________ do mundo. Idólatras eram levados a receber parte da fé cristã, enquanto rejeitavam outras verdades essenciais.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1" name="Afirmavam aceitar Jesus como o Filho de Deus e crer em Sua morte e ressurreição, mas não tinham a convicção do pecado nem sentiam necessidade de arrependimento ou de mudança de vida. Com algumas concessões de ambos os lados, pagãos e cristãos se uniam a "/>
          <p:cNvSpPr txBox="1"/>
          <p:nvPr/>
        </p:nvSpPr>
        <p:spPr>
          <a:xfrm>
            <a:off x="2527491" y="4568418"/>
            <a:ext cx="19329018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Afirmavam aceitar Jesus como o Filho de Deus e crer em Sua morte e ressurreição, mas não tinham a convicção do pecado nem sentiam necessidade de arrependimento ou de mudança de vida. Com algumas concessões de ambos os lados, pagãos e cristãos se uniam a fim de que todos pudessem estar sobre a plataforma da crença em Cristo. [...]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4" name="Rectángulo"/>
          <p:cNvSpPr/>
          <p:nvPr/>
        </p:nvSpPr>
        <p:spPr>
          <a:xfrm>
            <a:off x="1067836" y="3896085"/>
            <a:ext cx="22248328" cy="633576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5" name="Unindo-se os seguidores de Cristo aos idólatras, a religião cristã se tornou __________ , e a igreja perdeu sua pureza e seu poder. Entretanto, ________ pessoas que não foram desencaminhadas por esses enganos. Mantinham-se ainda ______ à verdade bíblica "/>
          <p:cNvSpPr txBox="1"/>
          <p:nvPr/>
        </p:nvSpPr>
        <p:spPr>
          <a:xfrm>
            <a:off x="2906918" y="4987518"/>
            <a:ext cx="18570165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Unindo-se os seguidores de Cristo aos idólatras, a religião cristã se tornou __________ , e a igreja perdeu sua pureza e seu poder. Entretanto, ________ pessoas que não foram desencaminhadas por esses enganos. Mantinham-se ainda ______ à verdade bíblica e adoravam somente a Deus. 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28" name="Rectángulo"/>
          <p:cNvSpPr/>
          <p:nvPr/>
        </p:nvSpPr>
        <p:spPr>
          <a:xfrm>
            <a:off x="1067836" y="3344024"/>
            <a:ext cx="22248328" cy="743988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9" name="Então o grande adversário se esforçou para obter pela astúcia aquilo que não havia conseguido pela força. Cessou a perseguição e, em seu lugar, foi posta a perigosa ___________ da ________________ temporal e da ________ do mundo. Idólatras eram levados a"/>
          <p:cNvSpPr txBox="1"/>
          <p:nvPr/>
        </p:nvSpPr>
        <p:spPr>
          <a:xfrm>
            <a:off x="2739652" y="4568418"/>
            <a:ext cx="18904697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Então o grande adversário se esforçou para obter pela astúcia aquilo que não havia conseguido pela força. Cessou a perseguição e, em seu lugar, foi posta a perigosa ___________ da ________________ temporal e da ________ do mundo. Idólatras eram levados a receber parte da fé cristã, enquanto rejeitavam outras verdades essenciais.</a:t>
            </a:r>
          </a:p>
        </p:txBody>
      </p:sp>
      <p:sp>
        <p:nvSpPr>
          <p:cNvPr id="230" name="sedução"/>
          <p:cNvSpPr txBox="1"/>
          <p:nvPr/>
        </p:nvSpPr>
        <p:spPr>
          <a:xfrm>
            <a:off x="15667297" y="6136868"/>
            <a:ext cx="3169477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sedução</a:t>
            </a:r>
            <a:endParaRPr dirty="0"/>
          </a:p>
        </p:txBody>
      </p:sp>
      <p:sp>
        <p:nvSpPr>
          <p:cNvPr id="231" name="prosperidade"/>
          <p:cNvSpPr txBox="1"/>
          <p:nvPr/>
        </p:nvSpPr>
        <p:spPr>
          <a:xfrm>
            <a:off x="3514250" y="6858000"/>
            <a:ext cx="5074730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prosperidade</a:t>
            </a:r>
            <a:endParaRPr dirty="0"/>
          </a:p>
        </p:txBody>
      </p:sp>
      <p:sp>
        <p:nvSpPr>
          <p:cNvPr id="232" name="honra"/>
          <p:cNvSpPr txBox="1"/>
          <p:nvPr/>
        </p:nvSpPr>
        <p:spPr>
          <a:xfrm>
            <a:off x="13113784" y="6877050"/>
            <a:ext cx="2298574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honra</a:t>
            </a:r>
            <a:endParaRPr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5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6" name="Afirmavam aceitar Jesus como o Filho de Deus e crer em Sua morte e ressurreição, mas não tinham a convicção do pecado nem sentiam necessidade de arrependimento ou de mudança de vida. Com algumas concessões de ambos os lados, pagãos e cristãos se uniam a "/>
          <p:cNvSpPr txBox="1"/>
          <p:nvPr/>
        </p:nvSpPr>
        <p:spPr>
          <a:xfrm>
            <a:off x="2527491" y="4568418"/>
            <a:ext cx="19329018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Afirmavam aceitar Jesus como o Filho de Deus e crer em Sua morte e ressurreição, mas não tinham a convicção do pecado nem sentiam necessidade de arrependimento ou de mudança de vida. Com algumas concessões de ambos os lados, pagãos e cristãos se uniam a fim de que todos pudessem estar sobre a plataforma da crença em Cristo. [...] 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9" name="Rectángulo"/>
          <p:cNvSpPr/>
          <p:nvPr/>
        </p:nvSpPr>
        <p:spPr>
          <a:xfrm>
            <a:off x="1067836" y="3896085"/>
            <a:ext cx="22248328" cy="633576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0" name="Unindo-se os seguidores de Cristo aos idólatras, a religião cristã se tornou __________ , e a igreja perdeu sua pureza e seu poder. Entretanto, ________ pessoas que não foram desencaminhadas por esses enganos. Mantinham-se ainda ______ à verdade bíblica "/>
          <p:cNvSpPr txBox="1"/>
          <p:nvPr/>
        </p:nvSpPr>
        <p:spPr>
          <a:xfrm>
            <a:off x="2906918" y="4987518"/>
            <a:ext cx="18570165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Unindo-se os seguidores de Cristo aos idólatras, a religião cristã se tornou __________ , e a igreja perdeu sua pureza e seu poder. Entretanto, ________ pessoas que não foram desencaminhadas por esses enganos. Mantinham-se ainda ______ à verdade bíblica e adoravam somente a Deus. </a:t>
            </a:r>
          </a:p>
        </p:txBody>
      </p:sp>
      <p:sp>
        <p:nvSpPr>
          <p:cNvPr id="241" name="corrupta"/>
          <p:cNvSpPr txBox="1"/>
          <p:nvPr/>
        </p:nvSpPr>
        <p:spPr>
          <a:xfrm>
            <a:off x="6883971" y="5655665"/>
            <a:ext cx="3294952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corrupta</a:t>
            </a:r>
          </a:p>
        </p:txBody>
      </p:sp>
      <p:sp>
        <p:nvSpPr>
          <p:cNvPr id="242" name="houve"/>
          <p:cNvSpPr txBox="1"/>
          <p:nvPr/>
        </p:nvSpPr>
        <p:spPr>
          <a:xfrm>
            <a:off x="10248915" y="6508750"/>
            <a:ext cx="2416621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houve</a:t>
            </a:r>
          </a:p>
        </p:txBody>
      </p:sp>
      <p:sp>
        <p:nvSpPr>
          <p:cNvPr id="243" name="fiéis"/>
          <p:cNvSpPr txBox="1"/>
          <p:nvPr/>
        </p:nvSpPr>
        <p:spPr>
          <a:xfrm>
            <a:off x="4574385" y="8178522"/>
            <a:ext cx="1620013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fiéis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6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7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8" name="03"/>
          <p:cNvSpPr txBox="1"/>
          <p:nvPr/>
        </p:nvSpPr>
        <p:spPr>
          <a:xfrm>
            <a:off x="10843766" y="2362564"/>
            <a:ext cx="269646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03</a:t>
            </a:r>
          </a:p>
        </p:txBody>
      </p:sp>
      <p:sp>
        <p:nvSpPr>
          <p:cNvPr id="249" name="A mistura entre o santo e o profano torna os cristãos mornos. Como é a religião de nossos dias? O que é necessário acontecer a cada membro da igreja? (Ver p. 56.)"/>
          <p:cNvSpPr txBox="1"/>
          <p:nvPr/>
        </p:nvSpPr>
        <p:spPr>
          <a:xfrm>
            <a:off x="3764590" y="6996572"/>
            <a:ext cx="16854820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A mistura entre o santo e o profano torna os cristãos mornos. Como é a religião de nossos dias? O que é necessário acontecer a cada membro da igreja? (Ver p. 56.) 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2" name="Rectángulo"/>
          <p:cNvSpPr/>
          <p:nvPr/>
        </p:nvSpPr>
        <p:spPr>
          <a:xfrm>
            <a:off x="1067836" y="4142495"/>
            <a:ext cx="22248328" cy="568336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3" name="A religião que prevalece em nosso tempo _________ do tipo _______ e santo que marcou a fé cristã nos dias de Cristo e dos apóstolos."/>
          <p:cNvSpPr txBox="1"/>
          <p:nvPr/>
        </p:nvSpPr>
        <p:spPr>
          <a:xfrm>
            <a:off x="3776016" y="5745926"/>
            <a:ext cx="16831967" cy="2476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 religião que prevalece em nosso tempo _________ do tipo _______ e santo que marcou a fé cristã nos dias de Cristo e dos apóstolos.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6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57" name="O cristianismo é visivelmente tão popular no mundo por causa da ____________ em transigir com o _________ , por serem as grandes verdades da Palavra de Deus consideradas com ______________ e por haver tão pouca consagração na igreja. Se ocorrer um ______"/>
          <p:cNvSpPr txBox="1"/>
          <p:nvPr/>
        </p:nvSpPr>
        <p:spPr>
          <a:xfrm>
            <a:off x="2951071" y="4149318"/>
            <a:ext cx="18481858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O cristianismo é visivelmente tão popular no mundo por causa da ____________ em transigir com o _________ , por serem as grandes verdades da Palavra de Deus consideradas com ______________ e por haver tão pouca consagração na igreja. Se ocorrer um ________________ da fé e do poder da igreja apostólica, o espírito de opressão reviverá, reacendendo-se as chamas da perseguição. 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0" name="Rectángulo"/>
          <p:cNvSpPr/>
          <p:nvPr/>
        </p:nvSpPr>
        <p:spPr>
          <a:xfrm>
            <a:off x="1067836" y="4142495"/>
            <a:ext cx="22248328" cy="5683362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1" name="A religião que prevalece em nosso tempo _________ do tipo _______ e santo que marcou a fé cristã nos dias de Cristo e dos apóstolos."/>
          <p:cNvSpPr txBox="1"/>
          <p:nvPr/>
        </p:nvSpPr>
        <p:spPr>
          <a:xfrm>
            <a:off x="3776016" y="5745926"/>
            <a:ext cx="16831967" cy="2476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 religião que prevalece em nosso tempo _________ do tipo _______ e santo que marcou a fé cristã nos dias de Cristo e dos apóstolos.</a:t>
            </a:r>
          </a:p>
        </p:txBody>
      </p:sp>
      <p:sp>
        <p:nvSpPr>
          <p:cNvPr id="262" name="não é"/>
          <p:cNvSpPr txBox="1"/>
          <p:nvPr/>
        </p:nvSpPr>
        <p:spPr>
          <a:xfrm>
            <a:off x="16825627" y="5595572"/>
            <a:ext cx="2112836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não é</a:t>
            </a:r>
          </a:p>
        </p:txBody>
      </p:sp>
      <p:sp>
        <p:nvSpPr>
          <p:cNvPr id="263" name="puro"/>
          <p:cNvSpPr txBox="1"/>
          <p:nvPr/>
        </p:nvSpPr>
        <p:spPr>
          <a:xfrm>
            <a:off x="5854012" y="6432550"/>
            <a:ext cx="1872616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puro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002.jpg" descr="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4" name="LIÇÃO 6"/>
          <p:cNvSpPr txBox="1"/>
          <p:nvPr/>
        </p:nvSpPr>
        <p:spPr>
          <a:xfrm>
            <a:off x="1270916" y="2526494"/>
            <a:ext cx="4738879" cy="187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4000" b="1" spc="280">
                <a:solidFill>
                  <a:srgbClr val="604432"/>
                </a:solidFill>
                <a:latin typeface="MyriadPro-SemiboldCond"/>
                <a:ea typeface="MyriadPro-SemiboldCond"/>
                <a:cs typeface="MyriadPro-SemiboldCond"/>
                <a:sym typeface="MyriadPro-SemiboldCond"/>
              </a:defRPr>
            </a:lvl1pPr>
          </a:lstStyle>
          <a:p>
            <a:r>
              <a:t>LIÇÃO 6</a:t>
            </a:r>
          </a:p>
        </p:txBody>
      </p:sp>
      <p:sp>
        <p:nvSpPr>
          <p:cNvPr id="175" name="A RESILIÊNCIA"/>
          <p:cNvSpPr txBox="1"/>
          <p:nvPr/>
        </p:nvSpPr>
        <p:spPr>
          <a:xfrm>
            <a:off x="6585545" y="4020368"/>
            <a:ext cx="11212910" cy="280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7000">
                <a:solidFill>
                  <a:srgbClr val="49655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A RESILIÊNCIA</a:t>
            </a:r>
          </a:p>
        </p:txBody>
      </p:sp>
      <p:sp>
        <p:nvSpPr>
          <p:cNvPr id="176" name="DO AMOR"/>
          <p:cNvSpPr txBox="1"/>
          <p:nvPr/>
        </p:nvSpPr>
        <p:spPr>
          <a:xfrm>
            <a:off x="8421960" y="7046205"/>
            <a:ext cx="7540080" cy="280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17000">
                <a:solidFill>
                  <a:srgbClr val="49655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DO AMOR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6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7" name="O cristianismo é visivelmente tão popular no mundo por causa da ____________ em transigir com o _________ , por serem as grandes verdades da Palavra de Deus consideradas com ______________ e por haver tão pouca consagração na igreja. Se ocorrer um ______"/>
          <p:cNvSpPr txBox="1"/>
          <p:nvPr/>
        </p:nvSpPr>
        <p:spPr>
          <a:xfrm>
            <a:off x="2951071" y="4149318"/>
            <a:ext cx="18481858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O cristianismo é visivelmente tão popular no mundo por causa da ____________ em transigir com o _________ , por serem as grandes verdades da Palavra de Deus consideradas com ______________ e por haver tão pouca consagração na igreja. Se ocorrer um ________________ da fé e do poder da igreja apostólica, o espírito de opressão reviverá, reacendendo-se as chamas da perseguição. </a:t>
            </a:r>
          </a:p>
        </p:txBody>
      </p:sp>
      <p:sp>
        <p:nvSpPr>
          <p:cNvPr id="268" name="disposição"/>
          <p:cNvSpPr txBox="1"/>
          <p:nvPr/>
        </p:nvSpPr>
        <p:spPr>
          <a:xfrm>
            <a:off x="4100449" y="4813578"/>
            <a:ext cx="4032950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disposição</a:t>
            </a:r>
          </a:p>
        </p:txBody>
      </p:sp>
      <p:sp>
        <p:nvSpPr>
          <p:cNvPr id="269" name="pecado"/>
          <p:cNvSpPr txBox="1"/>
          <p:nvPr/>
        </p:nvSpPr>
        <p:spPr>
          <a:xfrm>
            <a:off x="14147889" y="4813578"/>
            <a:ext cx="2823592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pecado</a:t>
            </a:r>
          </a:p>
        </p:txBody>
      </p:sp>
      <p:sp>
        <p:nvSpPr>
          <p:cNvPr id="270" name="indiferença"/>
          <p:cNvSpPr txBox="1"/>
          <p:nvPr/>
        </p:nvSpPr>
        <p:spPr>
          <a:xfrm>
            <a:off x="3504623" y="6496050"/>
            <a:ext cx="4289680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indiferença</a:t>
            </a:r>
          </a:p>
        </p:txBody>
      </p:sp>
      <p:sp>
        <p:nvSpPr>
          <p:cNvPr id="271" name="reavivamento"/>
          <p:cNvSpPr txBox="1"/>
          <p:nvPr/>
        </p:nvSpPr>
        <p:spPr>
          <a:xfrm>
            <a:off x="7939330" y="7339841"/>
            <a:ext cx="5214240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reavivamento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4" name="Figura"/>
          <p:cNvSpPr/>
          <p:nvPr/>
        </p:nvSpPr>
        <p:spPr>
          <a:xfrm rot="3034451">
            <a:off x="9828604" y="2763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75" name="Rectángulo redondeado"/>
          <p:cNvSpPr/>
          <p:nvPr/>
        </p:nvSpPr>
        <p:spPr>
          <a:xfrm>
            <a:off x="2118131" y="5903697"/>
            <a:ext cx="19830515" cy="4916251"/>
          </a:xfrm>
          <a:prstGeom prst="roundRect">
            <a:avLst>
              <a:gd name="adj" fmla="val 12877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76" name="04"/>
          <p:cNvSpPr txBox="1"/>
          <p:nvPr/>
        </p:nvSpPr>
        <p:spPr>
          <a:xfrm>
            <a:off x="10803458" y="1994264"/>
            <a:ext cx="2777084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04</a:t>
            </a:r>
          </a:p>
        </p:txBody>
      </p:sp>
      <p:sp>
        <p:nvSpPr>
          <p:cNvPr id="277" name="Aos poucos, o dia do Senhor foi alterado para o domingo. O que Deus tinha instituído foi relativizado e substituído. O que está em xeque? O que significa a guarda do sábado? (Ver p. 59.)"/>
          <p:cNvSpPr txBox="1"/>
          <p:nvPr/>
        </p:nvSpPr>
        <p:spPr>
          <a:xfrm>
            <a:off x="3764590" y="6996572"/>
            <a:ext cx="17351712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Aos poucos, o dia do Senhor foi alterado para o domingo. O que Deus tinha instituído foi relativizado e substituído. O que está em xeque? O que significa a guarda do sábado? (Ver p. 59.) 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9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0" name="Rectángulo"/>
          <p:cNvSpPr/>
          <p:nvPr/>
        </p:nvSpPr>
        <p:spPr>
          <a:xfrm>
            <a:off x="1067836" y="3265196"/>
            <a:ext cx="22248328" cy="718560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1" name="No quarto mandamento, Deus é ___________ como o _________ do Céu e da Terra, e por isso Se distingue de todos os falsos deuses. Foi para ser um ____________ da obra da __________ que o sétimo dia foi santificado como dia de repouso. Destinava-se a manter"/>
          <p:cNvSpPr txBox="1"/>
          <p:nvPr/>
        </p:nvSpPr>
        <p:spPr>
          <a:xfrm>
            <a:off x="2750204" y="4362450"/>
            <a:ext cx="18883592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No quarto mandamento, Deus é ___________ como o _________ do Céu e da Terra, e por isso Se distingue de todos os falsos deuses. Foi para ser um ____________ da obra da __________ que o sétimo dia foi santificado como dia de repouso. Destinava-se a manter o Deus vivo sempre diante do ser humano como o único digno de reverência e culto. 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4" name="Rectángulo"/>
          <p:cNvSpPr/>
          <p:nvPr/>
        </p:nvSpPr>
        <p:spPr>
          <a:xfrm>
            <a:off x="1067836" y="4064833"/>
            <a:ext cx="22248328" cy="582702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5" name="Satanás se _________ para desviar as pessoas de sua aliança com Deus e de prestar obediência à Sua lei. Assim, dirige seus esforços especialmente contra o mandamento que aponta para Deus como o criador."/>
          <p:cNvSpPr txBox="1"/>
          <p:nvPr/>
        </p:nvSpPr>
        <p:spPr>
          <a:xfrm>
            <a:off x="2904696" y="5320995"/>
            <a:ext cx="18574608" cy="3314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Satanás se _________ para desviar as pessoas de sua aliança com Deus e de prestar obediência à Sua lei. Assim, dirige seus esforços especialmente contra o mandamento que aponta para Deus como o criador. 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88" name="Rectángulo"/>
          <p:cNvSpPr/>
          <p:nvPr/>
        </p:nvSpPr>
        <p:spPr>
          <a:xfrm>
            <a:off x="1067836" y="3265196"/>
            <a:ext cx="22248328" cy="718560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9" name="No quarto mandamento, Deus é ___________ como o _________ do Céu e da Terra, e por isso Se distingue de todos os falsos deuses. Foi para ser um ____________ da obra da __________ que o sétimo dia foi santificado como dia de repouso. Destinava-se a manter"/>
          <p:cNvSpPr txBox="1"/>
          <p:nvPr/>
        </p:nvSpPr>
        <p:spPr>
          <a:xfrm>
            <a:off x="2750204" y="4362450"/>
            <a:ext cx="18883592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rPr dirty="0"/>
              <a:t>No quarto </a:t>
            </a:r>
            <a:r>
              <a:rPr dirty="0" err="1"/>
              <a:t>mandamento</a:t>
            </a:r>
            <a:r>
              <a:rPr dirty="0"/>
              <a:t>, Deus é ___________ </a:t>
            </a:r>
            <a:r>
              <a:rPr dirty="0" err="1"/>
              <a:t>como</a:t>
            </a:r>
            <a:r>
              <a:rPr dirty="0"/>
              <a:t> o _________ do </a:t>
            </a:r>
            <a:r>
              <a:rPr dirty="0" err="1"/>
              <a:t>Céu</a:t>
            </a:r>
            <a:r>
              <a:rPr dirty="0"/>
              <a:t> e da Terra, e </a:t>
            </a:r>
            <a:r>
              <a:rPr dirty="0" err="1"/>
              <a:t>por</a:t>
            </a:r>
            <a:r>
              <a:rPr dirty="0"/>
              <a:t> </a:t>
            </a:r>
            <a:r>
              <a:rPr dirty="0" err="1"/>
              <a:t>isso</a:t>
            </a:r>
            <a:r>
              <a:rPr dirty="0"/>
              <a:t> Se distingue de </a:t>
            </a:r>
            <a:r>
              <a:rPr dirty="0" err="1"/>
              <a:t>todos</a:t>
            </a:r>
            <a:r>
              <a:rPr dirty="0"/>
              <a:t> </a:t>
            </a:r>
            <a:r>
              <a:rPr dirty="0" err="1"/>
              <a:t>os</a:t>
            </a:r>
            <a:r>
              <a:rPr dirty="0"/>
              <a:t> </a:t>
            </a:r>
            <a:r>
              <a:rPr dirty="0" err="1"/>
              <a:t>falsos</a:t>
            </a:r>
            <a:r>
              <a:rPr dirty="0"/>
              <a:t> </a:t>
            </a:r>
            <a:r>
              <a:rPr dirty="0" err="1"/>
              <a:t>deuses</a:t>
            </a:r>
            <a:r>
              <a:rPr dirty="0"/>
              <a:t>. </a:t>
            </a:r>
            <a:r>
              <a:rPr dirty="0" err="1"/>
              <a:t>Foi</a:t>
            </a:r>
            <a:r>
              <a:rPr dirty="0"/>
              <a:t> para ser um ____________ da </a:t>
            </a:r>
            <a:r>
              <a:rPr dirty="0" err="1"/>
              <a:t>obra</a:t>
            </a:r>
            <a:r>
              <a:rPr dirty="0"/>
              <a:t> da __________ que o </a:t>
            </a:r>
            <a:r>
              <a:rPr dirty="0" err="1"/>
              <a:t>sétimo</a:t>
            </a:r>
            <a:r>
              <a:rPr dirty="0"/>
              <a:t> </a:t>
            </a:r>
            <a:r>
              <a:rPr dirty="0" err="1"/>
              <a:t>dia</a:t>
            </a:r>
            <a:r>
              <a:rPr dirty="0"/>
              <a:t> </a:t>
            </a:r>
            <a:r>
              <a:rPr dirty="0" err="1"/>
              <a:t>foi</a:t>
            </a:r>
            <a:r>
              <a:rPr dirty="0"/>
              <a:t> </a:t>
            </a:r>
            <a:r>
              <a:rPr dirty="0" err="1"/>
              <a:t>santificado</a:t>
            </a:r>
            <a:r>
              <a:rPr dirty="0"/>
              <a:t> </a:t>
            </a:r>
            <a:r>
              <a:rPr dirty="0" err="1"/>
              <a:t>como</a:t>
            </a:r>
            <a:r>
              <a:rPr dirty="0"/>
              <a:t> </a:t>
            </a:r>
            <a:r>
              <a:rPr dirty="0" err="1"/>
              <a:t>dia</a:t>
            </a:r>
            <a:r>
              <a:rPr dirty="0"/>
              <a:t> de </a:t>
            </a:r>
            <a:r>
              <a:rPr dirty="0" err="1"/>
              <a:t>repouso</a:t>
            </a:r>
            <a:r>
              <a:rPr dirty="0"/>
              <a:t>. </a:t>
            </a:r>
            <a:r>
              <a:rPr dirty="0" err="1"/>
              <a:t>Destinava</a:t>
            </a:r>
            <a:r>
              <a:rPr dirty="0"/>
              <a:t>-se a </a:t>
            </a:r>
            <a:r>
              <a:rPr dirty="0" err="1"/>
              <a:t>manter</a:t>
            </a:r>
            <a:r>
              <a:rPr dirty="0"/>
              <a:t> o Deus vivo sempre </a:t>
            </a:r>
            <a:r>
              <a:rPr dirty="0" err="1"/>
              <a:t>diante</a:t>
            </a:r>
            <a:r>
              <a:rPr dirty="0"/>
              <a:t> do ser </a:t>
            </a:r>
            <a:r>
              <a:rPr dirty="0" err="1"/>
              <a:t>humano</a:t>
            </a:r>
            <a:r>
              <a:rPr dirty="0"/>
              <a:t> </a:t>
            </a:r>
            <a:r>
              <a:rPr dirty="0" err="1"/>
              <a:t>como</a:t>
            </a:r>
            <a:r>
              <a:rPr dirty="0"/>
              <a:t> o </a:t>
            </a:r>
            <a:r>
              <a:rPr dirty="0" err="1"/>
              <a:t>único</a:t>
            </a:r>
            <a:r>
              <a:rPr dirty="0"/>
              <a:t> </a:t>
            </a:r>
            <a:r>
              <a:rPr dirty="0" err="1"/>
              <a:t>digno</a:t>
            </a:r>
            <a:r>
              <a:rPr dirty="0"/>
              <a:t> de </a:t>
            </a:r>
            <a:r>
              <a:rPr dirty="0" err="1"/>
              <a:t>reverência</a:t>
            </a:r>
            <a:r>
              <a:rPr dirty="0"/>
              <a:t> e </a:t>
            </a:r>
            <a:r>
              <a:rPr dirty="0" err="1"/>
              <a:t>culto</a:t>
            </a:r>
            <a:r>
              <a:rPr dirty="0"/>
              <a:t>. </a:t>
            </a:r>
          </a:p>
        </p:txBody>
      </p:sp>
      <p:sp>
        <p:nvSpPr>
          <p:cNvPr id="290" name="revelado"/>
          <p:cNvSpPr txBox="1"/>
          <p:nvPr/>
        </p:nvSpPr>
        <p:spPr>
          <a:xfrm>
            <a:off x="12538859" y="4196181"/>
            <a:ext cx="3344482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revelado</a:t>
            </a:r>
            <a:endParaRPr dirty="0"/>
          </a:p>
        </p:txBody>
      </p:sp>
      <p:sp>
        <p:nvSpPr>
          <p:cNvPr id="291" name="criador"/>
          <p:cNvSpPr txBox="1"/>
          <p:nvPr/>
        </p:nvSpPr>
        <p:spPr>
          <a:xfrm>
            <a:off x="18558140" y="4196181"/>
            <a:ext cx="2744344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criador</a:t>
            </a:r>
            <a:endParaRPr dirty="0"/>
          </a:p>
        </p:txBody>
      </p:sp>
      <p:sp>
        <p:nvSpPr>
          <p:cNvPr id="292" name="memorial"/>
          <p:cNvSpPr txBox="1"/>
          <p:nvPr/>
        </p:nvSpPr>
        <p:spPr>
          <a:xfrm>
            <a:off x="10367454" y="5930899"/>
            <a:ext cx="3649092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/>
              <a:t>memorial</a:t>
            </a:r>
          </a:p>
        </p:txBody>
      </p:sp>
      <p:sp>
        <p:nvSpPr>
          <p:cNvPr id="293" name="criação"/>
          <p:cNvSpPr txBox="1"/>
          <p:nvPr/>
        </p:nvSpPr>
        <p:spPr>
          <a:xfrm>
            <a:off x="18042531" y="5930898"/>
            <a:ext cx="2750122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criação</a:t>
            </a:r>
            <a:endParaRPr dirty="0"/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6" name="Rectángulo"/>
          <p:cNvSpPr/>
          <p:nvPr/>
        </p:nvSpPr>
        <p:spPr>
          <a:xfrm>
            <a:off x="1067836" y="4064833"/>
            <a:ext cx="22248328" cy="5827024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97" name="Satanás se _________ para desviar as pessoas de sua aliança com Deus e de prestar obediência à Sua lei. Assim, dirige seus esforços especialmente contra o mandamento que aponta para Deus como o criador."/>
          <p:cNvSpPr txBox="1"/>
          <p:nvPr/>
        </p:nvSpPr>
        <p:spPr>
          <a:xfrm>
            <a:off x="2904696" y="5320995"/>
            <a:ext cx="18574608" cy="3314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Satanás se _________ para desviar as pessoas de sua aliança com Deus e de prestar obediência à Sua lei. Assim, dirige seus esforços especialmente contra o mandamento que aponta para Deus como o criador. </a:t>
            </a:r>
          </a:p>
        </p:txBody>
      </p:sp>
      <p:sp>
        <p:nvSpPr>
          <p:cNvPr id="298" name="esforça"/>
          <p:cNvSpPr txBox="1"/>
          <p:nvPr/>
        </p:nvSpPr>
        <p:spPr>
          <a:xfrm>
            <a:off x="6767190" y="5159736"/>
            <a:ext cx="2776539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esforça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1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02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03" name="05"/>
          <p:cNvSpPr txBox="1"/>
          <p:nvPr/>
        </p:nvSpPr>
        <p:spPr>
          <a:xfrm>
            <a:off x="10846866" y="2362564"/>
            <a:ext cx="269026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05</a:t>
            </a:r>
          </a:p>
        </p:txBody>
      </p:sp>
      <p:sp>
        <p:nvSpPr>
          <p:cNvPr id="304" name="Com a ascensão da igreja de Roma ao poder, veio a Idade das Trevas. Ocorreu a meia- noite moral do mundo. O que aconteceu à humanidade? (Ver p. 62.)"/>
          <p:cNvSpPr txBox="1"/>
          <p:nvPr/>
        </p:nvSpPr>
        <p:spPr>
          <a:xfrm>
            <a:off x="3764590" y="6996572"/>
            <a:ext cx="16854820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Com a ascensão da igreja de Roma ao poder, veio a Idade das Trevas. Ocorreu a meia- noite moral do mundo. O que aconteceu à humanidade? (Ver p. 62.) 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7" name="Rectángulo"/>
          <p:cNvSpPr/>
          <p:nvPr/>
        </p:nvSpPr>
        <p:spPr>
          <a:xfrm>
            <a:off x="1067836" y="3549612"/>
            <a:ext cx="22248328" cy="680803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08" name="O meio-dia do papado foi a meia-noite moral do mundo. As Sagradas Escrituras eram quase desconhecidas, não somente pelo povo, mas também pelos sacerdotes. Como os fariseus do passado, os dirigentes cristãos odiavam a luz que revelaria seus pecados."/>
          <p:cNvSpPr txBox="1"/>
          <p:nvPr/>
        </p:nvSpPr>
        <p:spPr>
          <a:xfrm>
            <a:off x="3609352" y="4877179"/>
            <a:ext cx="17165296" cy="415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O meio-dia do papado foi a meia-noite moral do mundo. As Sagradas Escrituras eram quase desconhecidas, não somente pelo povo, mas também pelos sacerdotes. Como os fariseus do passado, os dirigentes cristãos odiavam a luz que revelaria seus pecados.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11" name="Rectángulo"/>
          <p:cNvSpPr/>
          <p:nvPr/>
        </p:nvSpPr>
        <p:spPr>
          <a:xfrm>
            <a:off x="1067836" y="3035262"/>
            <a:ext cx="22248328" cy="764547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12" name="Uma vez ___________ a lei de Deus — a norma de justiça —, eles exerciam poder sem limites e mantinham _______ sem restrições. Prevaleciam a ________ , a __________ e a _______________. Não havia crimes que não fossem cometidos para se adquirir riqueza ou"/>
          <p:cNvSpPr txBox="1"/>
          <p:nvPr/>
        </p:nvSpPr>
        <p:spPr>
          <a:xfrm>
            <a:off x="3063492" y="4362450"/>
            <a:ext cx="18257016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Uma vez ___________ a lei de Deus — a norma de justiça —, eles exerciam poder sem limites e mantinham _______ sem restrições. Prevaleciam a ________ , a __________ e a _______________. Não havia crimes que não fossem cometidos para se adquirir riqueza ou posição. Os palácios dos sacerdotes e prelados eram cenários da mais vil devassidão. 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4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15" name="Rectángulo"/>
          <p:cNvSpPr/>
          <p:nvPr/>
        </p:nvSpPr>
        <p:spPr>
          <a:xfrm>
            <a:off x="1067836" y="3549612"/>
            <a:ext cx="22248328" cy="680803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16" name="O meio-dia do papado foi a meia-noite moral do mundo. As Sagradas Escrituras eram quase desconhecidas, não somente pelo povo, mas também pelos sacerdotes. Como os fariseus do passado, os dirigentes cristãos odiavam a luz que revelaria seus pecados."/>
          <p:cNvSpPr txBox="1"/>
          <p:nvPr/>
        </p:nvSpPr>
        <p:spPr>
          <a:xfrm>
            <a:off x="3609352" y="4877179"/>
            <a:ext cx="17165296" cy="415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O meio-dia do papado foi a meia-noite moral do mundo. As Sagradas Escrituras eram quase desconhecidas, não somente pelo povo, mas também pelos sacerdotes. Como os fariseus do passado, os dirigentes cristãos odiavam a luz que revelaria seus pecados.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“Quando revelou aos discípulos o destino de Jerusalém e as cenas do segundo advento, Jesus predisse também a experiência de Seu povo desde o tempo em que Ele deveria deixá-los até a Sua volta em poder e glória para a libertação deles. Do Monte das Olivei"/>
          <p:cNvSpPr txBox="1"/>
          <p:nvPr/>
        </p:nvSpPr>
        <p:spPr>
          <a:xfrm>
            <a:off x="1726821" y="3524250"/>
            <a:ext cx="20930357" cy="6667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“Quando revelou aos discípulos o destino de Jerusalém e as cenas do segundo advento, Jesus predisse também a experiência de Seu povo desde o tempo em que Ele deveria deixá-los até a Sua volta em poder e glória para a libertação deles. Do Monte das Oliveiras, o Salvador contemplou as tempestades prestes a desabar sobre a igreja apostólica. E, avançando mais longe no tempo, Seus olhos contemplaram as terríveis e devastadoras tormentas que desabariam sobre Seus seguidores nos futuros séculos de trevas e perseguição” (p. 53). 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19" name="Rectángulo"/>
          <p:cNvSpPr/>
          <p:nvPr/>
        </p:nvSpPr>
        <p:spPr>
          <a:xfrm>
            <a:off x="1067836" y="3035262"/>
            <a:ext cx="22248328" cy="764547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20" name="Uma vez ___________ a lei de Deus — a norma de justiça —, eles exerciam poder sem limites e mantinham _______ sem restrições. Prevaleciam a ________ , a __________ e a _______________. Não havia crimes que não fossem cometidos para se adquirir riqueza ou"/>
          <p:cNvSpPr txBox="1"/>
          <p:nvPr/>
        </p:nvSpPr>
        <p:spPr>
          <a:xfrm>
            <a:off x="3063492" y="4362450"/>
            <a:ext cx="18257016" cy="4991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Uma vez ___________ a lei de Deus — a norma de justiça —, eles exerciam poder sem limites e mantinham _______ sem restrições. Prevaleciam a ________ , a __________ e a _______________. Não havia crimes que não fossem cometidos para se adquirir riqueza ou posição. Os palácios dos sacerdotes e prelados eram cenários da mais vil devassidão. </a:t>
            </a:r>
          </a:p>
        </p:txBody>
      </p:sp>
      <p:sp>
        <p:nvSpPr>
          <p:cNvPr id="321" name="removida"/>
          <p:cNvSpPr txBox="1"/>
          <p:nvPr/>
        </p:nvSpPr>
        <p:spPr>
          <a:xfrm>
            <a:off x="6122316" y="4201645"/>
            <a:ext cx="3627629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removida</a:t>
            </a:r>
          </a:p>
        </p:txBody>
      </p:sp>
      <p:sp>
        <p:nvSpPr>
          <p:cNvPr id="322" name="vícios"/>
          <p:cNvSpPr txBox="1"/>
          <p:nvPr/>
        </p:nvSpPr>
        <p:spPr>
          <a:xfrm>
            <a:off x="17115099" y="5043733"/>
            <a:ext cx="2211071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vícios</a:t>
            </a:r>
          </a:p>
        </p:txBody>
      </p:sp>
      <p:sp>
        <p:nvSpPr>
          <p:cNvPr id="323" name="fraude"/>
          <p:cNvSpPr txBox="1"/>
          <p:nvPr/>
        </p:nvSpPr>
        <p:spPr>
          <a:xfrm>
            <a:off x="11809820" y="5868011"/>
            <a:ext cx="2545398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fraude</a:t>
            </a:r>
          </a:p>
        </p:txBody>
      </p:sp>
      <p:sp>
        <p:nvSpPr>
          <p:cNvPr id="324" name="avareza"/>
          <p:cNvSpPr txBox="1"/>
          <p:nvPr/>
        </p:nvSpPr>
        <p:spPr>
          <a:xfrm>
            <a:off x="15700881" y="5868011"/>
            <a:ext cx="2973833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avareza</a:t>
            </a:r>
          </a:p>
        </p:txBody>
      </p:sp>
      <p:sp>
        <p:nvSpPr>
          <p:cNvPr id="325" name="libertinagem"/>
          <p:cNvSpPr txBox="1"/>
          <p:nvPr/>
        </p:nvSpPr>
        <p:spPr>
          <a:xfrm>
            <a:off x="4752963" y="6708396"/>
            <a:ext cx="4905503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libertinagem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28" name="Figura"/>
          <p:cNvSpPr/>
          <p:nvPr/>
        </p:nvSpPr>
        <p:spPr>
          <a:xfrm rot="3034451">
            <a:off x="9828604" y="-161085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29" name="Rectángulo redondeado"/>
          <p:cNvSpPr/>
          <p:nvPr/>
        </p:nvSpPr>
        <p:spPr>
          <a:xfrm>
            <a:off x="2256332" y="5664599"/>
            <a:ext cx="19871336" cy="5209223"/>
          </a:xfrm>
          <a:prstGeom prst="roundRect">
            <a:avLst>
              <a:gd name="adj" fmla="val 12153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30" name="06"/>
          <p:cNvSpPr txBox="1"/>
          <p:nvPr/>
        </p:nvSpPr>
        <p:spPr>
          <a:xfrm>
            <a:off x="10834464" y="1556873"/>
            <a:ext cx="2715072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06</a:t>
            </a:r>
          </a:p>
        </p:txBody>
      </p:sp>
      <p:sp>
        <p:nvSpPr>
          <p:cNvPr id="331" name="Deus sempre teve seus remanescentes aqui na terra. Os primeiros cristãos adventistas descobriram sobre a existência do santuário celestial. Que verdades descobriram? Ao Cristo entrar no lugar santíssimo, qual foi a última mensagem entregue a seus servos?"/>
          <p:cNvSpPr txBox="1"/>
          <p:nvPr/>
        </p:nvSpPr>
        <p:spPr>
          <a:xfrm>
            <a:off x="3764590" y="6027660"/>
            <a:ext cx="16854820" cy="448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Deus sempre teve seus remanescentes aqui na terra. Os primeiros cristãos adventistas descobriram sobre a existência do santuário celestial. Que verdades descobriram? Ao Cristo entrar no lugar santíssimo, qual foi a última mensagem entregue a seus servos? (Ver p. 64, 65.) 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34" name="Rectángulo"/>
          <p:cNvSpPr/>
          <p:nvPr/>
        </p:nvSpPr>
        <p:spPr>
          <a:xfrm>
            <a:off x="1067836" y="3755479"/>
            <a:ext cx="22248328" cy="661697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35" name="Assim, os que seguiram a luz da palavra profética viram que, em vez de Cristo vir à Terra, ao terminarem os 2.300 dias/anos ____________ , Ele entrou então no ___________________ do santuário celestial a fim de realizar a ____________ da expiação, prepar"/>
          <p:cNvSpPr txBox="1"/>
          <p:nvPr/>
        </p:nvSpPr>
        <p:spPr>
          <a:xfrm>
            <a:off x="3244181" y="4987518"/>
            <a:ext cx="17895639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Assim, os que seguiram a luz da palavra profética viram que, em vez de Cristo vir à Terra, ao terminarem os 2.300 dias/anos ____________ , Ele entrou então no ___________________ do santuário celestial a fim de realizar a ____________ da expiação, preparatória para Sua segunda vinda. 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38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39" name="Quando Jesus entrou no lugar santíssimo do santuário celestial para efetuar essa obra final da expiação, entregou a Seus servos a última mensagem de misericórdia a ser dada ao mundo. Essa mensagem é a ______________ do ________________ de Apocalipse 14. "/>
          <p:cNvSpPr txBox="1"/>
          <p:nvPr/>
        </p:nvSpPr>
        <p:spPr>
          <a:xfrm>
            <a:off x="2998002" y="4149318"/>
            <a:ext cx="18387996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Quando Jesus entrou no lugar santíssimo do santuário celestial para efetuar essa obra final da expiação, entregou a Seus servos a última mensagem de misericórdia a ser dada ao mundo. Essa mensagem é a ______________ do ________________ de Apocalipse 14. Imediatamente depois dessa proclamação, o profeta viu o Filho do Homem vindo em glória para ceifar a colheita da Terra (Ap 14:14-20). 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1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42" name="Rectángulo"/>
          <p:cNvSpPr/>
          <p:nvPr/>
        </p:nvSpPr>
        <p:spPr>
          <a:xfrm>
            <a:off x="1067836" y="3755479"/>
            <a:ext cx="22248328" cy="661697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43" name="Assim, os que seguiram a luz da palavra profética viram que, em vez de Cristo vir à Terra, ao terminarem os 2.300 dias/anos ____________ , Ele entrou então no ___________________ do santuário celestial a fim de realizar a ____________ da expiação, prepar"/>
          <p:cNvSpPr txBox="1"/>
          <p:nvPr/>
        </p:nvSpPr>
        <p:spPr>
          <a:xfrm>
            <a:off x="3244181" y="4987518"/>
            <a:ext cx="17895639" cy="4152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Assim, os que seguiram a luz da palavra profética viram que, em vez de Cristo vir à Terra, ao terminarem os 2.300 dias/anos ____________ , Ele entrou então no ___________________ do santuário celestial a fim de realizar a ____________ da expiação, preparatória para Sua segunda vinda. </a:t>
            </a:r>
          </a:p>
        </p:txBody>
      </p:sp>
      <p:sp>
        <p:nvSpPr>
          <p:cNvPr id="344" name="em 1844"/>
          <p:cNvSpPr txBox="1"/>
          <p:nvPr/>
        </p:nvSpPr>
        <p:spPr>
          <a:xfrm>
            <a:off x="4084665" y="6511518"/>
            <a:ext cx="3426207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em 1844 </a:t>
            </a:r>
          </a:p>
        </p:txBody>
      </p:sp>
      <p:sp>
        <p:nvSpPr>
          <p:cNvPr id="345" name="lugar santíssimo"/>
          <p:cNvSpPr txBox="1"/>
          <p:nvPr/>
        </p:nvSpPr>
        <p:spPr>
          <a:xfrm>
            <a:off x="14369073" y="6511518"/>
            <a:ext cx="6152833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lugar santíssimo</a:t>
            </a:r>
          </a:p>
        </p:txBody>
      </p:sp>
      <p:sp>
        <p:nvSpPr>
          <p:cNvPr id="346" name="obra final"/>
          <p:cNvSpPr txBox="1"/>
          <p:nvPr/>
        </p:nvSpPr>
        <p:spPr>
          <a:xfrm>
            <a:off x="15633740" y="7348209"/>
            <a:ext cx="3623501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obra final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49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50" name="Quando Jesus entrou no lugar santíssimo do santuário celestial para efetuar essa obra final da expiação, entregou a Seus servos a última mensagem de misericórdia a ser dada ao mundo. Essa mensagem é a ______________ do ________________ de Apocalipse 14. "/>
          <p:cNvSpPr txBox="1"/>
          <p:nvPr/>
        </p:nvSpPr>
        <p:spPr>
          <a:xfrm>
            <a:off x="2998002" y="4149318"/>
            <a:ext cx="18387996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Quando Jesus entrou no lugar santíssimo do santuário celestial para efetuar essa obra final da expiação, entregou a Seus servos a última mensagem de misericórdia a ser dada ao mundo. Essa mensagem é a ______________ do ________________ de Apocalipse 14. Imediatamente depois dessa proclamação, o profeta viu o Filho do Homem vindo em glória para ceifar a colheita da Terra (Ap 14:14-20). </a:t>
            </a:r>
          </a:p>
        </p:txBody>
      </p:sp>
      <p:sp>
        <p:nvSpPr>
          <p:cNvPr id="351" name="advertência"/>
          <p:cNvSpPr txBox="1"/>
          <p:nvPr/>
        </p:nvSpPr>
        <p:spPr>
          <a:xfrm>
            <a:off x="8405479" y="6426506"/>
            <a:ext cx="4486974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advertência</a:t>
            </a:r>
            <a:endParaRPr dirty="0"/>
          </a:p>
        </p:txBody>
      </p:sp>
      <p:sp>
        <p:nvSpPr>
          <p:cNvPr id="352" name="terceiro anjo"/>
          <p:cNvSpPr txBox="1"/>
          <p:nvPr/>
        </p:nvSpPr>
        <p:spPr>
          <a:xfrm>
            <a:off x="14463657" y="6426506"/>
            <a:ext cx="4767644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rPr dirty="0" err="1"/>
              <a:t>terceiro</a:t>
            </a:r>
            <a:r>
              <a:rPr dirty="0"/>
              <a:t> </a:t>
            </a:r>
            <a:r>
              <a:rPr dirty="0" err="1"/>
              <a:t>anjo</a:t>
            </a:r>
            <a:endParaRPr dirty="0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4" name="004.jpg" descr="0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55" name="Rectángulo redondeado"/>
          <p:cNvSpPr/>
          <p:nvPr/>
        </p:nvSpPr>
        <p:spPr>
          <a:xfrm>
            <a:off x="9292813" y="4337658"/>
            <a:ext cx="13594278" cy="6735704"/>
          </a:xfrm>
          <a:prstGeom prst="roundRect">
            <a:avLst>
              <a:gd name="adj" fmla="val 12152"/>
            </a:avLst>
          </a:prstGeom>
          <a:solidFill>
            <a:srgbClr val="D7D2A5">
              <a:alpha val="61728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56" name="No desfecho final deste mundo haverá duas classes de pessoas. Em qual classe de pessoas você e sua família estará? Como estão se preparando para o encerramento da história deste mundo?"/>
          <p:cNvSpPr txBox="1"/>
          <p:nvPr/>
        </p:nvSpPr>
        <p:spPr>
          <a:xfrm>
            <a:off x="10503824" y="5463959"/>
            <a:ext cx="11172255" cy="4483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No desfecho final deste mundo haverá duas classes de pessoas. Em qual classe de pessoas você e sua família estará? Como estão se preparando para o encerramento da história deste mundo? </a:t>
            </a:r>
          </a:p>
        </p:txBody>
      </p:sp>
      <p:sp>
        <p:nvSpPr>
          <p:cNvPr id="357" name="Rectángulo redondeado"/>
          <p:cNvSpPr/>
          <p:nvPr/>
        </p:nvSpPr>
        <p:spPr>
          <a:xfrm>
            <a:off x="9410022" y="2456135"/>
            <a:ext cx="6672112" cy="1856261"/>
          </a:xfrm>
          <a:prstGeom prst="roundRect">
            <a:avLst>
              <a:gd name="adj" fmla="val 10263"/>
            </a:avLst>
          </a:prstGeom>
          <a:solidFill>
            <a:srgbClr val="9FBBB2">
              <a:alpha val="54506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58" name="PARA REFLETIR:"/>
          <p:cNvSpPr txBox="1"/>
          <p:nvPr/>
        </p:nvSpPr>
        <p:spPr>
          <a:xfrm>
            <a:off x="10110827" y="2825466"/>
            <a:ext cx="5270501" cy="1117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8000" b="1">
                <a:solidFill>
                  <a:srgbClr val="B51700"/>
                </a:solidFill>
                <a:latin typeface="MyriadPro-SemiboldCond"/>
                <a:ea typeface="MyriadPro-SemiboldCond"/>
                <a:cs typeface="MyriadPro-SemiboldCond"/>
                <a:sym typeface="MyriadPro-SemiboldCond"/>
              </a:defRPr>
            </a:lvl1pPr>
          </a:lstStyle>
          <a:p>
            <a:r>
              <a:t>PARA REFLETIR: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0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61" name="Rectángulo redondeado"/>
          <p:cNvSpPr/>
          <p:nvPr/>
        </p:nvSpPr>
        <p:spPr>
          <a:xfrm>
            <a:off x="2146593" y="3233140"/>
            <a:ext cx="20090814" cy="7249720"/>
          </a:xfrm>
          <a:prstGeom prst="roundRect">
            <a:avLst>
              <a:gd name="adj" fmla="val 11291"/>
            </a:avLst>
          </a:prstGeom>
          <a:solidFill>
            <a:srgbClr val="D7D2A5">
              <a:alpha val="34459"/>
            </a:srgbClr>
          </a:solidFill>
          <a:ln w="12700">
            <a:miter lim="400000"/>
          </a:ln>
          <a:effectLst>
            <a:outerShdw blurRad="355600" rotWithShape="0">
              <a:srgbClr val="000000">
                <a:alpha val="75000"/>
              </a:srgbClr>
            </a:outerShdw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62" name="“No desfecho dessa grande controvérsia, duas classes distintas e opostas se desenvolverão. Uma classe ‘adora a besta e a sua imagem e recebe a sua marca’ e assim atrai sobre si mesma os terríveis juízos anunciados pelo terceiro anjo. A outra classe, em e"/>
          <p:cNvSpPr txBox="1"/>
          <p:nvPr/>
        </p:nvSpPr>
        <p:spPr>
          <a:xfrm>
            <a:off x="3623373" y="3943350"/>
            <a:ext cx="17137253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“No desfecho dessa grande controvérsia, duas classes distintas e opostas se desenvolverão. Uma classe ‘adora a besta e a sua imagem e recebe a sua marca’ e assim atrai sobre si mesma os terríveis juízos anunciados pelo terceiro anjo. A outra classe, em evidente con- traste com o mundo, guarda ‘os mandamentos de Deus e a fé de Jesus’ (Ap 14:9, 12)” (p. 65). 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4" name="001.jpg" descr="0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2" name="Figura"/>
          <p:cNvSpPr/>
          <p:nvPr/>
        </p:nvSpPr>
        <p:spPr>
          <a:xfrm rot="3034451">
            <a:off x="9828604" y="6446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3" name="Rectángulo redondeado"/>
          <p:cNvSpPr/>
          <p:nvPr/>
        </p:nvSpPr>
        <p:spPr>
          <a:xfrm>
            <a:off x="3180507" y="6251650"/>
            <a:ext cx="18022986" cy="4220344"/>
          </a:xfrm>
          <a:prstGeom prst="roundRect">
            <a:avLst>
              <a:gd name="adj" fmla="val 15000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4" name="01"/>
          <p:cNvSpPr txBox="1"/>
          <p:nvPr/>
        </p:nvSpPr>
        <p:spPr>
          <a:xfrm>
            <a:off x="10970890" y="2362564"/>
            <a:ext cx="2442220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01</a:t>
            </a:r>
          </a:p>
        </p:txBody>
      </p:sp>
      <p:sp>
        <p:nvSpPr>
          <p:cNvPr id="185" name="Os esforços de Satanás para destruir a igreja de Cristo foram em vão. Porém, o que tiveram que suportar para manter a igreja viva? Qual o resultado? (Ver p. 53.)"/>
          <p:cNvSpPr txBox="1"/>
          <p:nvPr/>
        </p:nvSpPr>
        <p:spPr>
          <a:xfrm>
            <a:off x="3968373" y="6996572"/>
            <a:ext cx="16447254" cy="273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Os esforços de Satanás para destruir a igreja de Cristo foram em vão. Porém, o que tiveram que suportar para manter a igreja viva? Qual o resultado? (Ver p. 53.)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8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9" name="As chamas da ______________ foram acesas. Os cristãos eram destituídos de suas posses e expulsos de suas casas. ______________ “grande luta e sofrimentos” (Hb 10:32). Eles “___________________ escárnios e açoites, e até cadeias e prisões” (Hb 11:36). Gra"/>
          <p:cNvSpPr txBox="1"/>
          <p:nvPr/>
        </p:nvSpPr>
        <p:spPr>
          <a:xfrm>
            <a:off x="2668007" y="4149318"/>
            <a:ext cx="19047987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As chamas da ______________ foram acesas. Os cristãos eram destituídos de suas posses e expulsos de suas casas. ______________ “grande luta e sofrimentos” (Hb 10:32). Eles “___________________ escárnios e açoites, e até cadeias e prisões” (Hb 11:36). Grande número deles selou seu testemunho com o próprio sangue. Nobres e escravos, ricos e pobres, sábios e incultos foram de igual modo _________ sem misericórdia. 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3" name="[...] O grande conflito em que os discípulos de Jesus rendiam a vida não cessava quando esses fiéis soldados tombavam em seus postos. Com a derrota, eles venciam. Os obreiros de Deus eram mortos, mas a Sua obra ia avante com firmeza. O _____________ cont"/>
          <p:cNvSpPr txBox="1"/>
          <p:nvPr/>
        </p:nvSpPr>
        <p:spPr>
          <a:xfrm>
            <a:off x="2618575" y="4149318"/>
            <a:ext cx="19146850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[...] O grande conflito em que os discípulos de Jesus rendiam a vida não cessava quando esses fiéis soldados tombavam em seus postos. Com a derrota, eles venciam. Os obreiros de Deus eram mortos, mas a Sua obra ia avante com firmeza. O _____________ continuava a se __________ , e o número de seus adeptos só aumentava. Alcançou regiões que eram inacessíveis, mesmo às águias romanas.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6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7" name="As chamas da ______________ foram acesas. Os cristãos eram destituídos de suas posses e expulsos de suas casas. ______________ “grande luta e sofrimentos” (Hb 10:32). Eles “___________________ escárnios e açoites, e até cadeias e prisões” (Hb 11:36). Gra"/>
          <p:cNvSpPr txBox="1"/>
          <p:nvPr/>
        </p:nvSpPr>
        <p:spPr>
          <a:xfrm>
            <a:off x="2668007" y="4149318"/>
            <a:ext cx="19047987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As chamas da ______________ foram acesas. Os cristãos eram destituídos de suas posses e expulsos de suas casas. ______________ “grande luta e sofrimentos” (Hb 10:32). Eles “___________________ escárnios e açoites, e até cadeias e prisões” (Hb 11:36). Grande número deles selou seu testemunho com o próprio sangue. Nobres e escravos, ricos e pobres, sábios e incultos foram de igual modo _________ sem misericórdia. </a:t>
            </a:r>
          </a:p>
        </p:txBody>
      </p:sp>
      <p:sp>
        <p:nvSpPr>
          <p:cNvPr id="198" name="perseguição"/>
          <p:cNvSpPr txBox="1"/>
          <p:nvPr/>
        </p:nvSpPr>
        <p:spPr>
          <a:xfrm>
            <a:off x="7463690" y="3979882"/>
            <a:ext cx="4629786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perseguição</a:t>
            </a:r>
          </a:p>
        </p:txBody>
      </p:sp>
      <p:sp>
        <p:nvSpPr>
          <p:cNvPr id="199" name="Suportaram"/>
          <p:cNvSpPr txBox="1"/>
          <p:nvPr/>
        </p:nvSpPr>
        <p:spPr>
          <a:xfrm>
            <a:off x="3695900" y="5645602"/>
            <a:ext cx="4531552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Suportaram</a:t>
            </a:r>
          </a:p>
        </p:txBody>
      </p:sp>
      <p:sp>
        <p:nvSpPr>
          <p:cNvPr id="200" name="experimentaram"/>
          <p:cNvSpPr txBox="1"/>
          <p:nvPr/>
        </p:nvSpPr>
        <p:spPr>
          <a:xfrm>
            <a:off x="4169836" y="6486118"/>
            <a:ext cx="6251894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experimentaram</a:t>
            </a:r>
          </a:p>
        </p:txBody>
      </p:sp>
      <p:sp>
        <p:nvSpPr>
          <p:cNvPr id="201" name="mortos"/>
          <p:cNvSpPr txBox="1"/>
          <p:nvPr/>
        </p:nvSpPr>
        <p:spPr>
          <a:xfrm>
            <a:off x="12582197" y="9016303"/>
            <a:ext cx="2764982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mortos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005.jpg" descr="00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4" name="Rectángulo"/>
          <p:cNvSpPr/>
          <p:nvPr/>
        </p:nvSpPr>
        <p:spPr>
          <a:xfrm>
            <a:off x="1067836" y="2821954"/>
            <a:ext cx="22248328" cy="848402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  <a:effectLst>
            <a:outerShdw blurRad="190500" dist="12700" dir="5400000" rotWithShape="0">
              <a:srgbClr val="000000"/>
            </a:outerShdw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5" name="[...] O grande conflito em que os discípulos de Jesus rendiam a vida não cessava quando esses fiéis soldados tombavam em seus postos. Com a derrota, eles venciam. Os obreiros de Deus eram mortos, mas a Sua obra ia avante com firmeza. O _____________ cont"/>
          <p:cNvSpPr txBox="1"/>
          <p:nvPr/>
        </p:nvSpPr>
        <p:spPr>
          <a:xfrm>
            <a:off x="2618575" y="4149318"/>
            <a:ext cx="19146850" cy="5829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MyriadPro-Regular"/>
                <a:ea typeface="MyriadPro-Regular"/>
                <a:cs typeface="MyriadPro-Regular"/>
                <a:sym typeface="MyriadPro-Regular"/>
              </a:defRPr>
            </a:lvl1pPr>
          </a:lstStyle>
          <a:p>
            <a:r>
              <a:t>[...] O grande conflito em que os discípulos de Jesus rendiam a vida não cessava quando esses fiéis soldados tombavam em seus postos. Com a derrota, eles venciam. Os obreiros de Deus eram mortos, mas a Sua obra ia avante com firmeza. O _____________ continuava a se __________ , e o número de seus adeptos só aumentava. Alcançou regiões que eram inacessíveis, mesmo às águias romanas. </a:t>
            </a:r>
          </a:p>
        </p:txBody>
      </p:sp>
      <p:sp>
        <p:nvSpPr>
          <p:cNvPr id="206" name="evangelho"/>
          <p:cNvSpPr txBox="1"/>
          <p:nvPr/>
        </p:nvSpPr>
        <p:spPr>
          <a:xfrm>
            <a:off x="17321556" y="6496050"/>
            <a:ext cx="4002406" cy="92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evangelho</a:t>
            </a:r>
          </a:p>
        </p:txBody>
      </p:sp>
      <p:sp>
        <p:nvSpPr>
          <p:cNvPr id="207" name="espalhar"/>
          <p:cNvSpPr txBox="1"/>
          <p:nvPr/>
        </p:nvSpPr>
        <p:spPr>
          <a:xfrm>
            <a:off x="8174594" y="7349134"/>
            <a:ext cx="3298255" cy="927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6500">
                <a:solidFill>
                  <a:srgbClr val="B51700"/>
                </a:solidFill>
                <a:latin typeface="Myriad Pro Bold"/>
                <a:ea typeface="Myriad Pro Bold"/>
                <a:cs typeface="Myriad Pro Bold"/>
                <a:sym typeface="Myriad Pro Bold"/>
              </a:defRPr>
            </a:lvl1pPr>
          </a:lstStyle>
          <a:p>
            <a:r>
              <a:t>espalhar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003.jpg" descr="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0" name="Figura"/>
          <p:cNvSpPr/>
          <p:nvPr/>
        </p:nvSpPr>
        <p:spPr>
          <a:xfrm rot="3034451">
            <a:off x="9828604" y="289006"/>
            <a:ext cx="4477924" cy="68732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6693" h="21217" extrusionOk="0">
                <a:moveTo>
                  <a:pt x="10933" y="0"/>
                </a:moveTo>
                <a:cubicBezTo>
                  <a:pt x="-4426" y="5413"/>
                  <a:pt x="-1243" y="13502"/>
                  <a:pt x="6156" y="16481"/>
                </a:cubicBezTo>
                <a:cubicBezTo>
                  <a:pt x="6053" y="18357"/>
                  <a:pt x="6196" y="20047"/>
                  <a:pt x="6853" y="20912"/>
                </a:cubicBezTo>
                <a:cubicBezTo>
                  <a:pt x="7205" y="21600"/>
                  <a:pt x="9849" y="20972"/>
                  <a:pt x="9495" y="20530"/>
                </a:cubicBezTo>
                <a:cubicBezTo>
                  <a:pt x="9277" y="20257"/>
                  <a:pt x="7814" y="19339"/>
                  <a:pt x="7648" y="16469"/>
                </a:cubicBezTo>
                <a:cubicBezTo>
                  <a:pt x="10014" y="15780"/>
                  <a:pt x="16336" y="13638"/>
                  <a:pt x="16668" y="10353"/>
                </a:cubicBezTo>
                <a:cubicBezTo>
                  <a:pt x="17174" y="5343"/>
                  <a:pt x="9883" y="5481"/>
                  <a:pt x="10933" y="0"/>
                </a:cubicBezTo>
                <a:close/>
              </a:path>
            </a:pathLst>
          </a:custGeom>
          <a:solidFill>
            <a:srgbClr val="DDCB88">
              <a:alpha val="42328"/>
            </a:srgb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4B5B4B">
                    <a:alpha val="74077"/>
                  </a:srgb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11" name="Rectángulo redondeado"/>
          <p:cNvSpPr/>
          <p:nvPr/>
        </p:nvSpPr>
        <p:spPr>
          <a:xfrm>
            <a:off x="2375927" y="6007092"/>
            <a:ext cx="19632146" cy="4709460"/>
          </a:xfrm>
          <a:prstGeom prst="roundRect">
            <a:avLst>
              <a:gd name="adj" fmla="val 13442"/>
            </a:avLst>
          </a:prstGeom>
          <a:solidFill>
            <a:srgbClr val="85B7AD">
              <a:alpha val="72130"/>
            </a:srgbClr>
          </a:solidFill>
          <a:ln w="12700">
            <a:miter lim="400000"/>
          </a:ln>
          <a:effectLst>
            <a:reflection stA="5000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12" name="02"/>
          <p:cNvSpPr txBox="1"/>
          <p:nvPr/>
        </p:nvSpPr>
        <p:spPr>
          <a:xfrm>
            <a:off x="10870431" y="2006964"/>
            <a:ext cx="2643138" cy="3302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100000"/>
              </a:lnSpc>
              <a:spcBef>
                <a:spcPts val="4500"/>
              </a:spcBef>
              <a:defRPr sz="20000">
                <a:solidFill>
                  <a:srgbClr val="3B2A1F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02</a:t>
            </a:r>
          </a:p>
        </p:txBody>
      </p:sp>
      <p:sp>
        <p:nvSpPr>
          <p:cNvPr id="213" name="O inimigo é muito astuto, usa todas as artimanhas para atacar a igreja de Deus e destruir os lares. Quando não usa a perseguição, que outras artimanhas ele tem utilizado contra o povo de Deus? Como a igreja reagiu? (Ver p. 54, 55.)"/>
          <p:cNvSpPr txBox="1"/>
          <p:nvPr/>
        </p:nvSpPr>
        <p:spPr>
          <a:xfrm>
            <a:off x="3764590" y="6558422"/>
            <a:ext cx="16854820" cy="360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 algn="ctr" defTabSz="457200">
              <a:lnSpc>
                <a:spcPct val="100000"/>
              </a:lnSpc>
              <a:spcBef>
                <a:spcPts val="1200"/>
              </a:spcBef>
              <a:defRPr sz="5500">
                <a:latin typeface="Fjalla One"/>
                <a:ea typeface="Fjalla One"/>
                <a:cs typeface="Fjalla One"/>
                <a:sym typeface="Fjalla One"/>
              </a:defRPr>
            </a:lvl1pPr>
          </a:lstStyle>
          <a:p>
            <a:r>
              <a:t>O inimigo é muito astuto, usa todas as artimanhas para atacar a igreja de Deus e destruir os lares. Quando não usa a perseguição, que outras artimanhas ele tem utilizado contra o povo de Deus? Como a igreja reagiu? (Ver p. 54, 55.)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4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2000</Words>
  <Application>Microsoft Office PowerPoint</Application>
  <PresentationFormat>Personalizar</PresentationFormat>
  <Paragraphs>78</Paragraphs>
  <Slides>38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38</vt:i4>
      </vt:variant>
    </vt:vector>
  </HeadingPairs>
  <TitlesOfParts>
    <vt:vector size="47" baseType="lpstr">
      <vt:lpstr>Canela Bold</vt:lpstr>
      <vt:lpstr>Canela Deck Regular</vt:lpstr>
      <vt:lpstr>Canela Regular</vt:lpstr>
      <vt:lpstr>Canela Text Regular</vt:lpstr>
      <vt:lpstr>Graphik</vt:lpstr>
      <vt:lpstr>Graphik Medium</vt:lpstr>
      <vt:lpstr>Graphik Semibold</vt:lpstr>
      <vt:lpstr>Helvetica Neue</vt:lpstr>
      <vt:lpstr>23_ClassicWhite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DSA - Maria Cristina Barbosa</cp:lastModifiedBy>
  <cp:revision>1</cp:revision>
  <dcterms:modified xsi:type="dcterms:W3CDTF">2024-10-28T20:26:41Z</dcterms:modified>
</cp:coreProperties>
</file>