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300" r:id="rId4"/>
    <p:sldId id="282" r:id="rId5"/>
    <p:sldId id="302" r:id="rId6"/>
    <p:sldId id="303" r:id="rId7"/>
    <p:sldId id="298" r:id="rId8"/>
    <p:sldId id="301" r:id="rId9"/>
    <p:sldId id="304" r:id="rId10"/>
    <p:sldId id="306" r:id="rId11"/>
    <p:sldId id="305" r:id="rId12"/>
    <p:sldId id="307" r:id="rId13"/>
    <p:sldId id="309" r:id="rId14"/>
    <p:sldId id="308" r:id="rId15"/>
    <p:sldId id="310" r:id="rId16"/>
    <p:sldId id="313" r:id="rId17"/>
    <p:sldId id="314" r:id="rId18"/>
    <p:sldId id="311" r:id="rId19"/>
    <p:sldId id="312" r:id="rId20"/>
    <p:sldId id="315" r:id="rId21"/>
    <p:sldId id="318" r:id="rId22"/>
    <p:sldId id="317" r:id="rId23"/>
    <p:sldId id="319" r:id="rId24"/>
    <p:sldId id="284" r:id="rId25"/>
    <p:sldId id="299" r:id="rId26"/>
    <p:sldId id="32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8"/>
  </p:normalViewPr>
  <p:slideViewPr>
    <p:cSldViewPr snapToGrid="0">
      <p:cViewPr varScale="1">
        <p:scale>
          <a:sx n="105" d="100"/>
          <a:sy n="105" d="100"/>
        </p:scale>
        <p:origin x="21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5F050-11D0-B6FA-D9AB-2E61E5DA5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295F51-B1F2-EF0E-96F8-024EB2865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0D2143-80FB-B1F8-2CD4-B73B03BB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2472-1CB6-4971-A2C6-F5E9F1AF77A4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9F0C82-5694-A4F0-8608-D8A7D7A4A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4E2D66-D2D9-5FC4-86AD-D9F0AA666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9233-9A4D-49F0-B3A4-0A5725F2E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7E97A-59EB-1CDF-BED3-6247094F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9B0D82-F1FB-3B1A-CC08-FB8FA1371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23B3B-23AD-1904-6646-63B1BDD32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2472-1CB6-4971-A2C6-F5E9F1AF77A4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B91298-E55E-6000-7ACF-63A2ACF9D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6A932E-F0B3-16FE-75A8-57FF0B903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9233-9A4D-49F0-B3A4-0A5725F2E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8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1584EF-25ED-3487-6B19-2C86523DE2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673BCA-8176-BEAA-F497-BF4598BA4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721F19-0626-E629-8EBE-B6DAA02A5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2472-1CB6-4971-A2C6-F5E9F1AF77A4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851624-295D-EEC0-2709-1F1AA673B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548796-7754-B1CD-D4FC-EE5DEF52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9233-9A4D-49F0-B3A4-0A5725F2E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3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6194B0-18DB-547C-0C46-4627F3A28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29C708-C626-93A7-F68F-ED2DA3547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507D5B-ED6A-039E-6CD1-67C9D9C39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2472-1CB6-4971-A2C6-F5E9F1AF77A4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B451A7-13A9-F6F1-3556-967AE8A8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1231C6-D3E6-8B1F-6550-57BE3813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9233-9A4D-49F0-B3A4-0A5725F2E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2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754B34-C3F2-6389-A7D8-FE4EEA3F4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C29191-FF5C-77E6-1571-7B1015B59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8643D4-31D6-AFA5-370E-107EBBBE3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2472-1CB6-4971-A2C6-F5E9F1AF77A4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00DF6E-BCF0-356A-BCEE-3191A6A48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1E3E0E-3FD0-5C5A-E41A-E1B6777C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9233-9A4D-49F0-B3A4-0A5725F2E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7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19FD75-13DC-FBBF-EF95-996757BA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6568A5-711F-01B2-EEFC-B8B73E12F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5FA397-65FD-3B99-0AFB-D10116696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E3189E-D844-70B0-AA86-9BB1C729B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2472-1CB6-4971-A2C6-F5E9F1AF77A4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75FEA9-D52C-B998-7D88-5FBF0627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FD0E58-8C98-E352-7C8C-C86957709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9233-9A4D-49F0-B3A4-0A5725F2E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6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C8E11F-34C7-3F16-4FB1-C6A2F772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E2A26E-B431-6C6E-DB77-DD5740D21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08F34D-7874-3447-3AB0-C8B12017E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635E79-F557-A5D4-2EF3-30B6ABBC2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1831418-CA40-FE9D-2698-A6A3FA0D9A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42C8FEF-E258-A632-500B-F995E4B3D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2472-1CB6-4971-A2C6-F5E9F1AF77A4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8D7910-6E19-6DD7-049D-36FB95ED1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11070D2-4587-9127-BF42-B92028347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9233-9A4D-49F0-B3A4-0A5725F2E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78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7C8C1-36A2-F77F-1378-AE3915747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E2FD94F-8538-105C-9068-0D9CB1568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2472-1CB6-4971-A2C6-F5E9F1AF77A4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F94D160-EB97-342B-A7DA-5D1AFB84B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1B0CD8-E7BA-DFA2-6F80-3615D5F63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9233-9A4D-49F0-B3A4-0A5725F2E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3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ADC716A-7209-B723-BA30-074C356A1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2472-1CB6-4971-A2C6-F5E9F1AF77A4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33C36CB-E07D-5BA4-339E-47762BF68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E037E0-965B-DB3C-FFD0-E2B1D60F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9233-9A4D-49F0-B3A4-0A5725F2E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8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378839-E454-A3A0-B727-8C9937B4F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4D3769-351E-87D2-1CAC-516A19DDD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FFED5C-8519-BC05-532B-8B4ADE592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00A671-3E1F-3358-6F0F-1BE62608C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2472-1CB6-4971-A2C6-F5E9F1AF77A4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BCDCA1-0558-26E9-050D-80DBE5638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C080E3-6E74-FD29-E354-CE1FE52B4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9233-9A4D-49F0-B3A4-0A5725F2E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FB542A-E483-A893-86F1-263BC4954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CC3968-E3DF-4D7B-39D0-436F574AB1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A4A22F-CDAF-58BC-CFE8-91802A02D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1780C1-F3CF-2B9F-078E-D5E50C874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2472-1CB6-4971-A2C6-F5E9F1AF77A4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107701-32CE-3D09-2B10-D834726FD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8EBF0A-6B03-FA03-A243-620FEFD4D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9233-9A4D-49F0-B3A4-0A5725F2E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9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EED6600-9E2D-E1ED-FE3D-BA8A52A68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455738-AB0D-718C-35B9-6B8085D90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DE7A0A-CAAF-746D-B9EF-1B0725B6D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32472-1CB6-4971-A2C6-F5E9F1AF77A4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31924A-244B-0B0B-A2E1-DDEDD1629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C6B292-E74D-C492-FEC1-90ED8CC29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09233-9A4D-49F0-B3A4-0A5725F2E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0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323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AB40B1-E7E0-84C1-A5E9-ABDEE49F9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B1C1FA66-DB8D-71D3-9FF3-2C20A126B7E1}"/>
              </a:ext>
            </a:extLst>
          </p:cNvPr>
          <p:cNvSpPr/>
          <p:nvPr/>
        </p:nvSpPr>
        <p:spPr>
          <a:xfrm>
            <a:off x="1010065" y="1611333"/>
            <a:ext cx="10171865" cy="36353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DB1FD84-3FB5-824A-C328-E33557F6E751}"/>
              </a:ext>
            </a:extLst>
          </p:cNvPr>
          <p:cNvSpPr txBox="1"/>
          <p:nvPr/>
        </p:nvSpPr>
        <p:spPr>
          <a:xfrm>
            <a:off x="1820883" y="2090172"/>
            <a:ext cx="855023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 valorizamos como deveríamos o poder e a eficácia da oração. “Da mesma maneira também o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ajuda as nossas fraquezas; porque não sabemos o que havemos de pedir como convém, mas o mesmo Espírito intercede por nós com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” (</a:t>
            </a:r>
            <a:r>
              <a:rPr lang="pt-B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Rm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8:26).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104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0845AA2F-8395-32E9-3DBB-C4F08DCD8940}"/>
              </a:ext>
            </a:extLst>
          </p:cNvPr>
          <p:cNvSpPr/>
          <p:nvPr/>
        </p:nvSpPr>
        <p:spPr>
          <a:xfrm>
            <a:off x="1010065" y="1611333"/>
            <a:ext cx="10171865" cy="36353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7452B8-CD2D-D579-BFA2-29AE746410B4}"/>
              </a:ext>
            </a:extLst>
          </p:cNvPr>
          <p:cNvSpPr txBox="1"/>
          <p:nvPr/>
        </p:nvSpPr>
        <p:spPr>
          <a:xfrm>
            <a:off x="1820880" y="2090172"/>
            <a:ext cx="855023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 valorizamos como deveríamos o poder e a eficácia da oração. “Da mesma maneira também o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Espírito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ajuda as nossas fraquezas; porque não sabemos o que havemos de pedir como convém, mas o mesmo Espírito intercede por nós com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gemidos inexprimíveis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” (</a:t>
            </a:r>
            <a:r>
              <a:rPr lang="pt-B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Rm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8:26).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375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DD10F9-86F8-93B3-A1BC-B6C1CF198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">
            <a:extLst>
              <a:ext uri="{FF2B5EF4-FFF2-40B4-BE49-F238E27FC236}">
                <a16:creationId xmlns:a16="http://schemas.microsoft.com/office/drawing/2014/main" id="{923E8736-9ED0-2FEA-EF6E-0CE04D0CAD55}"/>
              </a:ext>
            </a:extLst>
          </p:cNvPr>
          <p:cNvSpPr/>
          <p:nvPr/>
        </p:nvSpPr>
        <p:spPr>
          <a:xfrm>
            <a:off x="1524707" y="1685588"/>
            <a:ext cx="9142586" cy="3909994"/>
          </a:xfrm>
          <a:prstGeom prst="roundRect">
            <a:avLst>
              <a:gd name="adj" fmla="val 13991"/>
            </a:avLst>
          </a:prstGeom>
          <a:solidFill>
            <a:schemeClr val="accent4">
              <a:hueOff val="348544"/>
              <a:lumOff val="7139"/>
              <a:alpha val="29563"/>
            </a:scheme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70AD9C6-FB3F-FFE9-2092-CBFF47B7619F}"/>
              </a:ext>
            </a:extLst>
          </p:cNvPr>
          <p:cNvSpPr txBox="1"/>
          <p:nvPr/>
        </p:nvSpPr>
        <p:spPr>
          <a:xfrm>
            <a:off x="2461376" y="2732644"/>
            <a:ext cx="726924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Precisamos buscar Deus em oração individualmente, com a família e com a comunidade na igreja. </a:t>
            </a:r>
            <a:r>
              <a:rPr lang="pt-B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que devemos nos reunir na casa de Deus?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(Ver p. 23.)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01">
            <a:extLst>
              <a:ext uri="{FF2B5EF4-FFF2-40B4-BE49-F238E27FC236}">
                <a16:creationId xmlns:a16="http://schemas.microsoft.com/office/drawing/2014/main" id="{CA07E522-F1AD-EC38-AF53-FA21E6655AC2}"/>
              </a:ext>
            </a:extLst>
          </p:cNvPr>
          <p:cNvSpPr/>
          <p:nvPr/>
        </p:nvSpPr>
        <p:spPr>
          <a:xfrm>
            <a:off x="437196" y="665645"/>
            <a:ext cx="3174105" cy="1765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79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rgbClr val="BBB05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0" b="0" i="0" u="none" strike="noStrike" cap="none" spc="0" normalizeH="0" baseline="0">
                <a:ln>
                  <a:noFill/>
                </a:ln>
                <a:solidFill>
                  <a:srgbClr val="523A37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0</a:t>
            </a:r>
            <a:r>
              <a:rPr lang="en-US" sz="10000" kern="0" dirty="0">
                <a:latin typeface="Bernard MT Condensed" panose="02050806060905020404" pitchFamily="18" charset="0"/>
              </a:rPr>
              <a:t>3</a:t>
            </a:r>
            <a:endParaRPr kumimoji="0" sz="10000" b="0" i="0" u="none" strike="noStrike" kern="0" cap="none" spc="0" normalizeH="0" baseline="0" noProof="0" dirty="0">
              <a:ln>
                <a:noFill/>
              </a:ln>
              <a:solidFill>
                <a:srgbClr val="523A37"/>
              </a:solidFill>
              <a:effectLst/>
              <a:uLnTx/>
              <a:uFillTx/>
              <a:latin typeface="Bernard MT Condensed" panose="02050806060905020404" pitchFamily="18" charset="0"/>
              <a:sym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608662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FB1093-DC92-5819-FA1E-2D7691D8E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>
            <a:extLst>
              <a:ext uri="{FF2B5EF4-FFF2-40B4-BE49-F238E27FC236}">
                <a16:creationId xmlns:a16="http://schemas.microsoft.com/office/drawing/2014/main" id="{3EB22DB4-F2C3-F93B-6056-2F19BFCDDBA3}"/>
              </a:ext>
            </a:extLst>
          </p:cNvPr>
          <p:cNvSpPr/>
          <p:nvPr/>
        </p:nvSpPr>
        <p:spPr>
          <a:xfrm>
            <a:off x="1010065" y="1611333"/>
            <a:ext cx="10171865" cy="36353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C88572-A4F6-A040-2885-3D3C79B76B21}"/>
              </a:ext>
            </a:extLst>
          </p:cNvPr>
          <p:cNvSpPr txBox="1"/>
          <p:nvPr/>
        </p:nvSpPr>
        <p:spPr>
          <a:xfrm>
            <a:off x="1392380" y="2090172"/>
            <a:ext cx="940723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a alma crente e humilde, a casa de Deus na Terra é como a porta do Céu. Os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oração, a palavra ministrada pelos embaixadores do Senhor são os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Deus proveu para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a assembleia lá do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para aquela reunião sublime à qual coisa nenhuma que contamine poderá ser admitida.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0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>
            <a:extLst>
              <a:ext uri="{FF2B5EF4-FFF2-40B4-BE49-F238E27FC236}">
                <a16:creationId xmlns:a16="http://schemas.microsoft.com/office/drawing/2014/main" id="{E076848B-E03D-0CBC-9D2E-A86834B88EC3}"/>
              </a:ext>
            </a:extLst>
          </p:cNvPr>
          <p:cNvSpPr/>
          <p:nvPr/>
        </p:nvSpPr>
        <p:spPr>
          <a:xfrm>
            <a:off x="1010065" y="1611333"/>
            <a:ext cx="10171865" cy="36353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BCAF3C-A147-F760-FAA4-41C7EC58FB3E}"/>
              </a:ext>
            </a:extLst>
          </p:cNvPr>
          <p:cNvSpPr txBox="1"/>
          <p:nvPr/>
        </p:nvSpPr>
        <p:spPr>
          <a:xfrm>
            <a:off x="1392377" y="2090172"/>
            <a:ext cx="940723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a alma crente e humilde, a casa de Deus na Terra é como a porta do Céu. Os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cânticos de louvor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oração, a palavra ministrada pelos embaixadores do Senhor são os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meios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Deus proveu para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preparar um povo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a assembleia lá do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alto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para aquela reunião sublime à qual coisa nenhuma que contamine poderá ser admitida.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52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5D132B-FF6D-6E08-04B8-8BB596C19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">
            <a:extLst>
              <a:ext uri="{FF2B5EF4-FFF2-40B4-BE49-F238E27FC236}">
                <a16:creationId xmlns:a16="http://schemas.microsoft.com/office/drawing/2014/main" id="{BA0A5645-2F31-6F4A-F754-7F916ECAE068}"/>
              </a:ext>
            </a:extLst>
          </p:cNvPr>
          <p:cNvSpPr/>
          <p:nvPr/>
        </p:nvSpPr>
        <p:spPr>
          <a:xfrm>
            <a:off x="1524707" y="1685588"/>
            <a:ext cx="9142586" cy="3909994"/>
          </a:xfrm>
          <a:prstGeom prst="roundRect">
            <a:avLst>
              <a:gd name="adj" fmla="val 13991"/>
            </a:avLst>
          </a:prstGeom>
          <a:solidFill>
            <a:schemeClr val="accent4">
              <a:hueOff val="348544"/>
              <a:lumOff val="7139"/>
              <a:alpha val="29563"/>
            </a:scheme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666A55F-608C-53FF-05EF-941E6894920F}"/>
              </a:ext>
            </a:extLst>
          </p:cNvPr>
          <p:cNvSpPr txBox="1"/>
          <p:nvPr/>
        </p:nvSpPr>
        <p:spPr>
          <a:xfrm>
            <a:off x="2267799" y="2732644"/>
            <a:ext cx="76564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Os fiéis mensageiros de Deus precisam estar ligados intimamente à fonte. </a:t>
            </a:r>
            <a:r>
              <a:rPr lang="pt-B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que precisam pedir insistentemente em oração a Deus? E o que acontecerá?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(Ver p. 24.)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01">
            <a:extLst>
              <a:ext uri="{FF2B5EF4-FFF2-40B4-BE49-F238E27FC236}">
                <a16:creationId xmlns:a16="http://schemas.microsoft.com/office/drawing/2014/main" id="{7070D87D-F9C2-25EC-0229-DBD59F7C74C6}"/>
              </a:ext>
            </a:extLst>
          </p:cNvPr>
          <p:cNvSpPr/>
          <p:nvPr/>
        </p:nvSpPr>
        <p:spPr>
          <a:xfrm>
            <a:off x="437196" y="665645"/>
            <a:ext cx="3174105" cy="1765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79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rgbClr val="BBB05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0" b="0" i="0" u="none" strike="noStrike" cap="none" spc="0" normalizeH="0" baseline="0">
                <a:ln>
                  <a:noFill/>
                </a:ln>
                <a:solidFill>
                  <a:srgbClr val="523A37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0</a:t>
            </a:r>
            <a:r>
              <a:rPr kumimoji="0" lang="en-US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4</a:t>
            </a:r>
            <a:endParaRPr kumimoji="0" sz="10000" b="0" i="0" u="none" strike="noStrike" kern="0" cap="none" spc="0" normalizeH="0" baseline="0" noProof="0" dirty="0">
              <a:ln>
                <a:noFill/>
              </a:ln>
              <a:solidFill>
                <a:srgbClr val="523A37"/>
              </a:solidFill>
              <a:effectLst/>
              <a:uLnTx/>
              <a:uFillTx/>
              <a:latin typeface="Bernard MT Condensed" panose="02050806060905020404" pitchFamily="18" charset="0"/>
              <a:sym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2668114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B193DB-F0BA-BB1C-3BD5-E52797091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>
            <a:extLst>
              <a:ext uri="{FF2B5EF4-FFF2-40B4-BE49-F238E27FC236}">
                <a16:creationId xmlns:a16="http://schemas.microsoft.com/office/drawing/2014/main" id="{34263489-5F98-B16E-7B90-2494AA7549AE}"/>
              </a:ext>
            </a:extLst>
          </p:cNvPr>
          <p:cNvSpPr/>
          <p:nvPr/>
        </p:nvSpPr>
        <p:spPr>
          <a:xfrm>
            <a:off x="1010065" y="1611333"/>
            <a:ext cx="10171865" cy="36353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E125647-BA17-8EBE-71DA-1D98FB3D065C}"/>
              </a:ext>
            </a:extLst>
          </p:cNvPr>
          <p:cNvSpPr txBox="1"/>
          <p:nvPr/>
        </p:nvSpPr>
        <p:spPr>
          <a:xfrm>
            <a:off x="1724886" y="2305615"/>
            <a:ext cx="874222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Devem lutar com Deus em fervorosa oração pelo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para que possam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às necessidades de um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perece no pecado. Todo poder é prometido aos que saem com fé para proclamar o evangelho eterno.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950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EAC9BA-7997-0DD4-DD75-A48F20714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>
            <a:extLst>
              <a:ext uri="{FF2B5EF4-FFF2-40B4-BE49-F238E27FC236}">
                <a16:creationId xmlns:a16="http://schemas.microsoft.com/office/drawing/2014/main" id="{38938BB5-1B7C-24CE-FA12-CA7E5B93A801}"/>
              </a:ext>
            </a:extLst>
          </p:cNvPr>
          <p:cNvSpPr/>
          <p:nvPr/>
        </p:nvSpPr>
        <p:spPr>
          <a:xfrm>
            <a:off x="1010067" y="1232065"/>
            <a:ext cx="10171865" cy="43938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870241-8B05-4E00-63BD-B873759C2437}"/>
              </a:ext>
            </a:extLst>
          </p:cNvPr>
          <p:cNvSpPr txBox="1"/>
          <p:nvPr/>
        </p:nvSpPr>
        <p:spPr>
          <a:xfrm>
            <a:off x="1837704" y="1659285"/>
            <a:ext cx="851659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 darem os ser vos de Deus ao mundo uma mensagem viva, que vem pura do trono de Deus,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luz da verdade como uma lâmpada acesa,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todas as partes do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Assim serão as trevas do erro e da descrença expulsas da mente dos honestos de coração de todas as terras, que agora buscam a Deus, “porventura, tateando, O possam achar” (At 17:27).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61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>
            <a:extLst>
              <a:ext uri="{FF2B5EF4-FFF2-40B4-BE49-F238E27FC236}">
                <a16:creationId xmlns:a16="http://schemas.microsoft.com/office/drawing/2014/main" id="{40877B5B-203F-1172-0451-60B249753148}"/>
              </a:ext>
            </a:extLst>
          </p:cNvPr>
          <p:cNvSpPr/>
          <p:nvPr/>
        </p:nvSpPr>
        <p:spPr>
          <a:xfrm>
            <a:off x="1010065" y="1611333"/>
            <a:ext cx="10171865" cy="36353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275232-A631-7247-D846-C5938A7D14F8}"/>
              </a:ext>
            </a:extLst>
          </p:cNvPr>
          <p:cNvSpPr txBox="1"/>
          <p:nvPr/>
        </p:nvSpPr>
        <p:spPr>
          <a:xfrm>
            <a:off x="1724886" y="2305615"/>
            <a:ext cx="874222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Devem lutar com Deus em fervorosa oração pelo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batismo do Espírito Santo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para que possam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atender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às necessidades de um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mundo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perece no pecado. Todo poder é prometido aos que saem com fé para proclamar o evangelho eterno.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24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>
            <a:extLst>
              <a:ext uri="{FF2B5EF4-FFF2-40B4-BE49-F238E27FC236}">
                <a16:creationId xmlns:a16="http://schemas.microsoft.com/office/drawing/2014/main" id="{8E457B3E-D5E4-9681-EBAD-84129DE525C1}"/>
              </a:ext>
            </a:extLst>
          </p:cNvPr>
          <p:cNvSpPr/>
          <p:nvPr/>
        </p:nvSpPr>
        <p:spPr>
          <a:xfrm>
            <a:off x="1010067" y="1232065"/>
            <a:ext cx="10171865" cy="43938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86B2BF-F8C1-AF5D-B170-6C00EA91BE18}"/>
              </a:ext>
            </a:extLst>
          </p:cNvPr>
          <p:cNvSpPr txBox="1"/>
          <p:nvPr/>
        </p:nvSpPr>
        <p:spPr>
          <a:xfrm>
            <a:off x="1837704" y="1659285"/>
            <a:ext cx="851659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 darem os ser vos de Deus ao mundo uma mensagem viva, que vem pura do trono de Deus,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brilhará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luz da verdade como uma lâmpada acesa,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alcançando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todas as partes do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mundo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Assim serão as trevas do erro e da descrença expulsas da mente dos honestos de coração de todas as terras, que agora buscam a Deus, “porventura, tateando, O possam achar” (At 17:27).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49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1D1DF9C-7A52-ACE0-496E-5F9D8404A2FD}"/>
              </a:ext>
            </a:extLst>
          </p:cNvPr>
          <p:cNvSpPr/>
          <p:nvPr/>
        </p:nvSpPr>
        <p:spPr>
          <a:xfrm>
            <a:off x="1430610" y="855497"/>
            <a:ext cx="26068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0" cap="none" spc="0" dirty="0">
                <a:ln w="0"/>
                <a:solidFill>
                  <a:srgbClr val="BFB34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LIÇÃO 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64A2DD6-F1E0-D03E-383C-1F27B9A6C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38" y="2506359"/>
            <a:ext cx="3655351" cy="11079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4390BDE-F9D3-3312-316A-D242DF2765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54" y="3429000"/>
            <a:ext cx="4444870" cy="96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36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E31EBD-B106-2695-4793-2CDED696E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">
            <a:extLst>
              <a:ext uri="{FF2B5EF4-FFF2-40B4-BE49-F238E27FC236}">
                <a16:creationId xmlns:a16="http://schemas.microsoft.com/office/drawing/2014/main" id="{4B5E4899-57CA-FD65-6B2C-4C0336766780}"/>
              </a:ext>
            </a:extLst>
          </p:cNvPr>
          <p:cNvSpPr/>
          <p:nvPr/>
        </p:nvSpPr>
        <p:spPr>
          <a:xfrm>
            <a:off x="1524707" y="1685588"/>
            <a:ext cx="9142586" cy="3909994"/>
          </a:xfrm>
          <a:prstGeom prst="roundRect">
            <a:avLst>
              <a:gd name="adj" fmla="val 13991"/>
            </a:avLst>
          </a:prstGeom>
          <a:solidFill>
            <a:schemeClr val="accent4">
              <a:hueOff val="348544"/>
              <a:lumOff val="7139"/>
              <a:alpha val="29563"/>
            </a:scheme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0595B46-622A-DEB1-B743-26C4AE162C00}"/>
              </a:ext>
            </a:extLst>
          </p:cNvPr>
          <p:cNvSpPr txBox="1"/>
          <p:nvPr/>
        </p:nvSpPr>
        <p:spPr>
          <a:xfrm>
            <a:off x="2224450" y="2732644"/>
            <a:ext cx="77431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 nosso lar, precisamos educar nossos filhos nos caminhos do Senhor, moldando-os desde pequenos. </a:t>
            </a:r>
            <a:r>
              <a:rPr lang="pt-B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Quais mudanças precisam ocorrer neles e em nós?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(Ver p. 25.)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01">
            <a:extLst>
              <a:ext uri="{FF2B5EF4-FFF2-40B4-BE49-F238E27FC236}">
                <a16:creationId xmlns:a16="http://schemas.microsoft.com/office/drawing/2014/main" id="{4561B54B-0E59-4A69-6050-ABEBD8FA920C}"/>
              </a:ext>
            </a:extLst>
          </p:cNvPr>
          <p:cNvSpPr/>
          <p:nvPr/>
        </p:nvSpPr>
        <p:spPr>
          <a:xfrm>
            <a:off x="437196" y="665645"/>
            <a:ext cx="3174105" cy="1765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79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rgbClr val="BBB05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0" b="0" i="0" u="none" strike="noStrike" cap="none" spc="0" normalizeH="0" baseline="0">
                <a:ln>
                  <a:noFill/>
                </a:ln>
                <a:solidFill>
                  <a:srgbClr val="523A37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0</a:t>
            </a:r>
            <a:r>
              <a:rPr lang="en-US" sz="10000" kern="0" dirty="0">
                <a:latin typeface="Bernard MT Condensed" panose="02050806060905020404" pitchFamily="18" charset="0"/>
              </a:rPr>
              <a:t>5</a:t>
            </a:r>
            <a:endParaRPr kumimoji="0" sz="10000" b="0" i="0" u="none" strike="noStrike" kern="0" cap="none" spc="0" normalizeH="0" baseline="0" noProof="0" dirty="0">
              <a:ln>
                <a:noFill/>
              </a:ln>
              <a:solidFill>
                <a:srgbClr val="523A37"/>
              </a:solidFill>
              <a:effectLst/>
              <a:uLnTx/>
              <a:uFillTx/>
              <a:latin typeface="Bernard MT Condensed" panose="02050806060905020404" pitchFamily="18" charset="0"/>
              <a:sym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797721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C6150-B7E3-FA50-26D8-A89821C7C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>
            <a:extLst>
              <a:ext uri="{FF2B5EF4-FFF2-40B4-BE49-F238E27FC236}">
                <a16:creationId xmlns:a16="http://schemas.microsoft.com/office/drawing/2014/main" id="{7AED2757-62E9-5FC9-4968-63905BCB2729}"/>
              </a:ext>
            </a:extLst>
          </p:cNvPr>
          <p:cNvSpPr/>
          <p:nvPr/>
        </p:nvSpPr>
        <p:spPr>
          <a:xfrm>
            <a:off x="1010067" y="853211"/>
            <a:ext cx="10171865" cy="51515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79E0DD9-FCBE-8865-4025-1104CAB4A864}"/>
              </a:ext>
            </a:extLst>
          </p:cNvPr>
          <p:cNvSpPr txBox="1"/>
          <p:nvPr/>
        </p:nvSpPr>
        <p:spPr>
          <a:xfrm>
            <a:off x="1399307" y="1228396"/>
            <a:ext cx="939338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mudança de que necessitamos é uma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que só pode ser obtida ao se procurar individualmente a Deus em busca de Sua bênção, pleiteando com Ele por Seu poder, orando fervorosamente para que Sua graça venha sobre nós e para que nosso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seja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Essa é a mudança de que necessitamos hoje, e, pela realização dessa experiência, devemos exercer energia constante e manifestar diligência sincera. Devemos perguntar com genuína sinceridade: “Que devo fazer para que seja salvo?” (At 16:30).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891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42BD3F-8AFE-76F6-1CB8-671946ECF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>
            <a:extLst>
              <a:ext uri="{FF2B5EF4-FFF2-40B4-BE49-F238E27FC236}">
                <a16:creationId xmlns:a16="http://schemas.microsoft.com/office/drawing/2014/main" id="{334E75EA-4E8C-2918-0FE3-AF6920BD80BC}"/>
              </a:ext>
            </a:extLst>
          </p:cNvPr>
          <p:cNvSpPr/>
          <p:nvPr/>
        </p:nvSpPr>
        <p:spPr>
          <a:xfrm>
            <a:off x="1010067" y="853211"/>
            <a:ext cx="10171865" cy="51515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0C7FA4-914C-9E2C-3505-D556AFCE4BBB}"/>
              </a:ext>
            </a:extLst>
          </p:cNvPr>
          <p:cNvSpPr txBox="1"/>
          <p:nvPr/>
        </p:nvSpPr>
        <p:spPr>
          <a:xfrm>
            <a:off x="1399307" y="1228396"/>
            <a:ext cx="939338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mudança de que necessitamos é uma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transformação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coração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que só pode ser obtida ao se procurar individualmente a Deus em busca de Sua bênção, pleiteando com Ele por Seu poder, orando fervorosamente para que Sua graça venha sobre nós e para que nosso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caráter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seja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transformado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Essa é a mudança de que necessitamos hoje, e, pela realização dessa experiência, devemos exercer energia constante e manifestar diligência sincera. Devemos perguntar com genuína sinceridade: “Que devo fazer para que seja salvo?” (At 16:30).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56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08D3BE-DD77-EF1D-09DD-C9977FA8B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">
            <a:extLst>
              <a:ext uri="{FF2B5EF4-FFF2-40B4-BE49-F238E27FC236}">
                <a16:creationId xmlns:a16="http://schemas.microsoft.com/office/drawing/2014/main" id="{83979419-11FA-F1F3-2873-CE231703BCFD}"/>
              </a:ext>
            </a:extLst>
          </p:cNvPr>
          <p:cNvSpPr/>
          <p:nvPr/>
        </p:nvSpPr>
        <p:spPr>
          <a:xfrm>
            <a:off x="3999479" y="1873859"/>
            <a:ext cx="7651568" cy="3375673"/>
          </a:xfrm>
          <a:prstGeom prst="roundRect">
            <a:avLst>
              <a:gd name="adj" fmla="val 13991"/>
            </a:avLst>
          </a:prstGeom>
          <a:solidFill>
            <a:schemeClr val="accent4">
              <a:hueOff val="348544"/>
              <a:lumOff val="7139"/>
              <a:alpha val="29563"/>
            </a:scheme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2500D0E-ECC9-D557-2529-C267A9CD1EF6}"/>
              </a:ext>
            </a:extLst>
          </p:cNvPr>
          <p:cNvSpPr txBox="1"/>
          <p:nvPr/>
        </p:nvSpPr>
        <p:spPr>
          <a:xfrm>
            <a:off x="4785178" y="2222867"/>
            <a:ext cx="608017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história de Neemias capitulo 2 , ele está com o coração e semblantes muito tristes diante do rei Artaxerxes, coisa que nunca acontecia. Antes de responder a uma pergunta crucial feita pelo rei, em uma breve oração, ele introduziu-se na presença do Rei dos reis.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2B0FE02-8D95-1199-B16D-279030B06A77}"/>
              </a:ext>
            </a:extLst>
          </p:cNvPr>
          <p:cNvSpPr/>
          <p:nvPr/>
        </p:nvSpPr>
        <p:spPr>
          <a:xfrm>
            <a:off x="3961061" y="950529"/>
            <a:ext cx="42698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>
                <a:ln w="0">
                  <a:solidFill>
                    <a:srgbClr val="BFB34B"/>
                  </a:solidFill>
                </a:ln>
                <a:solidFill>
                  <a:srgbClr val="BDAE4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PARA REFLETIR</a:t>
            </a:r>
          </a:p>
        </p:txBody>
      </p:sp>
    </p:spTree>
    <p:extLst>
      <p:ext uri="{BB962C8B-B14F-4D97-AF65-F5344CB8AC3E}">
        <p14:creationId xmlns:p14="http://schemas.microsoft.com/office/powerpoint/2010/main" val="1887951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">
            <a:extLst>
              <a:ext uri="{FF2B5EF4-FFF2-40B4-BE49-F238E27FC236}">
                <a16:creationId xmlns:a16="http://schemas.microsoft.com/office/drawing/2014/main" id="{0081964E-260D-E927-D7E6-27C0928B30B9}"/>
              </a:ext>
            </a:extLst>
          </p:cNvPr>
          <p:cNvSpPr/>
          <p:nvPr/>
        </p:nvSpPr>
        <p:spPr>
          <a:xfrm>
            <a:off x="3999479" y="1873859"/>
            <a:ext cx="7651568" cy="3375673"/>
          </a:xfrm>
          <a:prstGeom prst="roundRect">
            <a:avLst>
              <a:gd name="adj" fmla="val 13991"/>
            </a:avLst>
          </a:prstGeom>
          <a:solidFill>
            <a:schemeClr val="accent4">
              <a:hueOff val="348544"/>
              <a:lumOff val="7139"/>
              <a:alpha val="29563"/>
            </a:scheme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4A765A-A621-42CE-AA42-87DE2B858DA3}"/>
              </a:ext>
            </a:extLst>
          </p:cNvPr>
          <p:cNvSpPr txBox="1"/>
          <p:nvPr/>
        </p:nvSpPr>
        <p:spPr>
          <a:xfrm>
            <a:off x="4881673" y="2127254"/>
            <a:ext cx="58871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você, já fez uma oração muito breve à Deus expressando a angústia da alma?  Já levou diante </a:t>
            </a:r>
            <a:r>
              <a:rPr lang="pt-BR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dEle</a:t>
            </a: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um problema sem solução? Como se sentiu? 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7E326E0-343A-CE06-E726-BEC5BE5889AE}"/>
              </a:ext>
            </a:extLst>
          </p:cNvPr>
          <p:cNvSpPr txBox="1"/>
          <p:nvPr/>
        </p:nvSpPr>
        <p:spPr>
          <a:xfrm>
            <a:off x="4776405" y="3696914"/>
            <a:ext cx="60977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______________________________________________________________________________________________________ 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786876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">
            <a:extLst>
              <a:ext uri="{FF2B5EF4-FFF2-40B4-BE49-F238E27FC236}">
                <a16:creationId xmlns:a16="http://schemas.microsoft.com/office/drawing/2014/main" id="{EEE0B35F-7D05-14A4-908E-F6A1B6068D7B}"/>
              </a:ext>
            </a:extLst>
          </p:cNvPr>
          <p:cNvSpPr/>
          <p:nvPr/>
        </p:nvSpPr>
        <p:spPr>
          <a:xfrm>
            <a:off x="4251367" y="2541318"/>
            <a:ext cx="7340304" cy="3301265"/>
          </a:xfrm>
          <a:prstGeom prst="roundRect">
            <a:avLst>
              <a:gd name="adj" fmla="val 13991"/>
            </a:avLst>
          </a:prstGeom>
          <a:solidFill>
            <a:srgbClr val="92D050">
              <a:alpha val="29563"/>
            </a:srgb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14B259-5CDE-9337-3A8E-9012A47850C6}"/>
              </a:ext>
            </a:extLst>
          </p:cNvPr>
          <p:cNvSpPr txBox="1"/>
          <p:nvPr/>
        </p:nvSpPr>
        <p:spPr>
          <a:xfrm>
            <a:off x="5144980" y="3037788"/>
            <a:ext cx="555307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Neemias disse: “Então orei ao Deus dos Céus” (Ne 2:4). Nessa breve oração, ele introduziu-se na presença do Rei dos reis e teve ao seu lado um poder tão capaz de mudar os corações como de desviar o curso dos rios.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957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">
            <a:extLst>
              <a:ext uri="{FF2B5EF4-FFF2-40B4-BE49-F238E27FC236}">
                <a16:creationId xmlns:a16="http://schemas.microsoft.com/office/drawing/2014/main" id="{F24E7D4F-7EDD-CF5A-77F1-E5A92AFE19B7}"/>
              </a:ext>
            </a:extLst>
          </p:cNvPr>
          <p:cNvSpPr/>
          <p:nvPr/>
        </p:nvSpPr>
        <p:spPr>
          <a:xfrm>
            <a:off x="4488874" y="2375064"/>
            <a:ext cx="6982690" cy="3301265"/>
          </a:xfrm>
          <a:prstGeom prst="roundRect">
            <a:avLst>
              <a:gd name="adj" fmla="val 13991"/>
            </a:avLst>
          </a:prstGeom>
          <a:solidFill>
            <a:srgbClr val="92D050">
              <a:alpha val="29563"/>
            </a:srgb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7298A6-4EC5-1044-E094-4C674BDD3695}"/>
              </a:ext>
            </a:extLst>
          </p:cNvPr>
          <p:cNvSpPr txBox="1"/>
          <p:nvPr/>
        </p:nvSpPr>
        <p:spPr>
          <a:xfrm>
            <a:off x="5096338" y="3056200"/>
            <a:ext cx="57677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Orar como Neemias orou nessa hora de necessidade é um recurso à disposição do cristão, em circunstâncias em que outras formas de oração podem ser impossíveis (p. 21, 22).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075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1F4A35-9EA7-E8FC-B64F-4FE2E94AAC6C}"/>
              </a:ext>
            </a:extLst>
          </p:cNvPr>
          <p:cNvSpPr txBox="1"/>
          <p:nvPr/>
        </p:nvSpPr>
        <p:spPr>
          <a:xfrm>
            <a:off x="1511490" y="1351508"/>
            <a:ext cx="916902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maior bênção que Deus pode dar ao ser humano é o espírito de oração fervorosa. Todo Céu se abre diante do homem e da mulher de oração. Os embaixadores de Cristo terão poder em meio às pessoas depois que, com súplicas perseverantes, se apresentarem diante de Deus. Não apreciamos como deveríamos o poder e a eficácia da oração. A oração e a fé farão o que nenhum poder da Terra conseguirá realizar. Raramente somos colocados duas vezes nas mesmas circunstâncias sob todos os pontos de vista. Experimentamos continuamente novas situações e novas provas, onde a experiência passada não pode ser um guia suficiente. Precisamos ter a luz perene que vem de Deus (p. 21).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987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">
            <a:extLst>
              <a:ext uri="{FF2B5EF4-FFF2-40B4-BE49-F238E27FC236}">
                <a16:creationId xmlns:a16="http://schemas.microsoft.com/office/drawing/2014/main" id="{5BF9C101-CAE9-C5F3-4536-53882A8F44E6}"/>
              </a:ext>
            </a:extLst>
          </p:cNvPr>
          <p:cNvSpPr/>
          <p:nvPr/>
        </p:nvSpPr>
        <p:spPr>
          <a:xfrm>
            <a:off x="1524707" y="1685588"/>
            <a:ext cx="9142586" cy="3909994"/>
          </a:xfrm>
          <a:prstGeom prst="roundRect">
            <a:avLst>
              <a:gd name="adj" fmla="val 13991"/>
            </a:avLst>
          </a:prstGeom>
          <a:solidFill>
            <a:schemeClr val="accent4">
              <a:hueOff val="348544"/>
              <a:lumOff val="7139"/>
              <a:alpha val="29563"/>
            </a:scheme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C48E76D-764B-E501-329B-F9D4EE3EFE45}"/>
              </a:ext>
            </a:extLst>
          </p:cNvPr>
          <p:cNvSpPr txBox="1"/>
          <p:nvPr/>
        </p:nvSpPr>
        <p:spPr>
          <a:xfrm>
            <a:off x="2221547" y="2517200"/>
            <a:ext cx="774890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Nossas orações podem ser longas ou bem curtas. O importante é abrir o coração a Deus constantemente, pois a oração é a respiração da alma. </a:t>
            </a:r>
            <a:r>
              <a:rPr lang="pt-B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que ela faz? O que acontece se você ora esporadicamente?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(Ver p. 22.)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01">
            <a:extLst>
              <a:ext uri="{FF2B5EF4-FFF2-40B4-BE49-F238E27FC236}">
                <a16:creationId xmlns:a16="http://schemas.microsoft.com/office/drawing/2014/main" id="{0C042625-EBD9-73FC-9861-6C2D743E232A}"/>
              </a:ext>
            </a:extLst>
          </p:cNvPr>
          <p:cNvSpPr/>
          <p:nvPr/>
        </p:nvSpPr>
        <p:spPr>
          <a:xfrm>
            <a:off x="437196" y="665645"/>
            <a:ext cx="3174105" cy="1765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79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rgbClr val="BBB05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0" b="0" i="0" u="none" strike="noStrike" cap="none" spc="0" normalizeH="0" baseline="0">
                <a:ln>
                  <a:noFill/>
                </a:ln>
                <a:solidFill>
                  <a:srgbClr val="523A37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687480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59F96F-F861-A899-258A-9B1E2C389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>
            <a:extLst>
              <a:ext uri="{FF2B5EF4-FFF2-40B4-BE49-F238E27FC236}">
                <a16:creationId xmlns:a16="http://schemas.microsoft.com/office/drawing/2014/main" id="{C2625BF2-1345-C7F7-62AB-846AAAD26463}"/>
              </a:ext>
            </a:extLst>
          </p:cNvPr>
          <p:cNvSpPr/>
          <p:nvPr/>
        </p:nvSpPr>
        <p:spPr>
          <a:xfrm>
            <a:off x="848436" y="1451758"/>
            <a:ext cx="10495128" cy="395448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9D72B9-E3EA-CD18-A3FD-4CD48418F129}"/>
              </a:ext>
            </a:extLst>
          </p:cNvPr>
          <p:cNvSpPr txBox="1"/>
          <p:nvPr/>
        </p:nvSpPr>
        <p:spPr>
          <a:xfrm>
            <a:off x="1948018" y="2090171"/>
            <a:ext cx="82959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oração é a respiração da alma. É o segredo do poder espiritual. Nenhum outro recurso da graça pode substituí-la e conservar a saúde da alma. A oração 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pessoa em contato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 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os nervos e músculos da experiência religiosa.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817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90D6A2-FC37-1E65-E5DD-89BEF2A05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D86B7F59-5B27-4F05-DC8A-98E39F6D5DF4}"/>
              </a:ext>
            </a:extLst>
          </p:cNvPr>
          <p:cNvSpPr/>
          <p:nvPr/>
        </p:nvSpPr>
        <p:spPr>
          <a:xfrm>
            <a:off x="1010067" y="1732313"/>
            <a:ext cx="10171865" cy="33933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3C3342-8CA6-4E21-DCE4-88E020CE1700}"/>
              </a:ext>
            </a:extLst>
          </p:cNvPr>
          <p:cNvSpPr txBox="1"/>
          <p:nvPr/>
        </p:nvSpPr>
        <p:spPr>
          <a:xfrm>
            <a:off x="2042554" y="2305615"/>
            <a:ext cx="810688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a prática da oração for negligenciada, ou se ela for feita esporadicamente, quando parecer conveniente, você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firmeza em Deus. As aptidões espirituais perdem a vitalidade; a experiência religiosa não tem saúde e vigor.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0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7529F8-73C0-7FC5-297E-FBA403075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>
            <a:extLst>
              <a:ext uri="{FF2B5EF4-FFF2-40B4-BE49-F238E27FC236}">
                <a16:creationId xmlns:a16="http://schemas.microsoft.com/office/drawing/2014/main" id="{066FB960-1D3B-E6A6-F45E-01F3EB96E650}"/>
              </a:ext>
            </a:extLst>
          </p:cNvPr>
          <p:cNvSpPr/>
          <p:nvPr/>
        </p:nvSpPr>
        <p:spPr>
          <a:xfrm>
            <a:off x="848436" y="1451758"/>
            <a:ext cx="10495128" cy="395448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75CF0-3A7F-6093-ADFA-651ADCE4EA25}"/>
              </a:ext>
            </a:extLst>
          </p:cNvPr>
          <p:cNvSpPr txBox="1"/>
          <p:nvPr/>
        </p:nvSpPr>
        <p:spPr>
          <a:xfrm>
            <a:off x="1948018" y="2090171"/>
            <a:ext cx="82959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oração é a respiração da alma. É o segredo do poder espiritual. Nenhum outro recurso da graça pode substituí-la e conservar a saúde da alma. A oração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coloca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pessoa em contato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imediato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 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 da vida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fortalece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os nervos e músculos da experiência religiosa.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84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71EC8EA6-5471-7C3D-D0D3-7ADFF861ADC6}"/>
              </a:ext>
            </a:extLst>
          </p:cNvPr>
          <p:cNvSpPr/>
          <p:nvPr/>
        </p:nvSpPr>
        <p:spPr>
          <a:xfrm>
            <a:off x="1010067" y="1732313"/>
            <a:ext cx="10171865" cy="33933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4020A03-15C4-D93F-B58B-96BFADE9F5F2}"/>
              </a:ext>
            </a:extLst>
          </p:cNvPr>
          <p:cNvSpPr txBox="1"/>
          <p:nvPr/>
        </p:nvSpPr>
        <p:spPr>
          <a:xfrm>
            <a:off x="2042554" y="2305615"/>
            <a:ext cx="810688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a prática da oração for negligenciada, ou se ela for feita esporadicamente, quando parecer conveniente, você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perderá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firmeza em Deus. As aptidões espirituais perdem a vitalidade; a experiência religiosa não tem saúde e vigor.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597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C7DB5B-906D-10F8-8931-0C17E261D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">
            <a:extLst>
              <a:ext uri="{FF2B5EF4-FFF2-40B4-BE49-F238E27FC236}">
                <a16:creationId xmlns:a16="http://schemas.microsoft.com/office/drawing/2014/main" id="{C03B54A8-CD15-7D43-3599-8E10A5D568B0}"/>
              </a:ext>
            </a:extLst>
          </p:cNvPr>
          <p:cNvSpPr/>
          <p:nvPr/>
        </p:nvSpPr>
        <p:spPr>
          <a:xfrm>
            <a:off x="1524707" y="1685588"/>
            <a:ext cx="9142586" cy="3909994"/>
          </a:xfrm>
          <a:prstGeom prst="roundRect">
            <a:avLst>
              <a:gd name="adj" fmla="val 13991"/>
            </a:avLst>
          </a:prstGeom>
          <a:solidFill>
            <a:schemeClr val="accent4">
              <a:hueOff val="348544"/>
              <a:lumOff val="7139"/>
              <a:alpha val="29563"/>
            </a:scheme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5DD1610-4CF0-2ED6-FCE4-93A33047AAA3}"/>
              </a:ext>
            </a:extLst>
          </p:cNvPr>
          <p:cNvSpPr txBox="1"/>
          <p:nvPr/>
        </p:nvSpPr>
        <p:spPr>
          <a:xfrm>
            <a:off x="2563521" y="2517200"/>
            <a:ext cx="706495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Não sabemos como pedir em oração. </a:t>
            </a:r>
            <a:r>
              <a:rPr lang="pt-B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Quem intercede por nós em nossas fraquezas e palavras inadequadas, e de que forma essa intercessão é feita?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(Ver p. 22.)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01">
            <a:extLst>
              <a:ext uri="{FF2B5EF4-FFF2-40B4-BE49-F238E27FC236}">
                <a16:creationId xmlns:a16="http://schemas.microsoft.com/office/drawing/2014/main" id="{2E58F42A-77F1-2C45-3484-19ACE0E19557}"/>
              </a:ext>
            </a:extLst>
          </p:cNvPr>
          <p:cNvSpPr/>
          <p:nvPr/>
        </p:nvSpPr>
        <p:spPr>
          <a:xfrm>
            <a:off x="437196" y="665645"/>
            <a:ext cx="3174105" cy="1765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79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rgbClr val="BBB05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0" b="0" i="0" u="none" strike="noStrike" cap="none" spc="0" normalizeH="0" baseline="0">
                <a:ln>
                  <a:noFill/>
                </a:ln>
                <a:solidFill>
                  <a:srgbClr val="523A37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0</a:t>
            </a:r>
            <a:r>
              <a:rPr kumimoji="0" lang="en-US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2</a:t>
            </a:r>
            <a:endParaRPr kumimoji="0" sz="10000" b="0" i="0" u="none" strike="noStrike" kern="0" cap="none" spc="0" normalizeH="0" baseline="0" noProof="0" dirty="0">
              <a:ln>
                <a:noFill/>
              </a:ln>
              <a:solidFill>
                <a:srgbClr val="523A37"/>
              </a:solidFill>
              <a:effectLst/>
              <a:uLnTx/>
              <a:uFillTx/>
              <a:latin typeface="Bernard MT Condensed" panose="02050806060905020404" pitchFamily="18" charset="0"/>
              <a:sym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24433694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1324</Words>
  <Application>Microsoft Macintosh PowerPoint</Application>
  <PresentationFormat>Widescreen</PresentationFormat>
  <Paragraphs>32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Bernard MT Condensed</vt:lpstr>
      <vt:lpstr>Calibri</vt:lpstr>
      <vt:lpstr>Calibri Light</vt:lpstr>
      <vt:lpstr>Tahoma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Nelly Oscanoa</dc:creator>
  <cp:lastModifiedBy>DSA - Victor Diego Trivelato</cp:lastModifiedBy>
  <cp:revision>4</cp:revision>
  <dcterms:created xsi:type="dcterms:W3CDTF">2025-09-22T05:02:30Z</dcterms:created>
  <dcterms:modified xsi:type="dcterms:W3CDTF">2025-10-16T17:30:23Z</dcterms:modified>
</cp:coreProperties>
</file>