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320" r:id="rId4"/>
    <p:sldId id="282" r:id="rId5"/>
    <p:sldId id="302" r:id="rId6"/>
    <p:sldId id="325" r:id="rId7"/>
    <p:sldId id="326" r:id="rId8"/>
    <p:sldId id="327" r:id="rId9"/>
    <p:sldId id="322" r:id="rId10"/>
    <p:sldId id="323" r:id="rId11"/>
    <p:sldId id="328" r:id="rId12"/>
    <p:sldId id="332" r:id="rId13"/>
    <p:sldId id="333" r:id="rId14"/>
    <p:sldId id="334" r:id="rId15"/>
    <p:sldId id="329" r:id="rId16"/>
    <p:sldId id="330" r:id="rId17"/>
    <p:sldId id="331" r:id="rId18"/>
    <p:sldId id="335" r:id="rId19"/>
    <p:sldId id="336" r:id="rId20"/>
    <p:sldId id="337" r:id="rId21"/>
    <p:sldId id="338" r:id="rId22"/>
    <p:sldId id="340" r:id="rId23"/>
    <p:sldId id="339" r:id="rId24"/>
    <p:sldId id="341" r:id="rId25"/>
    <p:sldId id="348" r:id="rId26"/>
    <p:sldId id="351" r:id="rId27"/>
    <p:sldId id="350" r:id="rId28"/>
    <p:sldId id="342" r:id="rId29"/>
    <p:sldId id="349" r:id="rId30"/>
    <p:sldId id="344" r:id="rId31"/>
    <p:sldId id="352" r:id="rId32"/>
    <p:sldId id="355" r:id="rId33"/>
    <p:sldId id="356" r:id="rId34"/>
    <p:sldId id="345" r:id="rId35"/>
    <p:sldId id="354" r:id="rId36"/>
    <p:sldId id="319" r:id="rId37"/>
    <p:sldId id="299" r:id="rId38"/>
    <p:sldId id="35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8"/>
  </p:normalViewPr>
  <p:slideViewPr>
    <p:cSldViewPr snapToGrid="0">
      <p:cViewPr varScale="1">
        <p:scale>
          <a:sx n="105" d="100"/>
          <a:sy n="105" d="100"/>
        </p:scale>
        <p:origin x="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E94E7-28E3-4073-6E0B-5C95E31E3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657D7C-823B-66FE-4A65-B8ADF4C27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9D0FE7-ABEA-5CC0-9BC9-3B28C306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4AC0-B026-45C7-8965-513DB2B2C5EB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35D45E-166E-E720-2C29-1EEA9B1B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5D6F26-2603-C1EF-8B5A-C393ECCB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8504-4ABF-4B21-AEB8-142D1824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4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C0D9E-23BB-F4CC-6F51-05C2FAA8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4219A9-AA29-726B-0B7E-1F70DC53A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929C2E-A063-49E1-B202-103C3290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4AC0-B026-45C7-8965-513DB2B2C5EB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E1C514-606D-1CBA-6021-D4DAB247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EAF33B-C603-2880-4B5C-64DFD085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8504-4ABF-4B21-AEB8-142D1824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7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1D6B23-5469-530A-DFF1-19216B942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79EC45-2B3F-710B-61FB-36A35139B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220D73-366F-9C98-1607-4815F64A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4AC0-B026-45C7-8965-513DB2B2C5EB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002841-A325-E872-2046-6E3ADAA99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485611-7A60-7F4B-C847-6717B0E0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8504-4ABF-4B21-AEB8-142D1824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7E805-A033-D4DA-02B6-4ABD6D67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F7ED7B-15AF-2EA2-A5DB-8482117F8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642EAD-A560-2B6C-D1FD-7437543A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4AC0-B026-45C7-8965-513DB2B2C5EB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AFEFA3-D755-30E1-9F8D-BB853B19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FBFD07-9C5A-F7CC-4DF1-2E8FEFA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8504-4ABF-4B21-AEB8-142D1824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2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5B211-6FE2-9C91-3317-F2379A1C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3799A2-759B-130A-C129-57815DAEB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658129-EEC1-A300-9A96-13262155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4AC0-B026-45C7-8965-513DB2B2C5EB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2DF979-B6E4-8A37-3662-B49279CC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DCBCFA-FB92-5F6F-D09B-5EDD6308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8504-4ABF-4B21-AEB8-142D1824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9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F0A34-40BF-F3FC-52BA-085923F4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647381-1BB8-0BC0-7837-617CEEDD3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C7CB08-49A8-78AB-7E82-6A02484E0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802130-D4FC-F297-9616-6C0ABA32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4AC0-B026-45C7-8965-513DB2B2C5EB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FB11D0-8D7F-4F59-B065-BF119147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6A66CA-FCE5-5B6B-A759-35F0C988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8504-4ABF-4B21-AEB8-142D1824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5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7D1D6-EAD9-F5E5-2A9F-E283A5F0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311C54-4C2A-0883-E42B-163A63756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28FB0F-B8A7-B92C-3E41-287982C15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4271FC-5A29-55B6-6758-CCF345B63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E585AD-79A7-030A-A333-2C220317D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436F71-CA58-2E4D-A98A-5C7BF22C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4AC0-B026-45C7-8965-513DB2B2C5EB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6422E1-AC64-582E-40B7-BAA08DD8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84F371-ACA2-B863-4587-430BDFFA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8504-4ABF-4B21-AEB8-142D1824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6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956F0-D13A-5241-B1BF-41E20F25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BC10E1-5837-8BC3-A2F1-DCF5168BD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4AC0-B026-45C7-8965-513DB2B2C5EB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80685B-4992-CF6A-0410-9DAB8D5D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CAA393-37E8-3B1A-2BC8-51738D1C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8504-4ABF-4B21-AEB8-142D1824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1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A6C1FE-A91D-DFB1-AB4F-928D87B1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4AC0-B026-45C7-8965-513DB2B2C5EB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BA094F-66FA-78AD-4773-7978B489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E36C0C-1188-64CC-95B6-F9BFE010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8504-4ABF-4B21-AEB8-142D1824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4ED6B-3A03-2485-E6E5-A2F7CA4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B498E5-BFD0-3560-2B78-00185DE69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999DEC-8E15-42BB-7194-F7FC6C88F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F04166-F6EA-5C51-5DFB-CBB0043F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4AC0-B026-45C7-8965-513DB2B2C5EB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224195-CCEA-39B2-A684-0B3BFB56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F66752-41D3-9705-DFA4-A1E1D409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8504-4ABF-4B21-AEB8-142D1824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1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C1448-0B03-A0F4-C1DD-530A2D5D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004B2B-938B-AF53-BB24-5BCFCAD1B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7F55FF-946C-F474-06C3-E5A351D5A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ABF930-07A4-752F-C344-7080C387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4AC0-B026-45C7-8965-513DB2B2C5EB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62D4DD-F3D8-53E7-0021-AD9FAC76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FFCC55-D7D7-7966-3959-8A40B775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8504-4ABF-4B21-AEB8-142D1824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7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3081-E12A-6619-0CC5-9BE90C91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B5E351-C820-0D25-8630-D92E7A1FB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776421-9937-3360-732A-AB589FEC9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24AC0-B026-45C7-8965-513DB2B2C5EB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1D8A4E-D208-022C-4EF0-278311828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AD15D6-5010-F3E3-3673-2AB935961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F8504-4ABF-4B21-AEB8-142D1824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8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12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7E4C7AC1-2911-5280-69BC-52E4C0F78FC8}"/>
              </a:ext>
            </a:extLst>
          </p:cNvPr>
          <p:cNvSpPr/>
          <p:nvPr/>
        </p:nvSpPr>
        <p:spPr>
          <a:xfrm>
            <a:off x="848436" y="1960912"/>
            <a:ext cx="10495128" cy="29361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1A9697-B6A0-B2CF-866B-7665F78993E6}"/>
              </a:ext>
            </a:extLst>
          </p:cNvPr>
          <p:cNvSpPr txBox="1"/>
          <p:nvPr/>
        </p:nvSpPr>
        <p:spPr>
          <a:xfrm>
            <a:off x="2282289" y="2521058"/>
            <a:ext cx="76274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Outro elemento da oração perseverante é 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fé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“É necessário que aquele que se aproxima de Deus creia que Ele existe e que recompensa os que O buscam”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Hb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11:6).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8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F0A7D3-27C3-E007-9CAB-91E5B96DE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2D067E5F-B8CC-2C57-FE9F-F0856385521E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7CD616-9F67-240A-51B4-35BB51567AEC}"/>
              </a:ext>
            </a:extLst>
          </p:cNvPr>
          <p:cNvSpPr txBox="1"/>
          <p:nvPr/>
        </p:nvSpPr>
        <p:spPr>
          <a:xfrm>
            <a:off x="2648412" y="2732644"/>
            <a:ext cx="68951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Às vezes nos perguntam por que Deus não responde a determinado pedido. 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podemos responder a esse questionamento? (Ver p. 30.)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48DD57E4-035F-65C4-FD57-B3A1D2DC17D5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kumimoji="0" 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2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06168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A90465-4041-879D-7877-8AF14426C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89088DF3-6D5B-1988-025F-0B79D5B35C1B}"/>
              </a:ext>
            </a:extLst>
          </p:cNvPr>
          <p:cNvSpPr/>
          <p:nvPr/>
        </p:nvSpPr>
        <p:spPr>
          <a:xfrm>
            <a:off x="848435" y="1751917"/>
            <a:ext cx="10495128" cy="33541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8E1960-AA78-445E-652F-2810CEDCC25A}"/>
              </a:ext>
            </a:extLst>
          </p:cNvPr>
          <p:cNvSpPr txBox="1"/>
          <p:nvPr/>
        </p:nvSpPr>
        <p:spPr>
          <a:xfrm>
            <a:off x="1769423" y="2521059"/>
            <a:ext cx="86531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certeza é ampla e ilimitada. Aquele que prometeu é fiel. Se não recebemos as coisas que pedimos, e no tempo desejado, é porque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cremos que o Senhor ouve nossas orações e responde a elas.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5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2C5EA-F458-3386-A41A-4FAC133E7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B5515DF3-0160-61C5-AD11-527D2AC2971C}"/>
              </a:ext>
            </a:extLst>
          </p:cNvPr>
          <p:cNvSpPr/>
          <p:nvPr/>
        </p:nvSpPr>
        <p:spPr>
          <a:xfrm>
            <a:off x="848435" y="1751917"/>
            <a:ext cx="10495128" cy="33541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C97839-013B-E7B7-9654-4D78462D449C}"/>
              </a:ext>
            </a:extLst>
          </p:cNvPr>
          <p:cNvSpPr txBox="1"/>
          <p:nvPr/>
        </p:nvSpPr>
        <p:spPr>
          <a:xfrm>
            <a:off x="1546266" y="1874728"/>
            <a:ext cx="9058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Temos tantas falhas, somos tão míopes, que às vezes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coisas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nós, e nosso Pai celestial, por amar-nos, responde às nossas orações dando-nos aquilo que será para o nosso maior bem, aquilo que nós mesmos desejaríamos se nossa visão fosse divinamente iluminada e pudéssemos ver todas as coisas como elas realmente são.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322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FC50E8-AF96-621F-0E18-7657E4B10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168F91D3-8D54-6E6C-E77C-D635A3F70325}"/>
              </a:ext>
            </a:extLst>
          </p:cNvPr>
          <p:cNvSpPr/>
          <p:nvPr/>
        </p:nvSpPr>
        <p:spPr>
          <a:xfrm>
            <a:off x="848436" y="875805"/>
            <a:ext cx="10495128" cy="51063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C7F0FB-203A-F0B1-2EBF-5E7FEECE349C}"/>
              </a:ext>
            </a:extLst>
          </p:cNvPr>
          <p:cNvSpPr txBox="1"/>
          <p:nvPr/>
        </p:nvSpPr>
        <p:spPr>
          <a:xfrm>
            <a:off x="1368136" y="1228397"/>
            <a:ext cx="94557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nossas orações parecem não ter resposta, devemos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 promessa, pois o momento da resposta chegará e receberemos a bênção de que mais necessitamos. Entretanto, dizer que a oração sempre será respondida do jeito que desejamos é presunção. Deus é muito sábio para errar e bom demais para deixar de conceder o melhor aos que andam corretamente. Por isso, não tenha medo de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Nele, mesmo que não veja resposta imediata para suas orações.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sobre Sua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“Peçam e lhes será dado”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7:7)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2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D6DE804E-915C-B357-C178-88E3F38DB402}"/>
              </a:ext>
            </a:extLst>
          </p:cNvPr>
          <p:cNvSpPr/>
          <p:nvPr/>
        </p:nvSpPr>
        <p:spPr>
          <a:xfrm>
            <a:off x="848435" y="1751917"/>
            <a:ext cx="10495128" cy="33541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FEAE4B-FF3F-C04A-7B14-3A1A39EE088E}"/>
              </a:ext>
            </a:extLst>
          </p:cNvPr>
          <p:cNvSpPr txBox="1"/>
          <p:nvPr/>
        </p:nvSpPr>
        <p:spPr>
          <a:xfrm>
            <a:off x="1769423" y="2521059"/>
            <a:ext cx="86531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certeza é ampla e ilimitada. Aquele que prometeu é fiel. Se não recebemos as coisas que pedimos, e no tempo desejado, é porque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ainda não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cremos que o Senhor ouve nossas orações e responde a elas.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0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9FEB680C-5DFE-EAE4-60A8-1E6BB4A824F1}"/>
              </a:ext>
            </a:extLst>
          </p:cNvPr>
          <p:cNvSpPr/>
          <p:nvPr/>
        </p:nvSpPr>
        <p:spPr>
          <a:xfrm>
            <a:off x="848435" y="1751917"/>
            <a:ext cx="10495128" cy="33541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DAA3C8-B3A6-F934-3A50-A54F768C1193}"/>
              </a:ext>
            </a:extLst>
          </p:cNvPr>
          <p:cNvSpPr txBox="1"/>
          <p:nvPr/>
        </p:nvSpPr>
        <p:spPr>
          <a:xfrm>
            <a:off x="1546266" y="1874728"/>
            <a:ext cx="9058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Temos tantas falhas, somos tão míopes, que às vezes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pedimos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coisas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serão bênçãos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nós, e nosso Pai celestial, por amar-nos, responde às nossas orações dando-nos aquilo que será para o nosso maior bem, aquilo que nós mesmos desejaríamos se nossa visão fosse divinamente iluminada e pudéssemos ver todas as coisas como elas realmente são.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3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FD94B5B7-3E17-43DC-380E-6E2AD4A76155}"/>
              </a:ext>
            </a:extLst>
          </p:cNvPr>
          <p:cNvSpPr/>
          <p:nvPr/>
        </p:nvSpPr>
        <p:spPr>
          <a:xfrm>
            <a:off x="848436" y="875805"/>
            <a:ext cx="10495128" cy="51063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9DA72B-AF53-C28F-1D04-079E6494CFF6}"/>
              </a:ext>
            </a:extLst>
          </p:cNvPr>
          <p:cNvSpPr txBox="1"/>
          <p:nvPr/>
        </p:nvSpPr>
        <p:spPr>
          <a:xfrm>
            <a:off x="1368136" y="1228397"/>
            <a:ext cx="94557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nossas orações parecem não ter resposta, devemos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apegar-nos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 promessa, pois o momento da resposta chegará e receberemos a bênção de que mais necessitamos. Entretanto, dizer que a oração sempre será respondida do jeito que desejamos é presunção. Deus é muito sábio para errar e bom demais para deixar de conceder o melhor aos que andam corretamente. Por isso, não tenha medo de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confiar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Nele, mesmo que não veja resposta imediata para suas orações.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Apoie-se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sobre Sua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 promessa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“Peçam e lhes será dado”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7:7)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82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6E17B4-3BD5-5569-EF5C-9D11A0E25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DBB8388C-FE6B-AA3B-83E2-7006EEB837BE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6EB81C6-AC1C-8A62-AE6B-3148206E6E0B}"/>
              </a:ext>
            </a:extLst>
          </p:cNvPr>
          <p:cNvSpPr txBox="1"/>
          <p:nvPr/>
        </p:nvSpPr>
        <p:spPr>
          <a:xfrm>
            <a:off x="2474133" y="2732644"/>
            <a:ext cx="72437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dos problemas que causa graves rupturas nos relacionamentos familiares é a falta de perdão. 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isso tem a ver com a oração ser atendida?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 p. 30.)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702AC158-5DC7-0C23-D804-6BDE42786242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lang="en-US" sz="10000" kern="0" dirty="0">
                <a:latin typeface="Bernard MT Condensed" panose="02050806060905020404" pitchFamily="18" charset="0"/>
              </a:rPr>
              <a:t>3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63418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C05F82D9-B5AD-0DA8-2D89-E34A4D9A78CB}"/>
              </a:ext>
            </a:extLst>
          </p:cNvPr>
          <p:cNvSpPr/>
          <p:nvPr/>
        </p:nvSpPr>
        <p:spPr>
          <a:xfrm>
            <a:off x="848436" y="875805"/>
            <a:ext cx="10495128" cy="51063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pt-BR" sz="3200">
                <a:sym typeface="Helvetica Neue Medium"/>
              </a:rPr>
              <a:t>Quando vamos a Deus para pedir-Lhe misericórdia e bênçãos, devemos ter uma atitude de amor e perdão em nosso coração. Como podemos orar “perdoa-nos as nossas dívidas, assim como nós também perdoamos aos nossos devedores” (Mt 6:12), se alimentamos um _______________ incapaz de perdoar? _________________ que nossas orações sejam ouvidas, __________________ os outros da mesma forma como esperamos ser perdoados.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4BA0D1-A475-2F2E-A1E2-5F299A7B2191}"/>
              </a:ext>
            </a:extLst>
          </p:cNvPr>
          <p:cNvSpPr txBox="1"/>
          <p:nvPr/>
        </p:nvSpPr>
        <p:spPr>
          <a:xfrm>
            <a:off x="1718953" y="1443841"/>
            <a:ext cx="87540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vamos a Deus para pedir-Lhe misericórdia e bênçãos, devemos ter uma atitude de amor e perdão em nosso coração. Como podemos orar “perdoa-nos as nossas dívidas, assim como nós também perdoamos aos nossos devedores”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6:12), se alimentamos um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incapaz de perdoar?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nossas orações sejam ouvidas,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outros da mesma forma como esperamos ser perdoados.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0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ACB70C8-A58A-3FA0-B7CE-51D829248B49}"/>
              </a:ext>
            </a:extLst>
          </p:cNvPr>
          <p:cNvSpPr/>
          <p:nvPr/>
        </p:nvSpPr>
        <p:spPr>
          <a:xfrm>
            <a:off x="1430610" y="855497"/>
            <a:ext cx="26068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0" dirty="0">
                <a:ln w="0"/>
                <a:solidFill>
                  <a:srgbClr val="BFB3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LIÇÃO 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DB01F7-B11C-6A00-E8C6-EA5CF21D2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66" y="3429490"/>
            <a:ext cx="3796038" cy="11015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C6AA38-AA60-7378-7077-054EDB435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67" y="2514771"/>
            <a:ext cx="3974694" cy="9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8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4B2C98-D8C5-3D8A-6F05-6C83E2F11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FB91F437-B9EB-BFDC-C696-3A88DBD353A0}"/>
              </a:ext>
            </a:extLst>
          </p:cNvPr>
          <p:cNvSpPr/>
          <p:nvPr/>
        </p:nvSpPr>
        <p:spPr>
          <a:xfrm>
            <a:off x="848436" y="875805"/>
            <a:ext cx="10495128" cy="51063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pt-BR" sz="3200" dirty="0">
                <a:sym typeface="Helvetica Neue Medium"/>
              </a:rPr>
              <a:t>Quando vamos a Deus para pedir-Lhe misericórdia e bênçãos, devemos ter uma atitude de amor e perdão em nosso coração. Como podemos orar “perdoa-nos as nossas dívidas, assim como nós também perdoamos aos nossos devedores” (</a:t>
            </a:r>
            <a:r>
              <a:rPr lang="pt-BR" sz="3200" dirty="0" err="1">
                <a:sym typeface="Helvetica Neue Medium"/>
              </a:rPr>
              <a:t>Mt</a:t>
            </a:r>
            <a:r>
              <a:rPr lang="pt-BR" sz="3200" dirty="0">
                <a:sym typeface="Helvetica Neue Medium"/>
              </a:rPr>
              <a:t> 6:12), se alimentamos um _______________ incapaz de perdoar? _________________ que nossas orações sejam ouvidas, __________________ os outros da mesma forma como esperamos ser perdoados.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F090D-C84F-2553-AFEC-039D2BE456E9}"/>
              </a:ext>
            </a:extLst>
          </p:cNvPr>
          <p:cNvSpPr txBox="1"/>
          <p:nvPr/>
        </p:nvSpPr>
        <p:spPr>
          <a:xfrm>
            <a:off x="1718953" y="1443841"/>
            <a:ext cx="87540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vamos a Deus para pedir-Lhe misericórdia e bênçãos, devemos ter uma atitude de amor e perdão em nosso coração. Como podemos orar “perdoa-nos as nossas dívidas, assim como nós também perdoamos aos nossos devedores”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6:12), se alimentamos um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ressentimento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incapaz de perdoar?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esperamos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nossas orações sejam ouvidas,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devemos perdoar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 outros da mesma forma como esperamos ser perdoados.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28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B7FF6E-CD9B-F5AB-03F0-AC5E46D2B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A2EA5C58-46C5-D472-C3F6-9E1947317055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B455A5-11B7-F900-FDD4-A31D81E5E614}"/>
              </a:ext>
            </a:extLst>
          </p:cNvPr>
          <p:cNvSpPr txBox="1"/>
          <p:nvPr/>
        </p:nvSpPr>
        <p:spPr>
          <a:xfrm>
            <a:off x="2363243" y="2517200"/>
            <a:ext cx="74655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Precisamos ensinar aos nossos filhos desde cedo a serem fiéis nos dízimos e nas ofertas. 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pode acontecer quando não temos uma vida de fidelidade a Deus?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 p.  31.)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4013A0A6-F439-A6EA-AD4A-1A43C55C81AC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kumimoji="0" 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4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65578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501B5D-5184-CB43-88B5-C9032E513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AD107205-0F98-A67B-4DA7-576D7F589146}"/>
              </a:ext>
            </a:extLst>
          </p:cNvPr>
          <p:cNvSpPr/>
          <p:nvPr/>
        </p:nvSpPr>
        <p:spPr>
          <a:xfrm>
            <a:off x="848436" y="875805"/>
            <a:ext cx="10495128" cy="51063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pt-BR" sz="3200" dirty="0">
                <a:sym typeface="Helvetica Neue Medium"/>
              </a:rPr>
              <a:t>da mesma forma como esperamos ser perdoados.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FE27AA-6A8F-7A2B-36EA-6381F9B4B3DC}"/>
              </a:ext>
            </a:extLst>
          </p:cNvPr>
          <p:cNvSpPr txBox="1"/>
          <p:nvPr/>
        </p:nvSpPr>
        <p:spPr>
          <a:xfrm>
            <a:off x="1464955" y="1443841"/>
            <a:ext cx="92620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Doador de todas as bênçãos, Deus requer certa porção de tudo quanto possuímos. Essa é uma providência para sustentar a pregação do evangelho. Restituindo a Deus essa parte,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nosso apreço por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Como podemos, pois, reivindicar Suas bênçãos se retemos o que Lhe pertence? Como podemos esperar que nos confie coisas celestiais se somos mordomos infiéis das terrenas? Pode ser que nisso esteja 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não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6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70DAFD26-EA31-828E-6A17-BACA3C7F719D}"/>
              </a:ext>
            </a:extLst>
          </p:cNvPr>
          <p:cNvSpPr/>
          <p:nvPr/>
        </p:nvSpPr>
        <p:spPr>
          <a:xfrm>
            <a:off x="848436" y="875805"/>
            <a:ext cx="10495128" cy="51063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pt-BR" sz="3200" dirty="0">
                <a:sym typeface="Helvetica Neue Medium"/>
              </a:rPr>
              <a:t>da mesma forma como esperamos ser perdoados.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5E6C58-8981-3767-9C25-418ADBA1ECEF}"/>
              </a:ext>
            </a:extLst>
          </p:cNvPr>
          <p:cNvSpPr txBox="1"/>
          <p:nvPr/>
        </p:nvSpPr>
        <p:spPr>
          <a:xfrm>
            <a:off x="1464955" y="1443841"/>
            <a:ext cx="92620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Doador de todas as bênçãos, Deus requer certa porção de tudo quanto possuímos. Essa é uma providência para sustentar a pregação do evangelho. Restituindo a Deus essa parte,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testemunharemos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nosso apreço por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Suas dádivas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Como podemos, pois, reivindicar Suas bênçãos se retemos o que Lhe pertence? Como podemos esperar que nos confie coisas celestiais se somos mordomos infiéis das terrenas? Pode ser que nisso esteja 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segredo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orações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não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atendidas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41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6E60AD-FDB7-36C6-D0C8-52156B1DF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B62C74BC-D17E-2AC7-FF3C-0D1CF6ADC85B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B2DDB4-F1E1-4FE2-63F1-2B30BCDF5000}"/>
              </a:ext>
            </a:extLst>
          </p:cNvPr>
          <p:cNvSpPr txBox="1"/>
          <p:nvPr/>
        </p:nvSpPr>
        <p:spPr>
          <a:xfrm>
            <a:off x="2521554" y="2517200"/>
            <a:ext cx="71488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Às vezes oramos quando estamos emocionalmente abalados, e, com a mente confusa, pedimos a Deus que atenda nosso pedido. 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que a resposta não vem do jeito que esperávamos?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 p. 35.)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5DBF1F5E-31FA-FF1A-94F7-28C571EA3581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lang="en-US" sz="10000" kern="0" dirty="0">
                <a:latin typeface="Bernard MT Condensed" panose="02050806060905020404" pitchFamily="18" charset="0"/>
              </a:rPr>
              <a:t>5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14956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547B19-1B24-CDB9-7B2C-F44292A70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4CD22484-C710-4CCA-FD72-C75C4E5E9777}"/>
              </a:ext>
            </a:extLst>
          </p:cNvPr>
          <p:cNvSpPr/>
          <p:nvPr/>
        </p:nvSpPr>
        <p:spPr>
          <a:xfrm>
            <a:off x="848436" y="1392382"/>
            <a:ext cx="10495128" cy="40732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pt-BR" sz="3200" dirty="0">
                <a:sym typeface="Helvetica Neue Medium"/>
              </a:rPr>
              <a:t>da mesma forma como esperamos ser perdoados.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674D34-1C5B-ACEA-7269-D145EA9B90D6}"/>
              </a:ext>
            </a:extLst>
          </p:cNvPr>
          <p:cNvSpPr txBox="1"/>
          <p:nvPr/>
        </p:nvSpPr>
        <p:spPr>
          <a:xfrm>
            <a:off x="2007455" y="1874728"/>
            <a:ext cx="817708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sua aflição, você orou por paz em Cristo, mas uma nuvem de escuridão parecia anuviar sua mente. O descanso e a paz não vieram como você esperava. Às vezes,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foi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ao máximo. Ao rever sua vida passada, você viu tristeza e desaponta mento; ao contemplar o futuro, tudo parecia incerto.</a:t>
            </a:r>
          </a:p>
        </p:txBody>
      </p:sp>
    </p:spTree>
    <p:extLst>
      <p:ext uri="{BB962C8B-B14F-4D97-AF65-F5344CB8AC3E}">
        <p14:creationId xmlns:p14="http://schemas.microsoft.com/office/powerpoint/2010/main" val="378297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2FE938-83BB-3B87-452B-17C997938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AB63FF47-89A4-32F5-4F09-2A44E3ABD58C}"/>
              </a:ext>
            </a:extLst>
          </p:cNvPr>
          <p:cNvSpPr/>
          <p:nvPr/>
        </p:nvSpPr>
        <p:spPr>
          <a:xfrm>
            <a:off x="498764" y="601930"/>
            <a:ext cx="11281558" cy="56541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pt-BR" sz="3200" dirty="0">
                <a:sym typeface="Helvetica Neue Medium"/>
              </a:rPr>
              <a:t>da mesma forma como esperamos ser perdoados.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3F2FBE-00D9-FAF7-7876-261320D4D699}"/>
              </a:ext>
            </a:extLst>
          </p:cNvPr>
          <p:cNvSpPr txBox="1"/>
          <p:nvPr/>
        </p:nvSpPr>
        <p:spPr>
          <a:xfrm>
            <a:off x="722415" y="1012953"/>
            <a:ext cx="1074716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mão divina o conduziu maravilhosamente para levá-lo à cruz e para ensinar-lhe que Deus “recompensa os que O buscam”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Hb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11:6). “Todo o que pede” corretamente “recebe; o que busca” com fé “encontra”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Lc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11:10). A experiência obtida na fornalha da provação e aflição vale mais do que toda a inconveniência e situação penosa que ela causa. </a:t>
            </a:r>
          </a:p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Deus respondeu,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acordo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mas para seu bem, </a:t>
            </a:r>
          </a:p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às orações que você fez em sua solidão, fadiga e provação. Você não tinha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corretas de seus irmãos, nem se via em uma luz correta.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34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7AA4BB-CBBB-0CB5-0609-9EE2200DB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F9ED760C-56B7-B5BD-BD64-2FD6A892AA4E}"/>
              </a:ext>
            </a:extLst>
          </p:cNvPr>
          <p:cNvSpPr/>
          <p:nvPr/>
        </p:nvSpPr>
        <p:spPr>
          <a:xfrm>
            <a:off x="848436" y="621970"/>
            <a:ext cx="10495128" cy="5614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pt-BR" sz="3200" dirty="0">
                <a:sym typeface="Helvetica Neue Medium"/>
              </a:rPr>
              <a:t>da mesma forma como esperamos ser perdoados.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F75EA3-65ED-2574-3A68-7BB0F2661480}"/>
              </a:ext>
            </a:extLst>
          </p:cNvPr>
          <p:cNvSpPr txBox="1"/>
          <p:nvPr/>
        </p:nvSpPr>
        <p:spPr>
          <a:xfrm>
            <a:off x="1208932" y="1228397"/>
            <a:ext cx="977413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Porém, na providência de Deus, Ele atuou para responder às orações que você fez em sua aflição, de modo a salvá-lo e glorificar o nome Dele. Em sua ignorância de si mesmo, pediu coisas que não eram as melhores para você. 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Deus ouviu-lhe as orações sinceras, mas a bênção concedida foi muito diferente de suas expectativas. Deus quis, em Sua providência, colocá-lo mais diretamente em ligação com Sua igreja, para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fosse menos em si mesmo e maior em outros a quem Ele está dirigindo para promover Sua obra. Deus ouve toda oração sincera.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3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1C85299F-117F-56D1-4712-CE064A404F16}"/>
              </a:ext>
            </a:extLst>
          </p:cNvPr>
          <p:cNvSpPr/>
          <p:nvPr/>
        </p:nvSpPr>
        <p:spPr>
          <a:xfrm>
            <a:off x="848436" y="1392382"/>
            <a:ext cx="10495128" cy="40732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pt-BR" sz="3200" dirty="0">
                <a:sym typeface="Helvetica Neue Medium"/>
              </a:rPr>
              <a:t>da mesma forma como esperamos ser perdoados.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ADB391-781C-DEB6-C16D-3FC777D65866}"/>
              </a:ext>
            </a:extLst>
          </p:cNvPr>
          <p:cNvSpPr txBox="1"/>
          <p:nvPr/>
        </p:nvSpPr>
        <p:spPr>
          <a:xfrm>
            <a:off x="2035690" y="1874728"/>
            <a:ext cx="81206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sua aflição, você orou por paz em Cristo, mas uma nuvem de escuridão parecia anuviar sua mente. O descanso e a paz não vieram como você esperava. Às vezes,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 fé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foi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provada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ao máximo. Ao rever sua vida passada, você viu tristeza e desaponta mento; ao contemplar o futuro, tudo parecia incerto.</a:t>
            </a:r>
          </a:p>
        </p:txBody>
      </p:sp>
    </p:spTree>
    <p:extLst>
      <p:ext uri="{BB962C8B-B14F-4D97-AF65-F5344CB8AC3E}">
        <p14:creationId xmlns:p14="http://schemas.microsoft.com/office/powerpoint/2010/main" val="315215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FCD8F1-C9AF-76BC-875D-89D3B496F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D1C9443E-986E-F66E-5388-8518DE3923E4}"/>
              </a:ext>
            </a:extLst>
          </p:cNvPr>
          <p:cNvSpPr/>
          <p:nvPr/>
        </p:nvSpPr>
        <p:spPr>
          <a:xfrm>
            <a:off x="498764" y="601930"/>
            <a:ext cx="11281558" cy="56541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pt-BR" sz="3200" dirty="0">
                <a:sym typeface="Helvetica Neue Medium"/>
              </a:rPr>
              <a:t>da mesma forma como esperamos ser perdoados.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3E9C11-94FF-74EE-65D4-FAB7C90942E5}"/>
              </a:ext>
            </a:extLst>
          </p:cNvPr>
          <p:cNvSpPr txBox="1"/>
          <p:nvPr/>
        </p:nvSpPr>
        <p:spPr>
          <a:xfrm>
            <a:off x="722415" y="1012953"/>
            <a:ext cx="1074716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mão divina o conduziu maravilhosamente para levá-lo à cruz e para ensinar-lhe que Deus “recompensa os que O buscam”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Hb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11:6). “Todo o que pede” corretamente “recebe; o que busca” com fé “encontra”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Lc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11:10). A experiência obtida na fornalha da provação e aflição vale mais do que toda a inconveniência e situação penosa que ela causa. </a:t>
            </a:r>
          </a:p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Deus respondeu,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 sempre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acordo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sua expectativa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mas para seu bem, </a:t>
            </a:r>
          </a:p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às orações que você fez em sua solidão, fadiga e provação. Você não tinha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opiniões claras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corretas de seus irmãos, nem se via em uma luz correta.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7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C1F79B-1EC1-DBFE-9F64-FAF0DFEC32BB}"/>
              </a:ext>
            </a:extLst>
          </p:cNvPr>
          <p:cNvSpPr txBox="1"/>
          <p:nvPr/>
        </p:nvSpPr>
        <p:spPr>
          <a:xfrm>
            <a:off x="2145970" y="1720840"/>
            <a:ext cx="79000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Deus ajuda, todos os obstáculos são vencidos. Quantos homens de grande aptidão natural e elevada cultura têm falhado quando colocados em posições de responsabilidade, enquanto os de intelecto mais limitado, com ambiente menos favorável, têm tido maravilhoso êxito! O segredo estava em que os primeiros confiaram em si mesmos, enquanto os últimos se uniram Àquele que “é maravilhoso em conselho e grande em sabedoria” (</a:t>
            </a:r>
            <a:r>
              <a:rPr lang="pt-B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28:29) para realizar o que deseja (p. 27).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61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5ADACDCC-3603-CA7B-EE39-DAB821281304}"/>
              </a:ext>
            </a:extLst>
          </p:cNvPr>
          <p:cNvSpPr/>
          <p:nvPr/>
        </p:nvSpPr>
        <p:spPr>
          <a:xfrm>
            <a:off x="848436" y="621970"/>
            <a:ext cx="10495128" cy="5614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pt-BR" sz="3200" dirty="0">
                <a:sym typeface="Helvetica Neue Medium"/>
              </a:rPr>
              <a:t>da mesma forma como esperamos ser perdoados.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28C020-E556-968B-620F-50B59139EE65}"/>
              </a:ext>
            </a:extLst>
          </p:cNvPr>
          <p:cNvSpPr txBox="1"/>
          <p:nvPr/>
        </p:nvSpPr>
        <p:spPr>
          <a:xfrm>
            <a:off x="1208932" y="1228397"/>
            <a:ext cx="977413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Porém, na providência de Deus, Ele atuou para responder às orações que você fez em sua aflição, de modo a salvá-lo e glorificar o nome Dele. Em sua ignorância de si mesmo, pediu coisas que não eram as melhores para você. 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Deus ouviu-lhe as orações sinceras, mas a bênção concedida foi muito diferente de suas expectativas. Deus quis, em Sua providência, colocá-lo mais diretamente em ligação com Sua igreja, para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 confiança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fosse menos em si mesmo e maior em outros a quem Ele está dirigindo para promover Sua obra. Deus ouve toda oração sincera.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87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CD7F-CCC3-B470-1CBC-BCEBE067C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661E17DF-ED0B-6129-4D7D-42876D875D32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3AC6CC-0EC1-8BF6-C00F-60268CB6CC7E}"/>
              </a:ext>
            </a:extLst>
          </p:cNvPr>
          <p:cNvSpPr txBox="1"/>
          <p:nvPr/>
        </p:nvSpPr>
        <p:spPr>
          <a:xfrm>
            <a:off x="2701649" y="2951946"/>
            <a:ext cx="67887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possível sermos gratos pela bênção do “não”? Por quê? (Ver p. 37.)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1262C256-4288-618B-F029-C24D9324EE81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kumimoji="0" 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6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985656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5D32E-BC11-8390-2AD8-19B502020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9027D88B-E6C2-7D19-3ECD-486E0C0B9447}"/>
              </a:ext>
            </a:extLst>
          </p:cNvPr>
          <p:cNvSpPr/>
          <p:nvPr/>
        </p:nvSpPr>
        <p:spPr>
          <a:xfrm>
            <a:off x="848436" y="1162930"/>
            <a:ext cx="10495128" cy="45321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pt-BR" sz="3200" dirty="0">
                <a:sym typeface="Helvetica Neue Medium"/>
              </a:rPr>
              <a:t>da mesma forma como esperamos ser perdoados.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D6DCEC-7BFC-95E2-6D1C-EE88C8E19519}"/>
              </a:ext>
            </a:extLst>
          </p:cNvPr>
          <p:cNvSpPr txBox="1"/>
          <p:nvPr/>
        </p:nvSpPr>
        <p:spPr>
          <a:xfrm>
            <a:off x="1602674" y="1659285"/>
            <a:ext cx="898665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Sua amorosa solicitude e interesse para conosco, Ele, que nos compreende melhor do que nós mesmos, Se nega a permitir que procuremos de forma egoísta satisfazer nossa ambição. Muitas vezes, esses deveres proporcionam a educação essencial à nossa preparação para uma obra mais elevada. Com frequência, nossos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fim de que sejam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nosso respeito. […]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9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10CF2B-A3E0-4FBB-F93A-A7E6435C5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ADA3CA5A-659B-61E2-F52F-25BE22CA279F}"/>
              </a:ext>
            </a:extLst>
          </p:cNvPr>
          <p:cNvSpPr/>
          <p:nvPr/>
        </p:nvSpPr>
        <p:spPr>
          <a:xfrm>
            <a:off x="848436" y="1701140"/>
            <a:ext cx="10495128" cy="34557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pt-BR" sz="3200" dirty="0">
                <a:sym typeface="Helvetica Neue Medium"/>
              </a:rPr>
              <a:t>da mesma forma como esperamos ser perdoados.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2C1CA7-D1EB-83EA-B00A-C58BED8BF92C}"/>
              </a:ext>
            </a:extLst>
          </p:cNvPr>
          <p:cNvSpPr txBox="1"/>
          <p:nvPr/>
        </p:nvSpPr>
        <p:spPr>
          <a:xfrm>
            <a:off x="2116282" y="2305614"/>
            <a:ext cx="79594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os mistérios que aqui nos afligiram e frustraram serão esclarecidos.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as orações aparentemente não atendidas e as esperanças frustradas têm lugar entre nossas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__________________.</a:t>
            </a:r>
            <a:endParaRPr lang="en-US" sz="2800" b="1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33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B0DF8190-26B7-750B-869C-C3954089FE68}"/>
              </a:ext>
            </a:extLst>
          </p:cNvPr>
          <p:cNvSpPr/>
          <p:nvPr/>
        </p:nvSpPr>
        <p:spPr>
          <a:xfrm>
            <a:off x="848436" y="1162930"/>
            <a:ext cx="10495128" cy="45321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pt-BR" sz="3200" dirty="0">
                <a:sym typeface="Helvetica Neue Medium"/>
              </a:rPr>
              <a:t>da mesma forma como esperamos ser perdoados.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35E9E85-1A7D-8959-C571-4442BF115A1E}"/>
              </a:ext>
            </a:extLst>
          </p:cNvPr>
          <p:cNvSpPr txBox="1"/>
          <p:nvPr/>
        </p:nvSpPr>
        <p:spPr>
          <a:xfrm>
            <a:off x="1602674" y="1659285"/>
            <a:ext cx="898665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Sua amorosa solicitude e interesse para conosco, Ele, que nos compreende melhor do que nós mesmos, Se nega a permitir que procuremos de forma egoísta satisfazer nossa ambição. Muitas vezes, esses deveres proporcionam a educação essencial à nossa preparação para uma obra mais elevada. Com frequência, nossos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planos são frustrados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fim de que sejam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cumpridos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planos de Deus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nosso respeito. […]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4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205F9F1E-2D8C-3ED2-F77D-0B5F6158A485}"/>
              </a:ext>
            </a:extLst>
          </p:cNvPr>
          <p:cNvSpPr/>
          <p:nvPr/>
        </p:nvSpPr>
        <p:spPr>
          <a:xfrm>
            <a:off x="848436" y="1701140"/>
            <a:ext cx="10495128" cy="34557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pt-BR" sz="3200" dirty="0">
                <a:sym typeface="Helvetica Neue Medium"/>
              </a:rPr>
              <a:t>da mesma forma como esperamos ser perdoados.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4BF119-EBF0-2073-0F1C-CC7F5C3A105C}"/>
              </a:ext>
            </a:extLst>
          </p:cNvPr>
          <p:cNvSpPr txBox="1"/>
          <p:nvPr/>
        </p:nvSpPr>
        <p:spPr>
          <a:xfrm>
            <a:off x="2116282" y="2305614"/>
            <a:ext cx="79594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 futura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os mistérios que aqui nos afligiram e frustraram serão esclarecidos.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Veremos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as orações aparentemente não atendidas e as esperanças frustradas têm lugar entre nossas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maiores bênçãos.</a:t>
            </a:r>
            <a:endParaRPr lang="en-US" sz="2800" b="1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89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08D3BE-DD77-EF1D-09DD-C9977FA8B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">
            <a:extLst>
              <a:ext uri="{FF2B5EF4-FFF2-40B4-BE49-F238E27FC236}">
                <a16:creationId xmlns:a16="http://schemas.microsoft.com/office/drawing/2014/main" id="{83979419-11FA-F1F3-2873-CE231703BCFD}"/>
              </a:ext>
            </a:extLst>
          </p:cNvPr>
          <p:cNvSpPr/>
          <p:nvPr/>
        </p:nvSpPr>
        <p:spPr>
          <a:xfrm>
            <a:off x="3999479" y="1873859"/>
            <a:ext cx="7651568" cy="3375673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500D0E-ECC9-D557-2529-C267A9CD1EF6}"/>
              </a:ext>
            </a:extLst>
          </p:cNvPr>
          <p:cNvSpPr txBox="1"/>
          <p:nvPr/>
        </p:nvSpPr>
        <p:spPr>
          <a:xfrm>
            <a:off x="4518032" y="2222867"/>
            <a:ext cx="66144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acordo com a ciência não pode haver milagres porque violariam as leis naturais. Esse ensino se opõe às escrituras. Quais milagres Deus tem realizado em sua vida e em sua família? Como você e sua família tem testemunhado e agradecido pelos milagres e bênçãos recebidas?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2B0FE02-8D95-1199-B16D-279030B06A77}"/>
              </a:ext>
            </a:extLst>
          </p:cNvPr>
          <p:cNvSpPr/>
          <p:nvPr/>
        </p:nvSpPr>
        <p:spPr>
          <a:xfrm>
            <a:off x="3961061" y="950529"/>
            <a:ext cx="4269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>
                  <a:solidFill>
                    <a:srgbClr val="BFB34B"/>
                  </a:solidFill>
                </a:ln>
                <a:solidFill>
                  <a:srgbClr val="BDAE4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PARA REFLETIR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79539E-25AD-0EE4-60D5-631856912D51}"/>
              </a:ext>
            </a:extLst>
          </p:cNvPr>
          <p:cNvSpPr txBox="1"/>
          <p:nvPr/>
        </p:nvSpPr>
        <p:spPr>
          <a:xfrm>
            <a:off x="4776273" y="4900523"/>
            <a:ext cx="6097978" cy="1346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just">
              <a:lnSpc>
                <a:spcPct val="115000"/>
              </a:lnSpc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51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">
            <a:extLst>
              <a:ext uri="{FF2B5EF4-FFF2-40B4-BE49-F238E27FC236}">
                <a16:creationId xmlns:a16="http://schemas.microsoft.com/office/drawing/2014/main" id="{EEE0B35F-7D05-14A4-908E-F6A1B6068D7B}"/>
              </a:ext>
            </a:extLst>
          </p:cNvPr>
          <p:cNvSpPr/>
          <p:nvPr/>
        </p:nvSpPr>
        <p:spPr>
          <a:xfrm>
            <a:off x="4251367" y="1973152"/>
            <a:ext cx="7340304" cy="3869431"/>
          </a:xfrm>
          <a:prstGeom prst="roundRect">
            <a:avLst>
              <a:gd name="adj" fmla="val 13991"/>
            </a:avLst>
          </a:prstGeom>
          <a:solidFill>
            <a:srgbClr val="92D050">
              <a:alpha val="29563"/>
            </a:srgb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14B259-5CDE-9337-3A8E-9012A47850C6}"/>
              </a:ext>
            </a:extLst>
          </p:cNvPr>
          <p:cNvSpPr txBox="1"/>
          <p:nvPr/>
        </p:nvSpPr>
        <p:spPr>
          <a:xfrm>
            <a:off x="4793450" y="2199707"/>
            <a:ext cx="62561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foram realizados milagres por Cristo e por Seus apóstolos? O mesmo compassivo Salvador vive hoje e está tão disposto a escutar a oração da fé como quando andava visível mente entre os seres humanos. O natural coopera com o sobrenatural. Faz parte do plano de Deus nos conceder, em resposta à oração da fé, aquilo que Ele não daria se não pedíssemos assim (p. 26).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57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43A6E2-24DB-8D77-0212-AC77C82FF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">
            <a:extLst>
              <a:ext uri="{FF2B5EF4-FFF2-40B4-BE49-F238E27FC236}">
                <a16:creationId xmlns:a16="http://schemas.microsoft.com/office/drawing/2014/main" id="{79DD755A-E48B-8769-2149-EE5FF753315F}"/>
              </a:ext>
            </a:extLst>
          </p:cNvPr>
          <p:cNvSpPr/>
          <p:nvPr/>
        </p:nvSpPr>
        <p:spPr>
          <a:xfrm>
            <a:off x="4251367" y="1068780"/>
            <a:ext cx="7340304" cy="4773804"/>
          </a:xfrm>
          <a:prstGeom prst="roundRect">
            <a:avLst>
              <a:gd name="adj" fmla="val 13991"/>
            </a:avLst>
          </a:prstGeom>
          <a:solidFill>
            <a:srgbClr val="92D050">
              <a:alpha val="29563"/>
            </a:srgb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1046F4-C14D-BC00-6743-5D173A3E1215}"/>
              </a:ext>
            </a:extLst>
          </p:cNvPr>
          <p:cNvSpPr txBox="1"/>
          <p:nvPr/>
        </p:nvSpPr>
        <p:spPr>
          <a:xfrm>
            <a:off x="4696661" y="1351508"/>
            <a:ext cx="644971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bondade de Deus ao ouvir e atender à oração cria uma responsabilidade significativa para nós de demonstrar nossa gratidão pela bondade demonstrada para conosco. Deveríamos louvar a Deus muito mais do que o fazemos. As bênçãos recebidas em resposta à oração devem ser imediatamente reconhecidas. Devemos registrá-las em nossas anotações diárias. Assim, ao ler esses registros, poderemos nos lembrar da bondade do Senhor e louvar Seu santo nome (p. 39).</a:t>
            </a:r>
          </a:p>
        </p:txBody>
      </p:sp>
    </p:spTree>
    <p:extLst>
      <p:ext uri="{BB962C8B-B14F-4D97-AF65-F5344CB8AC3E}">
        <p14:creationId xmlns:p14="http://schemas.microsoft.com/office/powerpoint/2010/main" val="331984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5BF9C101-CAE9-C5F3-4536-53882A8F44E6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48E76D-764B-E501-329B-F9D4EE3EFE45}"/>
              </a:ext>
            </a:extLst>
          </p:cNvPr>
          <p:cNvSpPr txBox="1"/>
          <p:nvPr/>
        </p:nvSpPr>
        <p:spPr>
          <a:xfrm>
            <a:off x="2450706" y="2948087"/>
            <a:ext cx="72905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Quais são as condições necessárias para que Deus ouça nossas orações?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 p. 29, 30.)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0C042625-EBD9-73FC-9861-6C2D743E232A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8748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59F96F-F861-A899-258A-9B1E2C38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C2625BF2-1345-C7F7-62AB-846AAAD26463}"/>
              </a:ext>
            </a:extLst>
          </p:cNvPr>
          <p:cNvSpPr/>
          <p:nvPr/>
        </p:nvSpPr>
        <p:spPr>
          <a:xfrm>
            <a:off x="848436" y="818846"/>
            <a:ext cx="10495128" cy="52203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9D72B9-E3EA-CD18-A3FD-4CD48418F129}"/>
              </a:ext>
            </a:extLst>
          </p:cNvPr>
          <p:cNvSpPr txBox="1"/>
          <p:nvPr/>
        </p:nvSpPr>
        <p:spPr>
          <a:xfrm>
            <a:off x="1787044" y="1012954"/>
            <a:ext cx="86179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 certas condições sob as quais podemos esperar que Deus ouça nossas orações e a elas atenda. Uma das primeiras delas é sentirmos nossa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Seu auxílio. Ele prometeu: “Derramarei água sobre o chão sedento e torrentes sobre a terra seca”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44:3). “Os que têm fome e sede de justiça”,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Deus, podem estar certos de que “serão saciados”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5:6). 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tem de estar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 influência do Espírito, pois sem isso, as bênçãos de Deus não podem ser recebidas. […]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1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9CE048-63A6-64F0-FA1F-A5556EE7E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12DCC8C5-120F-7BC4-3389-E40ADA064DD5}"/>
              </a:ext>
            </a:extLst>
          </p:cNvPr>
          <p:cNvSpPr/>
          <p:nvPr/>
        </p:nvSpPr>
        <p:spPr>
          <a:xfrm>
            <a:off x="848436" y="717851"/>
            <a:ext cx="10495128" cy="54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2220A2-C6DA-2035-5978-93729F7DCA68}"/>
              </a:ext>
            </a:extLst>
          </p:cNvPr>
          <p:cNvSpPr txBox="1"/>
          <p:nvPr/>
        </p:nvSpPr>
        <p:spPr>
          <a:xfrm>
            <a:off x="1520042" y="1228397"/>
            <a:ext cx="91519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Se, no coração, contemplamos iniquidade, se nos apegamos a algum pecado consciente, o Senhor não nos ouve. Mas a oração da pessoa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contrita é sempre atendida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66:18, 19). Depois de termos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todas 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que temos consciência, poderemos crer que Deus atenderá às nossas petições. Nossos próprios méritos jamais nos recomendam ao favor de Deus; é o mérito de Cristo que nos salva, Seu sangue é que nos purifica; nós, porém, temos uma obra a fazer para cumprir as condições da aceitação.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3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AEADD-2851-5152-358F-7CF6CFC58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5472731A-4CE8-E2B3-58DA-A16318EE2FFA}"/>
              </a:ext>
            </a:extLst>
          </p:cNvPr>
          <p:cNvSpPr/>
          <p:nvPr/>
        </p:nvSpPr>
        <p:spPr>
          <a:xfrm>
            <a:off x="848436" y="1960912"/>
            <a:ext cx="10495128" cy="29361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1EF0DA6-B6CF-9156-F67E-6F15BE954620}"/>
              </a:ext>
            </a:extLst>
          </p:cNvPr>
          <p:cNvSpPr txBox="1"/>
          <p:nvPr/>
        </p:nvSpPr>
        <p:spPr>
          <a:xfrm>
            <a:off x="2282289" y="2521058"/>
            <a:ext cx="76274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Outro elemento da oração perseverante é 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“É necessário que aquele que se aproxima de Deus creia que Ele existe e que recompensa os que O buscam”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Hb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11:6).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0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997EF-34F2-C7B4-E139-F3FECB389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D371C4FB-7042-10AE-92AC-ED7B09CA7AA8}"/>
              </a:ext>
            </a:extLst>
          </p:cNvPr>
          <p:cNvSpPr/>
          <p:nvPr/>
        </p:nvSpPr>
        <p:spPr>
          <a:xfrm>
            <a:off x="848436" y="818846"/>
            <a:ext cx="10495128" cy="52203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101048-FB5E-391C-AC3C-57AE0AD613E8}"/>
              </a:ext>
            </a:extLst>
          </p:cNvPr>
          <p:cNvSpPr txBox="1"/>
          <p:nvPr/>
        </p:nvSpPr>
        <p:spPr>
          <a:xfrm>
            <a:off x="1787044" y="1012954"/>
            <a:ext cx="86179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 certas condições sob as quais podemos esperar que Deus ouça nossas orações e a elas atenda. Uma das primeiras delas é sentirmos nossa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necessidade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Seu auxílio. Ele prometeu: “Derramarei água sobre o chão sedento e torrentes sobre a terra seca”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44:3). “Os que têm fome e sede de justiça”,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desejam intensamente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Deus, podem estar certos de que “serão saciados”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5:6). 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coração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tem de estar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aberto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 influência do Espírito, pois sem isso, as bênçãos de Deus não podem ser recebidas. […]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7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BF98C3-7105-E20F-55B1-111087279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55CD20AB-AFDC-3116-CEEB-649F56E57E1B}"/>
              </a:ext>
            </a:extLst>
          </p:cNvPr>
          <p:cNvSpPr/>
          <p:nvPr/>
        </p:nvSpPr>
        <p:spPr>
          <a:xfrm>
            <a:off x="848436" y="717851"/>
            <a:ext cx="10495128" cy="54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EC6913-5081-EBF6-D9E2-C178063A315E}"/>
              </a:ext>
            </a:extLst>
          </p:cNvPr>
          <p:cNvSpPr txBox="1"/>
          <p:nvPr/>
        </p:nvSpPr>
        <p:spPr>
          <a:xfrm>
            <a:off x="1520042" y="1228397"/>
            <a:ext cx="91519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Se, no coração, contemplamos iniquidade, se nos apegamos a algum pecado consciente, o Senhor não nos ouve. Mas a oração da pessoa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arrependida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contrita é sempre atendida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66:18, 19). Depois de termos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reparado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todas 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faltas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que temos consciência, poderemos crer que Deus atenderá às nossas petições. Nossos próprios méritos jamais nos recomendam ao favor de Deus; é o mérito de Cristo que nos salva, Seu sangue é que nos purifica; nós, porém, temos uma obra a fazer para cumprir as condições da aceitação.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51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2701</Words>
  <Application>Microsoft Macintosh PowerPoint</Application>
  <PresentationFormat>Widescreen</PresentationFormat>
  <Paragraphs>65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Bernard MT Condensed</vt:lpstr>
      <vt:lpstr>Calibri</vt:lpstr>
      <vt:lpstr>Calibri Light</vt:lpstr>
      <vt:lpstr>Helvetica Neue Medium</vt:lpstr>
      <vt:lpstr>Tahoma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Nelly Oscanoa</dc:creator>
  <cp:lastModifiedBy>DSA - Victor Diego Trivelato</cp:lastModifiedBy>
  <cp:revision>4</cp:revision>
  <dcterms:created xsi:type="dcterms:W3CDTF">2025-09-22T05:14:20Z</dcterms:created>
  <dcterms:modified xsi:type="dcterms:W3CDTF">2025-10-16T17:30:43Z</dcterms:modified>
</cp:coreProperties>
</file>