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20" r:id="rId4"/>
    <p:sldId id="282" r:id="rId5"/>
    <p:sldId id="322" r:id="rId6"/>
    <p:sldId id="323" r:id="rId7"/>
    <p:sldId id="302" r:id="rId8"/>
    <p:sldId id="321" r:id="rId9"/>
    <p:sldId id="324" r:id="rId10"/>
    <p:sldId id="327" r:id="rId11"/>
    <p:sldId id="325" r:id="rId12"/>
    <p:sldId id="328" r:id="rId13"/>
    <p:sldId id="330" r:id="rId14"/>
    <p:sldId id="331" r:id="rId15"/>
    <p:sldId id="329" r:id="rId16"/>
    <p:sldId id="326" r:id="rId17"/>
    <p:sldId id="332" r:id="rId18"/>
    <p:sldId id="335" r:id="rId19"/>
    <p:sldId id="336" r:id="rId20"/>
    <p:sldId id="333" r:id="rId21"/>
    <p:sldId id="334" r:id="rId22"/>
    <p:sldId id="337" r:id="rId23"/>
    <p:sldId id="340" r:id="rId24"/>
    <p:sldId id="341" r:id="rId25"/>
    <p:sldId id="338" r:id="rId26"/>
    <p:sldId id="339" r:id="rId27"/>
    <p:sldId id="342" r:id="rId28"/>
    <p:sldId id="345" r:id="rId29"/>
    <p:sldId id="346" r:id="rId30"/>
    <p:sldId id="343" r:id="rId31"/>
    <p:sldId id="344" r:id="rId32"/>
    <p:sldId id="319" r:id="rId33"/>
    <p:sldId id="299" r:id="rId34"/>
    <p:sldId id="349" r:id="rId35"/>
    <p:sldId id="35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8"/>
  </p:normalViewPr>
  <p:slideViewPr>
    <p:cSldViewPr snapToGrid="0">
      <p:cViewPr varScale="1">
        <p:scale>
          <a:sx n="105" d="100"/>
          <a:sy n="105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9D9B4-E06E-040A-C357-DC0C48DB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F4B8CC-B985-6E5A-ABEA-DE8E0F12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3715F-6D4B-4BDD-8E62-EE655BDA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43CD1-8065-A6AA-636D-68E170DE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CC84C-2702-8521-0BF6-4CFDE154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9454-2FDA-CF70-7964-943B75F2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0FDDB5-5076-3E05-AA59-9D7B4B944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EF2962-A7A1-09C2-9CF0-733C6266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3CAE10-1172-B1A3-E101-CFAB75A1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85633-EC08-5FCD-4312-7385C4F2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5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702F07-7B48-03D7-E43A-8DF320190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2AE6F-2440-9133-788D-DB909D33A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1E9AA-B15E-CD77-98A9-8D32EE6E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F121F8-A75D-6C6E-D686-A2570469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008EC-4620-FC63-A9EF-4B457BAD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0920D-F777-693D-0C59-E3D902E2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5FA6E-0894-ADA9-7D9B-57BEEDD7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85363-3B0D-6D65-BEAA-28E45BDE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EEE373-C218-AC1F-3FF9-0085DFBA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FEED3-A139-AD31-4DCA-537A25E7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758DB-4433-98AE-600F-8E7002C2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A41691-E7EA-E81A-FAEB-88F05238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5D376E-4FF6-25B7-3AA5-5B921263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95A1D5-D249-B673-32B4-5F43EFB7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3F77E-DED7-91AA-A4C3-C34D9B30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464E2-1645-0BB7-E0B4-BFC67880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74BC2-CDBF-4366-4BFA-221D9C59D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1AD583-A143-1640-3DC9-80B17DC00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3F2FB8-6015-0B73-0537-A6A12372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2F750E-D7FC-184C-1768-F3049C1C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C6754-1251-04CB-974E-43AE6BD4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C915B-BAEF-C683-10EA-D4FB1060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7709D8-D7C5-0DEF-B5BE-8B16BC69B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C70F2-BF59-7993-D8F9-D5D7E911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702E5F-BEA2-585A-5324-FD2B3ED4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12C6F7-8682-F178-2405-182EC5E39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18FB92-349F-8676-8BC5-94511E6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9080D5-37F8-8629-28A6-3B2F43B5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EFB76B-F655-7614-6FDF-0AAE506D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31CFC-FBE8-7C92-1641-35BA2883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A08A70-A7B3-E425-3475-B90B74E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8AEBB7-A31C-4082-7B83-C8A43194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C02748-8FD3-33C9-E770-69CDB217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DD7634-C29B-2714-147B-C627EBD2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BF43CC-BCC7-B453-20D2-A35D81DA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F5E3B6-4437-AE5A-BD97-51507595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A7CF8-7B3A-4C78-4546-E21DDC09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6A96B-464F-050F-CBED-D47C0BB9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0BCF87-E5A3-9D7D-3360-598C45B6E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9E8CF0-D54F-A5E3-7C5D-DFCB3633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28B20-55EF-7AE5-6FC4-D3C761AE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E1EFD2-0ABB-0A80-C38C-1FBED80B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B66FC-933C-790C-C190-AE91E5E1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3D579-0882-9DEB-9781-AD63D636A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A82430-CA85-8C4D-65FB-A28C16047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D6CC5E-DBD9-988A-1681-51BD8BDD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C4CEC-2761-C498-6092-2D53962D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BF3B5C-45B9-24B1-8032-F8D8BF69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E1CF36-2D7D-9F51-A02C-D0C4584D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33A22-2E72-93BB-4A7A-EE32D7CD1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7AB6D-0D00-E812-6D31-7DE2F8A8B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6BC4-53F8-4471-9EC9-BA52C7F5373E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EE5F0-A461-59CD-65D9-1439099D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40A1B-6663-7132-9656-62C3A8C92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4BB4-08A9-4417-AD84-5512E127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FF4CF-849F-661F-D843-EB300478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CD8A94EF-CAFD-DBE4-5EDE-2578FA7B09AC}"/>
              </a:ext>
            </a:extLst>
          </p:cNvPr>
          <p:cNvSpPr/>
          <p:nvPr/>
        </p:nvSpPr>
        <p:spPr>
          <a:xfrm>
            <a:off x="848435" y="1380504"/>
            <a:ext cx="10495128" cy="40969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A4E31F-088D-D058-B881-4E78BE39DB81}"/>
              </a:ext>
            </a:extLst>
          </p:cNvPr>
          <p:cNvSpPr txBox="1"/>
          <p:nvPr/>
        </p:nvSpPr>
        <p:spPr>
          <a:xfrm>
            <a:off x="1138051" y="1874727"/>
            <a:ext cx="99158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Torne seu trabalho agradável por meio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louvor. Se quiser ter um registro limpo nos livros do Céu,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Que sua oração diária seja assim: “Senhor,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fazer o melhor. Ensina-me como fazer um trabalho melhor.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energia e alegria.” Faça o melhor, avançando alegremente no serviço do Senhor, com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repleto da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vem Dele.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269939A6-B0FF-5AE9-5110-685DB9A6F5B9}"/>
              </a:ext>
            </a:extLst>
          </p:cNvPr>
          <p:cNvSpPr/>
          <p:nvPr/>
        </p:nvSpPr>
        <p:spPr>
          <a:xfrm>
            <a:off x="848436" y="1380506"/>
            <a:ext cx="10495128" cy="40969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A5438B-5E90-0D56-5CAE-BD32DB493BD7}"/>
              </a:ext>
            </a:extLst>
          </p:cNvPr>
          <p:cNvSpPr txBox="1"/>
          <p:nvPr/>
        </p:nvSpPr>
        <p:spPr>
          <a:xfrm>
            <a:off x="1138051" y="1874727"/>
            <a:ext cx="99158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Torne seu trabalho agradável por meio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cânticos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louvor. Se quiser ter um registro limpo nos livros do Céu,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irrite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xingue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Que sua oração diária seja assim: “Senhor,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ensina-me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fazer o melhor. Ensina-me como fazer um trabalho melhor.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Concede-me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energia e alegria.” Faça o melhor, avançando alegremente no serviço do Senhor, com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coração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repleto da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alegria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vem Dele.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6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5A4D3-48B7-A6CC-7AD7-BCC00143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04C072DA-B2B8-9DFD-4BFF-6477110C2F95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369E0C-B9CE-1466-5584-E8A22888E064}"/>
              </a:ext>
            </a:extLst>
          </p:cNvPr>
          <p:cNvSpPr txBox="1"/>
          <p:nvPr/>
        </p:nvSpPr>
        <p:spPr>
          <a:xfrm>
            <a:off x="2409260" y="2674305"/>
            <a:ext cx="73734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jovens enfrentam constantes tentações, e muitos acabam se afastando dos caminhos de Deus.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 é o segredo para se manterem firmes? Qual será o resultado de perseverarem sob situações difíceis?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(Ver p. 43, 44.)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D6ECA670-78E7-2914-734B-DD93AC0B4BFE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3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9133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56DF3-EC88-EEC3-9ACC-F5CAF642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FE629B54-87E4-CCFC-B559-17297EBB289C}"/>
              </a:ext>
            </a:extLst>
          </p:cNvPr>
          <p:cNvSpPr/>
          <p:nvPr/>
        </p:nvSpPr>
        <p:spPr>
          <a:xfrm>
            <a:off x="848436" y="1380506"/>
            <a:ext cx="10495128" cy="40969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980227-0A19-A8E9-0A36-BF3D2B75A7EA}"/>
              </a:ext>
            </a:extLst>
          </p:cNvPr>
          <p:cNvSpPr txBox="1"/>
          <p:nvPr/>
        </p:nvSpPr>
        <p:spPr>
          <a:xfrm>
            <a:off x="1436914" y="1874727"/>
            <a:ext cx="93181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se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influência dos que os fariam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lhes corromperiam a moral, não serão vencidos pelas armadilhas de Satanás. Por meio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Deus, receberão sabedoria e graça para enfrentar a luta e as duras realidades da vida, delas saindo vitoriosos. Fidelidade e serenidade de espírito só podem ser conservadas por meio de atenção e oração.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2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A39044-9AAD-C3FE-2585-EC599DFE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263B00C9-CA2C-AC62-3E5D-1BA5AFF049F2}"/>
              </a:ext>
            </a:extLst>
          </p:cNvPr>
          <p:cNvSpPr/>
          <p:nvPr/>
        </p:nvSpPr>
        <p:spPr>
          <a:xfrm>
            <a:off x="848436" y="1754579"/>
            <a:ext cx="10495128" cy="3348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9F966-16B1-7331-F35F-B64CD0848555}"/>
              </a:ext>
            </a:extLst>
          </p:cNvPr>
          <p:cNvSpPr txBox="1"/>
          <p:nvPr/>
        </p:nvSpPr>
        <p:spPr>
          <a:xfrm>
            <a:off x="1564574" y="2090171"/>
            <a:ext cx="90628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[…] Se as provações aumentam sobre eles, podem saber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lhes está testando e provando a fidelidade. É exatamente assim que manterão sua integridade de caráter sob circunstâncias difíceis, e sua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aumentarão e se fortalecerão em espírito.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29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">
            <a:extLst>
              <a:ext uri="{FF2B5EF4-FFF2-40B4-BE49-F238E27FC236}">
                <a16:creationId xmlns:a16="http://schemas.microsoft.com/office/drawing/2014/main" id="{CB87DFCA-038E-27A4-9CA5-2DE0D063EA1D}"/>
              </a:ext>
            </a:extLst>
          </p:cNvPr>
          <p:cNvSpPr/>
          <p:nvPr/>
        </p:nvSpPr>
        <p:spPr>
          <a:xfrm>
            <a:off x="848436" y="1380506"/>
            <a:ext cx="10495128" cy="40969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3125B3-A47E-9B84-A8F9-DBF66E62D344}"/>
              </a:ext>
            </a:extLst>
          </p:cNvPr>
          <p:cNvSpPr txBox="1"/>
          <p:nvPr/>
        </p:nvSpPr>
        <p:spPr>
          <a:xfrm>
            <a:off x="1436914" y="1874727"/>
            <a:ext cx="93181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se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afastem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influência dos que os fariam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extraviar-se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lhes corromperiam a moral, não serão vencidos pelas armadilhas de Satanás. Por meio de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oração diária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Deus, receberão sabedoria e graça para enfrentar a luta e as duras realidades da vida, delas saindo vitoriosos. Fidelidade e serenidade de espírito só podem ser conservadas por meio de atenção e oração.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0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4623BD19-303D-301B-6DC5-77BB806E8F40}"/>
              </a:ext>
            </a:extLst>
          </p:cNvPr>
          <p:cNvSpPr/>
          <p:nvPr/>
        </p:nvSpPr>
        <p:spPr>
          <a:xfrm>
            <a:off x="848436" y="1754579"/>
            <a:ext cx="10495128" cy="3348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B13485-6B15-CBA4-1576-11CC534D772D}"/>
              </a:ext>
            </a:extLst>
          </p:cNvPr>
          <p:cNvSpPr txBox="1"/>
          <p:nvPr/>
        </p:nvSpPr>
        <p:spPr>
          <a:xfrm>
            <a:off x="1564574" y="2090171"/>
            <a:ext cx="90628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[…] Se as provações aumentam sobre eles, podem saber que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lhes está testando e provando a fidelidade. É exatamente assim que manterão sua integridade de caráter sob circunstâncias difíceis, e sua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coragem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firmeza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força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resistir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aumentarão e se fortalecerão em espírito.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8F7B2-C414-6E4D-6DC9-E882CD215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0312F6DF-5CA1-2A30-B8AF-D91B82D11065}"/>
              </a:ext>
            </a:extLst>
          </p:cNvPr>
          <p:cNvSpPr/>
          <p:nvPr/>
        </p:nvSpPr>
        <p:spPr>
          <a:xfrm>
            <a:off x="1524707" y="1814516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90DF84-0A17-59F4-3AF6-04F371A7906E}"/>
              </a:ext>
            </a:extLst>
          </p:cNvPr>
          <p:cNvSpPr txBox="1"/>
          <p:nvPr/>
        </p:nvSpPr>
        <p:spPr>
          <a:xfrm>
            <a:off x="1747826" y="2430685"/>
            <a:ext cx="86963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todo o momento influenciamos a mente e o caráter, especialmente de nossos filhos e das pessoas mais próximas.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tipo de influência podemos exercer sobre eles?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estamos em íntima comunhão com Deus,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ajuda temos para que nossa influência seja para o bem?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45.)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C6D897D0-8781-24AA-6296-89728CF90C97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4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7805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383DF-31FD-563F-296C-779D4C14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C5D770B0-45E0-8A57-30FD-2E583E410D3E}"/>
              </a:ext>
            </a:extLst>
          </p:cNvPr>
          <p:cNvSpPr/>
          <p:nvPr/>
        </p:nvSpPr>
        <p:spPr>
          <a:xfrm>
            <a:off x="848436" y="1445821"/>
            <a:ext cx="10495128" cy="39663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80FF04-81EF-9C84-D585-3968B2C007B3}"/>
              </a:ext>
            </a:extLst>
          </p:cNvPr>
          <p:cNvSpPr txBox="1"/>
          <p:nvPr/>
        </p:nvSpPr>
        <p:spPr>
          <a:xfrm>
            <a:off x="1537854" y="1874728"/>
            <a:ext cx="91162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Você tem uma influência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a mente e o cará ter de outros. E justamente a influência que exercer será escrita nos livros do Céu. Um anjo observa você e registra suas palavras e ações. Ao se levantar pela manhã, você sente suas incapacidades e necessidade de força vinda de Deus? E humilde e sinceramente expõe suas necessidades ao Pai celestial?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6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38F6D-DE07-66F0-245F-7CDE1FD3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68FB3D76-08DA-8043-519C-E54B6B10F0BA}"/>
              </a:ext>
            </a:extLst>
          </p:cNvPr>
          <p:cNvSpPr/>
          <p:nvPr/>
        </p:nvSpPr>
        <p:spPr>
          <a:xfrm>
            <a:off x="674914" y="662049"/>
            <a:ext cx="10842172" cy="553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92BF18-50C6-F6DD-B563-CAADC6FAD060}"/>
              </a:ext>
            </a:extLst>
          </p:cNvPr>
          <p:cNvSpPr txBox="1"/>
          <p:nvPr/>
        </p:nvSpPr>
        <p:spPr>
          <a:xfrm>
            <a:off x="1214252" y="1012953"/>
            <a:ext cx="9763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assim for, os anjos anotam suas orações e, se estas não partirem de lábios fingidos, quando você estiver em risco de errar inconscientemente, de exercer uma influência que leve outros a errar, seu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estará ao seu lado, impulsionando-o a seguir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palavras para você proferir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suas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 não se sente em perigo e não faz prece alguma em busca de auxílio e força para resistir às tentações, é certo que você se perderá; sua negligência do dever será registrada nos livros de Deus no Céu, e você será achado em falta no dia da provação.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2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E14069A-C04F-7728-C191-28554E516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4" y="2889478"/>
            <a:ext cx="6220371" cy="10790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ACB70C8-A58A-3FA0-B7CE-51D829248B49}"/>
              </a:ext>
            </a:extLst>
          </p:cNvPr>
          <p:cNvSpPr/>
          <p:nvPr/>
        </p:nvSpPr>
        <p:spPr>
          <a:xfrm>
            <a:off x="1430610" y="855497"/>
            <a:ext cx="26068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rgbClr val="BFB3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LIÇÃO 5</a:t>
            </a:r>
          </a:p>
        </p:txBody>
      </p:sp>
    </p:spTree>
    <p:extLst>
      <p:ext uri="{BB962C8B-B14F-4D97-AF65-F5344CB8AC3E}">
        <p14:creationId xmlns:p14="http://schemas.microsoft.com/office/powerpoint/2010/main" val="266240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CC7A825-826B-B78C-94D2-E81BE61A4E3D}"/>
              </a:ext>
            </a:extLst>
          </p:cNvPr>
          <p:cNvSpPr/>
          <p:nvPr/>
        </p:nvSpPr>
        <p:spPr>
          <a:xfrm>
            <a:off x="848436" y="1445821"/>
            <a:ext cx="10495128" cy="39663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A6F945-8D93-6730-9C06-7CA2AEF02B1A}"/>
              </a:ext>
            </a:extLst>
          </p:cNvPr>
          <p:cNvSpPr txBox="1"/>
          <p:nvPr/>
        </p:nvSpPr>
        <p:spPr>
          <a:xfrm>
            <a:off x="1537854" y="1874728"/>
            <a:ext cx="91162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Você tem uma influência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bem</a:t>
            </a:r>
            <a:r>
              <a:rPr lang="pt-B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mal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sobre a mente e o cará ter de outros. E justamente a influência que exercer será escrita nos livros do Céu. Um anjo observa você e registra suas palavras e ações. Ao se levantar pela manhã, você sente suas incapacidades e necessidade de força vinda de Deus? E humilde e sinceramente expõe suas necessidades ao Pai celestial?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D51F8C13-362A-AA86-3E01-EB35F96B2CA7}"/>
              </a:ext>
            </a:extLst>
          </p:cNvPr>
          <p:cNvSpPr/>
          <p:nvPr/>
        </p:nvSpPr>
        <p:spPr>
          <a:xfrm>
            <a:off x="674914" y="662049"/>
            <a:ext cx="10842172" cy="553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03B5A6-2203-FC77-9397-1A3DB2C4EF06}"/>
              </a:ext>
            </a:extLst>
          </p:cNvPr>
          <p:cNvSpPr txBox="1"/>
          <p:nvPr/>
        </p:nvSpPr>
        <p:spPr>
          <a:xfrm>
            <a:off x="1214252" y="1012954"/>
            <a:ext cx="9763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assim for, os anjos anotam suas orações e, se estas não partirem de lábios fingidos, quando você estiver em risco de errar inconscientemente, de exercer uma influência que leve outros a errar, seu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anjo da guarda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estará ao seu lado, impulsionando-o a seguir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escolhendo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palavras para você proferir e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influenciando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suas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 não se sente em perigo e não faz prece alguma em busca de auxílio e força para resistir às tentações, é certo que você se perderá; sua negligência do dever será registrada nos livros de Deus no Céu, e você será achado em falta no dia da provação.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7D0E7-4E85-D6DB-AF77-D4BDEEC9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B6819895-3AE4-85C5-57E7-66736551F4A8}"/>
              </a:ext>
            </a:extLst>
          </p:cNvPr>
          <p:cNvSpPr/>
          <p:nvPr/>
        </p:nvSpPr>
        <p:spPr>
          <a:xfrm>
            <a:off x="1524707" y="1814516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ABC789-B4CF-CABD-B919-14842FAED500}"/>
              </a:ext>
            </a:extLst>
          </p:cNvPr>
          <p:cNvSpPr txBox="1"/>
          <p:nvPr/>
        </p:nvSpPr>
        <p:spPr>
          <a:xfrm>
            <a:off x="2099502" y="2646128"/>
            <a:ext cx="79929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famílias têm sofrido fortes ataques do inimigo, e muitas delas estão se desestruturando. Por isso,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necessário apresentar e suplicar ao Senhor ao reunir a família a cada manhã e noite?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(Ver p. 45, 46.)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9109023E-7E10-969A-B796-7E497A8387A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lang="en-US" sz="10000" kern="0" dirty="0">
                <a:latin typeface="Bernard MT Condensed" panose="02050806060905020404" pitchFamily="18" charset="0"/>
              </a:rPr>
              <a:t>5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88446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F39DD-95D6-A6E7-0AE0-A234328C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9CECDB68-5E72-3F91-5E0C-C955CADABAE0}"/>
              </a:ext>
            </a:extLst>
          </p:cNvPr>
          <p:cNvSpPr/>
          <p:nvPr/>
        </p:nvSpPr>
        <p:spPr>
          <a:xfrm>
            <a:off x="674914" y="1362693"/>
            <a:ext cx="10842172" cy="41326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10C2EB-A87E-B8A6-1D21-82004CBBD1A4}"/>
              </a:ext>
            </a:extLst>
          </p:cNvPr>
          <p:cNvSpPr txBox="1"/>
          <p:nvPr/>
        </p:nvSpPr>
        <p:spPr>
          <a:xfrm>
            <a:off x="1694460" y="1659284"/>
            <a:ext cx="8803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Pais e mães, cada manhã e noite reúnam os filhos ao redor de si e, com humilde petição,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 o coração,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Seus queridos estão expostos à tentação. Contratempos diários atravessam o caminho dos jovens e idosos. Os que quiserem viver vida paciente, amorosa e alegre precisam orar. Só recebendo auxílio constante de Deus poderemos alcançar a vitória sobre o próprio ego.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8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CA41C-5571-7BEC-F2C9-52C1657A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8AA2D8C9-3848-082F-A6D0-D2BB99B4FCBB}"/>
              </a:ext>
            </a:extLst>
          </p:cNvPr>
          <p:cNvSpPr/>
          <p:nvPr/>
        </p:nvSpPr>
        <p:spPr>
          <a:xfrm>
            <a:off x="674914" y="970808"/>
            <a:ext cx="10842172" cy="49163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BB4383-8B0D-E587-DA5B-F013B3B64E92}"/>
              </a:ext>
            </a:extLst>
          </p:cNvPr>
          <p:cNvSpPr txBox="1"/>
          <p:nvPr/>
        </p:nvSpPr>
        <p:spPr>
          <a:xfrm>
            <a:off x="1507424" y="1443840"/>
            <a:ext cx="91771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manhã,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 com seus filhos. Não façam cálculos para meses ou anos; eles não lhes pertencem. Um curto dia é o que Deus lhes dá. Como se esse fosse o último dia de vocês na Terra, trabalhem para o Mestre durante suas horas. Apresentem a Deus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seus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para serem levados avante ou deixados de lado, conforme Sua providência indicar. Aceitem os planos Dele em vez dos seus, mesmo que a aceitação deles exija a renúncia de projetos acalentados.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52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F3BB48FC-91D3-D41C-79CF-2E915D4379F7}"/>
              </a:ext>
            </a:extLst>
          </p:cNvPr>
          <p:cNvSpPr/>
          <p:nvPr/>
        </p:nvSpPr>
        <p:spPr>
          <a:xfrm>
            <a:off x="674914" y="1362693"/>
            <a:ext cx="10842172" cy="41326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9FFC35-06B6-EF74-C389-F85E5C327284}"/>
              </a:ext>
            </a:extLst>
          </p:cNvPr>
          <p:cNvSpPr txBox="1"/>
          <p:nvPr/>
        </p:nvSpPr>
        <p:spPr>
          <a:xfrm>
            <a:off x="1694460" y="1659284"/>
            <a:ext cx="8803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Pais e mães, cada manhã e noite reúnam os filhos ao redor de si e, com humilde petição,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elevem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 o coração,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suplicando-Lhe auxílio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Seus queridos estão expostos à tentação. Contratempos diários atravessam o caminho dos jovens e idosos. Os que quiserem viver vida paciente, amorosa e alegre precisam orar. Só recebendo auxílio constante de Deus poderemos alcançar a vitória sobre o próprio ego.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47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BBEAE4EA-13AB-159C-F985-D8E21E00F544}"/>
              </a:ext>
            </a:extLst>
          </p:cNvPr>
          <p:cNvSpPr/>
          <p:nvPr/>
        </p:nvSpPr>
        <p:spPr>
          <a:xfrm>
            <a:off x="674914" y="970808"/>
            <a:ext cx="10842172" cy="49163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D16EC2-B0BB-D552-3E0B-37A16D351D05}"/>
              </a:ext>
            </a:extLst>
          </p:cNvPr>
          <p:cNvSpPr txBox="1"/>
          <p:nvPr/>
        </p:nvSpPr>
        <p:spPr>
          <a:xfrm>
            <a:off x="1507424" y="1443840"/>
            <a:ext cx="91771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manhã,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consagrem-se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Deus com seus filhos. Não façam cálculos para meses ou anos; eles não lhes pertencem. Um curto dia é o que Deus lhes dá. Como se esse fosse o último dia de vocês na Terra, trabalhem para o Mestre durante suas horas. Apresentem a Deus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 seus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para serem levados avante ou deixados de lado, conforme Sua providência indicar. Aceitem os planos Dele em vez dos seus, mesmo que a aceitação deles exija a renúncia de projetos acalentados.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25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A44E1-DA4A-3885-7433-92679156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0B4B5709-F51F-1E28-CCF5-CF23CD05FA49}"/>
              </a:ext>
            </a:extLst>
          </p:cNvPr>
          <p:cNvSpPr/>
          <p:nvPr/>
        </p:nvSpPr>
        <p:spPr>
          <a:xfrm>
            <a:off x="1524707" y="1814516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2FB466-F966-7BD8-F70A-56A7224941A8}"/>
              </a:ext>
            </a:extLst>
          </p:cNvPr>
          <p:cNvSpPr txBox="1"/>
          <p:nvPr/>
        </p:nvSpPr>
        <p:spPr>
          <a:xfrm>
            <a:off x="2098738" y="2539250"/>
            <a:ext cx="79945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dos problemas que as pessoas costumam ter é o excesso de trabalho comparado ao tempo dedicado à família e à devoção.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Jesus fazia, mesmo em meio a muita atividade, quando precisava estar a sós com o Pai?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(ver p. 47)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72D92B7D-9C73-3369-F23E-E138646824D4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6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610292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2623E-1917-D964-1101-D44039D8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43219E67-C587-D7AB-142F-4D0A0436ADFF}"/>
              </a:ext>
            </a:extLst>
          </p:cNvPr>
          <p:cNvSpPr/>
          <p:nvPr/>
        </p:nvSpPr>
        <p:spPr>
          <a:xfrm>
            <a:off x="674914" y="1438399"/>
            <a:ext cx="10842172" cy="39812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9A2580-B236-9C0D-D1F9-8487CCB5830B}"/>
              </a:ext>
            </a:extLst>
          </p:cNvPr>
          <p:cNvSpPr txBox="1"/>
          <p:nvPr/>
        </p:nvSpPr>
        <p:spPr>
          <a:xfrm>
            <a:off x="1876919" y="1874728"/>
            <a:ext cx="84381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uma vida toda dedicada ao bem dos outros, o Salvador achou necessário afastar-Se diariamente dos lugares movimentados e da multidão que O acompanhava. Precisava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uma vida de incessante atividade e contato com as necessidades humanas,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ininterrupta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7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347319-D326-6396-C995-5C5AD463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7F637D91-B21C-D33C-D0BB-91EF3E6AE8FF}"/>
              </a:ext>
            </a:extLst>
          </p:cNvPr>
          <p:cNvSpPr/>
          <p:nvPr/>
        </p:nvSpPr>
        <p:spPr>
          <a:xfrm>
            <a:off x="1025236" y="970808"/>
            <a:ext cx="10141527" cy="49163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A7446F-3D90-400E-93C3-B34412ADA46C}"/>
              </a:ext>
            </a:extLst>
          </p:cNvPr>
          <p:cNvSpPr txBox="1"/>
          <p:nvPr/>
        </p:nvSpPr>
        <p:spPr>
          <a:xfrm>
            <a:off x="1718209" y="1659284"/>
            <a:ext cx="87555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um de nós, participante de nossas necessidades e fraquezas,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Deus e, no lugar reservado de oração, buscava força divina, a fim de sair fortalecido para Seus deveres e provações. Em um mundo de pecado, Jesus suportou lutas e angústias. Em comunhão com Deus, podia aliviar as dores que O esmagavam. Ali encontrava conforto e alegria.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95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045C66-F517-9FE0-A8B4-7F9692B0F0F0}"/>
              </a:ext>
            </a:extLst>
          </p:cNvPr>
          <p:cNvSpPr txBox="1"/>
          <p:nvPr/>
        </p:nvSpPr>
        <p:spPr>
          <a:xfrm>
            <a:off x="1612075" y="1166842"/>
            <a:ext cx="89678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um privilégio para nós abrir o coração e permitir que a luz da presença de Cristo entre. Meu irmão, minha irmã, volte-se para a luz. Entre em contato real e pessoal com Cristo, para que possa ter uma influência enobrecedora e restauradora. Que sua fé seja inabalável, pura e firme. Permita que a gratidão transborde de seu coração. Ao despertar a cada manhã, ajoelhe-se ao lado da cama e peça a Deus que lhe conceda força para cumprir as responsabilidades do dia e resistir às tentações. Suplique a Ele que ajude você a incorporar ao seu trabalho o caráter amável de Cristo. Solicite Sua orientação para proferir palavras que inspiram esperança e coragem naqueles ao seu redor, ao mesmo tempo em que aproxima você do Salvador (p. 40).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1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54364DB3-496E-EDFB-A230-CA7596DDBFA2}"/>
              </a:ext>
            </a:extLst>
          </p:cNvPr>
          <p:cNvSpPr/>
          <p:nvPr/>
        </p:nvSpPr>
        <p:spPr>
          <a:xfrm>
            <a:off x="674914" y="1438399"/>
            <a:ext cx="10842172" cy="39812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05E9C9-43B9-F464-91DB-722D3C517BA8}"/>
              </a:ext>
            </a:extLst>
          </p:cNvPr>
          <p:cNvSpPr txBox="1"/>
          <p:nvPr/>
        </p:nvSpPr>
        <p:spPr>
          <a:xfrm>
            <a:off x="1876919" y="1874728"/>
            <a:ext cx="84381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uma vida toda dedicada ao bem dos outros, o Salvador achou necessário afastar-Se diariamente dos lugares movimentados e da multidão que O acompanhava. Precisava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retirar-Se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uma vida de incessante atividade e contato com as necessidades humanas, para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buscar sossego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ininterrupta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comunhão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25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5EC7336A-57B7-EBF5-A925-1C02D12590C2}"/>
              </a:ext>
            </a:extLst>
          </p:cNvPr>
          <p:cNvSpPr/>
          <p:nvPr/>
        </p:nvSpPr>
        <p:spPr>
          <a:xfrm>
            <a:off x="1025236" y="970808"/>
            <a:ext cx="10141527" cy="49163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F5467B-1F08-EE91-2CAD-DB9A709C6758}"/>
              </a:ext>
            </a:extLst>
          </p:cNvPr>
          <p:cNvSpPr txBox="1"/>
          <p:nvPr/>
        </p:nvSpPr>
        <p:spPr>
          <a:xfrm>
            <a:off x="1718209" y="1659284"/>
            <a:ext cx="87555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um de nós, participante de nossas necessidades e fraquezas,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dependia completamente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Deus e, no lugar reservado de oração, buscava força divina, a fim de sair fortalecido para Seus deveres e provações. Em um mundo de pecado, Jesus suportou lutas e angústias. Em comunhão com Deus, podia aliviar as dores que O esmagavam. Ali encontrava conforto e alegria.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3509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8D3BE-DD77-EF1D-09DD-C9977FA8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">
            <a:extLst>
              <a:ext uri="{FF2B5EF4-FFF2-40B4-BE49-F238E27FC236}">
                <a16:creationId xmlns:a16="http://schemas.microsoft.com/office/drawing/2014/main" id="{83979419-11FA-F1F3-2873-CE231703BCFD}"/>
              </a:ext>
            </a:extLst>
          </p:cNvPr>
          <p:cNvSpPr/>
          <p:nvPr/>
        </p:nvSpPr>
        <p:spPr>
          <a:xfrm>
            <a:off x="3999479" y="1873859"/>
            <a:ext cx="7651568" cy="3375673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500D0E-ECC9-D557-2529-C267A9CD1EF6}"/>
              </a:ext>
            </a:extLst>
          </p:cNvPr>
          <p:cNvSpPr txBox="1"/>
          <p:nvPr/>
        </p:nvSpPr>
        <p:spPr>
          <a:xfrm>
            <a:off x="4538502" y="2333862"/>
            <a:ext cx="6573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Você tem um lugar especial em sua casa para orar a Deus? É importante ter um lugar específico para orar? Como devem ser as orações, curtas ou longas?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B0FE02-8D95-1199-B16D-279030B06A77}"/>
              </a:ext>
            </a:extLst>
          </p:cNvPr>
          <p:cNvSpPr/>
          <p:nvPr/>
        </p:nvSpPr>
        <p:spPr>
          <a:xfrm>
            <a:off x="3961061" y="950529"/>
            <a:ext cx="4269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>
                  <a:solidFill>
                    <a:srgbClr val="BFB34B"/>
                  </a:solidFill>
                </a:ln>
                <a:solidFill>
                  <a:srgbClr val="BDAE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PARA REFLETIR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79539E-25AD-0EE4-60D5-631856912D51}"/>
              </a:ext>
            </a:extLst>
          </p:cNvPr>
          <p:cNvSpPr txBox="1"/>
          <p:nvPr/>
        </p:nvSpPr>
        <p:spPr>
          <a:xfrm>
            <a:off x="4776273" y="3903522"/>
            <a:ext cx="6097978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51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">
            <a:extLst>
              <a:ext uri="{FF2B5EF4-FFF2-40B4-BE49-F238E27FC236}">
                <a16:creationId xmlns:a16="http://schemas.microsoft.com/office/drawing/2014/main" id="{EEE0B35F-7D05-14A4-908E-F6A1B6068D7B}"/>
              </a:ext>
            </a:extLst>
          </p:cNvPr>
          <p:cNvSpPr/>
          <p:nvPr/>
        </p:nvSpPr>
        <p:spPr>
          <a:xfrm>
            <a:off x="4251367" y="2280062"/>
            <a:ext cx="7340304" cy="3562521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14B259-5CDE-9337-3A8E-9012A47850C6}"/>
              </a:ext>
            </a:extLst>
          </p:cNvPr>
          <p:cNvSpPr txBox="1"/>
          <p:nvPr/>
        </p:nvSpPr>
        <p:spPr>
          <a:xfrm>
            <a:off x="4793450" y="2722494"/>
            <a:ext cx="6155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Devemos ter um lugar costumeiro para a oração particular. Jesus tinha lugares especiais para comunhão com Deus, e devemos fazer o mesmo. Precisamos retirar-nos frequentemente para algum local, por mais humilde que seja, onde possamos ficar a sós com Deus.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57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">
            <a:extLst>
              <a:ext uri="{FF2B5EF4-FFF2-40B4-BE49-F238E27FC236}">
                <a16:creationId xmlns:a16="http://schemas.microsoft.com/office/drawing/2014/main" id="{94911180-8460-5F0D-B814-0E8F7267CD33}"/>
              </a:ext>
            </a:extLst>
          </p:cNvPr>
          <p:cNvSpPr/>
          <p:nvPr/>
        </p:nvSpPr>
        <p:spPr>
          <a:xfrm>
            <a:off x="4263241" y="1472540"/>
            <a:ext cx="7340304" cy="4370044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4FF7A2-9D9D-050F-03D2-7797B3A2AF8F}"/>
              </a:ext>
            </a:extLst>
          </p:cNvPr>
          <p:cNvSpPr txBox="1"/>
          <p:nvPr/>
        </p:nvSpPr>
        <p:spPr>
          <a:xfrm>
            <a:off x="4802761" y="1764736"/>
            <a:ext cx="61900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muitas vezes Se cansou em trabalho contínuo, em abnegação e sacrifício para abençoar os que sofriam e estavam em necessidade. Ele passava noites inteiras em oração sozinho nas montanhas, não por causa de Suas fraquezas e necessidades, mas porque via e sentia as fraquezas da nossa natureza para resistir às tentações do inimigo exatamente naqueles pontos em que somos agora vencidos (p. 51, 52).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2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">
            <a:extLst>
              <a:ext uri="{FF2B5EF4-FFF2-40B4-BE49-F238E27FC236}">
                <a16:creationId xmlns:a16="http://schemas.microsoft.com/office/drawing/2014/main" id="{B771294D-5D3B-24C8-F6B3-3BCEB7473460}"/>
              </a:ext>
            </a:extLst>
          </p:cNvPr>
          <p:cNvSpPr/>
          <p:nvPr/>
        </p:nvSpPr>
        <p:spPr>
          <a:xfrm>
            <a:off x="4251367" y="2256312"/>
            <a:ext cx="7340304" cy="3586272"/>
          </a:xfrm>
          <a:prstGeom prst="roundRect">
            <a:avLst>
              <a:gd name="adj" fmla="val 13991"/>
            </a:avLst>
          </a:prstGeom>
          <a:solidFill>
            <a:srgbClr val="92D050">
              <a:alpha val="29563"/>
            </a:srgb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918486-78E4-5C85-020F-C7EAE0EB985F}"/>
              </a:ext>
            </a:extLst>
          </p:cNvPr>
          <p:cNvSpPr txBox="1"/>
          <p:nvPr/>
        </p:nvSpPr>
        <p:spPr>
          <a:xfrm>
            <a:off x="5075660" y="2525954"/>
            <a:ext cx="56917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Nossas orações em público devem ser curtas e expressar somente as necessidades reais da alma, pedindo com simplicidade e fé confiante exatamente aquilo que precisamos. A oração proveniente de um coração humilde e contrito é o fôlego vital da alma com fome de justiça (p. 52)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1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5BF9C101-CAE9-C5F3-4536-53882A8F44E6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48E76D-764B-E501-329B-F9D4EE3EFE45}"/>
              </a:ext>
            </a:extLst>
          </p:cNvPr>
          <p:cNvSpPr txBox="1"/>
          <p:nvPr/>
        </p:nvSpPr>
        <p:spPr>
          <a:xfrm>
            <a:off x="2773103" y="2948087"/>
            <a:ext cx="66457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 são os resultados de uma vida de oração? Após orar, qual deve ser nossa atitude?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(Ver p. 41.)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0C042625-EBD9-73FC-9861-6C2D743E232A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8748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9D7B6-31C5-F230-8F97-94CD8ECAA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0E476D87-EE85-7D96-D06C-063FEAB9B924}"/>
              </a:ext>
            </a:extLst>
          </p:cNvPr>
          <p:cNvSpPr/>
          <p:nvPr/>
        </p:nvSpPr>
        <p:spPr>
          <a:xfrm>
            <a:off x="848436" y="1839053"/>
            <a:ext cx="10495128" cy="3179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234982-A56E-81FA-5502-4A6458B3F5EA}"/>
              </a:ext>
            </a:extLst>
          </p:cNvPr>
          <p:cNvSpPr txBox="1"/>
          <p:nvPr/>
        </p:nvSpPr>
        <p:spPr>
          <a:xfrm>
            <a:off x="1499259" y="2305615"/>
            <a:ext cx="91934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pessoa que se volve para Deus em busca de auxílio, apoio e poder, mediante diária e fervorosa oração, terá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nobres,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claras da verdade e do dever,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propósitos de ação e uma contínua fome e sede de justiça.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7064A-6E30-5B6A-5E2E-A7091A416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2FAC0392-DA35-41E0-F8B6-E0F45C094EB2}"/>
              </a:ext>
            </a:extLst>
          </p:cNvPr>
          <p:cNvSpPr/>
          <p:nvPr/>
        </p:nvSpPr>
        <p:spPr>
          <a:xfrm>
            <a:off x="848436" y="1380506"/>
            <a:ext cx="10495128" cy="40969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5581A1-940D-0AF2-8469-9D9DCAB37B01}"/>
              </a:ext>
            </a:extLst>
          </p:cNvPr>
          <p:cNvSpPr txBox="1"/>
          <p:nvPr/>
        </p:nvSpPr>
        <p:spPr>
          <a:xfrm>
            <a:off x="1478478" y="1874727"/>
            <a:ext cx="92350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comunhão com Deus, seremos habilitados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os outros, por meio de nosso convívio com eles,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reinam em nosso coração. A força obtida na oração a Deus, unida ao perseverante esforço no exercitar a mente na reflexão e no cuidado, prepara a pessoa para os deveres diários e mantém o espírito em paz em todas as circunstâncias.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7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9F96F-F861-A899-258A-9B1E2C38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>
            <a:extLst>
              <a:ext uri="{FF2B5EF4-FFF2-40B4-BE49-F238E27FC236}">
                <a16:creationId xmlns:a16="http://schemas.microsoft.com/office/drawing/2014/main" id="{C2625BF2-1345-C7F7-62AB-846AAAD26463}"/>
              </a:ext>
            </a:extLst>
          </p:cNvPr>
          <p:cNvSpPr/>
          <p:nvPr/>
        </p:nvSpPr>
        <p:spPr>
          <a:xfrm>
            <a:off x="848436" y="1839053"/>
            <a:ext cx="10495128" cy="3179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015506-E013-C8DB-BD45-2172AB0EE782}"/>
              </a:ext>
            </a:extLst>
          </p:cNvPr>
          <p:cNvSpPr txBox="1"/>
          <p:nvPr/>
        </p:nvSpPr>
        <p:spPr>
          <a:xfrm>
            <a:off x="1499259" y="2305615"/>
            <a:ext cx="91934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pessoa que se volve para Deus em busca de auxílio, apoio e poder, mediante diária e fervorosa oração, terá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aspirações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nobres,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percepções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claras da verdade e do dever,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elevados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propósitos de ação e uma contínua fome e sede de justiça.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1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">
            <a:extLst>
              <a:ext uri="{FF2B5EF4-FFF2-40B4-BE49-F238E27FC236}">
                <a16:creationId xmlns:a16="http://schemas.microsoft.com/office/drawing/2014/main" id="{09EE19B4-F5AF-8AF5-04C1-8A83E8D0916D}"/>
              </a:ext>
            </a:extLst>
          </p:cNvPr>
          <p:cNvSpPr/>
          <p:nvPr/>
        </p:nvSpPr>
        <p:spPr>
          <a:xfrm>
            <a:off x="848436" y="1380506"/>
            <a:ext cx="10495128" cy="40969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97B260-17B9-BBA7-070E-3FCF02B90834}"/>
              </a:ext>
            </a:extLst>
          </p:cNvPr>
          <p:cNvSpPr txBox="1"/>
          <p:nvPr/>
        </p:nvSpPr>
        <p:spPr>
          <a:xfrm>
            <a:off x="1478478" y="1874727"/>
            <a:ext cx="92350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Mantendo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comunhão com Deus, seremos habilitados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difundir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os outros, por meio de nosso convívio com eles,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luz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 </a:t>
            </a:r>
            <a:r>
              <a:rPr lang="pt-BR" sz="28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serenidade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reinam em nosso coração. A força obtida na oração a Deus, unida ao perseverante esforço no exercitar a mente na reflexão e no cuidado, prepara a pessoa para os deveres diários e mantém o espírito em paz em todas as circunstâncias.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0745C-B919-860C-8F8E-A29522D6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1736E327-9544-F27B-38AA-238271AB58AA}"/>
              </a:ext>
            </a:extLst>
          </p:cNvPr>
          <p:cNvSpPr/>
          <p:nvPr/>
        </p:nvSpPr>
        <p:spPr>
          <a:xfrm>
            <a:off x="1524707" y="1685588"/>
            <a:ext cx="9142586" cy="3909994"/>
          </a:xfrm>
          <a:prstGeom prst="roundRect">
            <a:avLst>
              <a:gd name="adj" fmla="val 13991"/>
            </a:avLst>
          </a:prstGeom>
          <a:solidFill>
            <a:schemeClr val="accent4">
              <a:hueOff val="348544"/>
              <a:lumOff val="7139"/>
              <a:alpha val="29563"/>
            </a:schemeClr>
          </a:solidFill>
          <a:ln w="12700">
            <a:miter lim="400000"/>
          </a:ln>
          <a:effectLst>
            <a:reflection stA="90289" endPos="40000" dir="5400000" sy="-100000" algn="bl" rotWithShape="0"/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C1FD9F-4CBF-20E5-15DD-0B771FCECCF0}"/>
              </a:ext>
            </a:extLst>
          </p:cNvPr>
          <p:cNvSpPr txBox="1"/>
          <p:nvPr/>
        </p:nvSpPr>
        <p:spPr>
          <a:xfrm>
            <a:off x="2661169" y="2732644"/>
            <a:ext cx="68696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pais são responsáveis por manter o lar tranquilo e equilibrado. </a:t>
            </a:r>
            <a:r>
              <a:rPr lang="pt-B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 deve ser sua oração diária? Que conselhos eles devem seguir?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(Ver p. 43.)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01">
            <a:extLst>
              <a:ext uri="{FF2B5EF4-FFF2-40B4-BE49-F238E27FC236}">
                <a16:creationId xmlns:a16="http://schemas.microsoft.com/office/drawing/2014/main" id="{89050EE6-C9FC-4C58-3756-78E9F0ED7A17}"/>
              </a:ext>
            </a:extLst>
          </p:cNvPr>
          <p:cNvSpPr/>
          <p:nvPr/>
        </p:nvSpPr>
        <p:spPr>
          <a:xfrm>
            <a:off x="437196" y="665645"/>
            <a:ext cx="3174105" cy="176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BBB05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0" b="0" i="0" u="none" strike="noStrike" cap="none" spc="0" normalizeH="0" baseline="0">
                <a:ln>
                  <a:noFill/>
                </a:ln>
                <a:solidFill>
                  <a:srgbClr val="523A37"/>
                </a:solidFill>
                <a:effectLst/>
                <a:uFillTx/>
                <a:latin typeface="Futura"/>
                <a:ea typeface="Futura"/>
                <a:cs typeface="Futura"/>
                <a:sym typeface="Futur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0</a:t>
            </a:r>
            <a:r>
              <a:rPr kumimoji="0" 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523A37"/>
                </a:solidFill>
                <a:effectLst/>
                <a:uLnTx/>
                <a:uFillTx/>
                <a:latin typeface="Bernard MT Condensed" panose="02050806060905020404" pitchFamily="18" charset="0"/>
                <a:sym typeface="Futura"/>
              </a:rPr>
              <a:t>2</a:t>
            </a:r>
            <a:endParaRPr kumimoji="0" sz="10000" b="0" i="0" u="none" strike="noStrike" kern="0" cap="none" spc="0" normalizeH="0" baseline="0" noProof="0" dirty="0">
              <a:ln>
                <a:noFill/>
              </a:ln>
              <a:solidFill>
                <a:srgbClr val="523A37"/>
              </a:solidFill>
              <a:effectLst/>
              <a:uLnTx/>
              <a:uFillTx/>
              <a:latin typeface="Bernard MT Condensed" panose="02050806060905020404" pitchFamily="18" charset="0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64673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2192</Words>
  <Application>Microsoft Macintosh PowerPoint</Application>
  <PresentationFormat>Widescreen</PresentationFormat>
  <Paragraphs>42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Bernard MT Condensed</vt:lpstr>
      <vt:lpstr>Calibri</vt:lpstr>
      <vt:lpstr>Calibri Light</vt:lpstr>
      <vt:lpstr>Tahoma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Victor Diego Trivelato</cp:lastModifiedBy>
  <cp:revision>3</cp:revision>
  <dcterms:created xsi:type="dcterms:W3CDTF">2025-09-22T05:23:33Z</dcterms:created>
  <dcterms:modified xsi:type="dcterms:W3CDTF">2025-10-16T17:30:52Z</dcterms:modified>
</cp:coreProperties>
</file>