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327" r:id="rId4"/>
    <p:sldId id="282" r:id="rId5"/>
    <p:sldId id="329" r:id="rId6"/>
    <p:sldId id="330" r:id="rId7"/>
    <p:sldId id="326" r:id="rId8"/>
    <p:sldId id="328" r:id="rId9"/>
    <p:sldId id="331" r:id="rId10"/>
    <p:sldId id="333" r:id="rId11"/>
    <p:sldId id="332" r:id="rId12"/>
    <p:sldId id="334" r:id="rId13"/>
    <p:sldId id="337" r:id="rId14"/>
    <p:sldId id="338" r:id="rId15"/>
    <p:sldId id="335" r:id="rId16"/>
    <p:sldId id="336" r:id="rId17"/>
    <p:sldId id="339" r:id="rId18"/>
    <p:sldId id="341" r:id="rId19"/>
    <p:sldId id="340" r:id="rId20"/>
    <p:sldId id="342" r:id="rId21"/>
    <p:sldId id="344" r:id="rId22"/>
    <p:sldId id="343" r:id="rId23"/>
    <p:sldId id="346" r:id="rId24"/>
    <p:sldId id="350" r:id="rId25"/>
    <p:sldId id="345" r:id="rId26"/>
    <p:sldId id="319" r:id="rId27"/>
    <p:sldId id="299" r:id="rId28"/>
    <p:sldId id="347" r:id="rId29"/>
    <p:sldId id="34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8"/>
  </p:normalViewPr>
  <p:slideViewPr>
    <p:cSldViewPr snapToGrid="0">
      <p:cViewPr varScale="1">
        <p:scale>
          <a:sx n="105" d="100"/>
          <a:sy n="105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F0C1A-8FBB-48EB-3A3D-F3891FD68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68E8C1-270E-5336-E98B-D1230C5BF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3BF65-37CD-E3D6-A6C9-513014C1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902B-52A5-4539-8E0C-9D81A10A0CC3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ED4AE4-99AF-BECB-28F4-F0BC82F9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F20B9-964E-593B-A4A1-6A639E044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8A6-45AE-4D80-8452-6F4E2772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D4DAE-EF90-32AE-8923-D057C23B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E6D229-F189-2E0D-A663-C5CA9BBDB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D6BC75-B951-0DED-A1F7-5B7E3557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902B-52A5-4539-8E0C-9D81A10A0CC3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6BE225-109F-3139-AC01-FC69524F6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0D2501-B912-69FE-CBC2-A4DABB7B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8A6-45AE-4D80-8452-6F4E2772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F8F34D-D13A-66DD-74F6-286DA4C1F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0D2865-D86A-13E3-3A5D-307D0F3E8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275298-FFE9-68B2-EE43-9E4BBC60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902B-52A5-4539-8E0C-9D81A10A0CC3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71DBF1-CEEE-4ABD-5635-0F513E88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6F9022-B484-0314-A68D-7A830323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8A6-45AE-4D80-8452-6F4E2772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72360-63EA-AF8B-FBAD-6C07D2F3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4430A-FC3F-A2C7-5193-5409DE0F4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FB2A1-DECA-F8D8-886D-390AEDFA2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902B-52A5-4539-8E0C-9D81A10A0CC3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82164E-01ED-5D5F-9F45-D75E6E38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E181D-E381-1207-B084-E7BB4EFA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8A6-45AE-4D80-8452-6F4E2772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4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D7E8B-26A8-9BA4-B1A1-F31DFAF8E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4E00EC-7DD1-93C7-7D2D-6B03A8ACD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84C840-7667-8878-9FA0-8EA41BEC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902B-52A5-4539-8E0C-9D81A10A0CC3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ED822A-732B-FE86-8F47-95D3B9AC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1C6ABE-6354-7D5F-FFA7-85A82A5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8A6-45AE-4D80-8452-6F4E2772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6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DCE7C-A433-6108-1F0F-38BB2276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63B90F-92FF-4873-0F09-6804F44D9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BC2A6F-2B44-7342-9C3C-A2CD11F29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1D3F26-84F4-1357-A999-BAB09516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902B-52A5-4539-8E0C-9D81A10A0CC3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553882-3DD5-4EB8-68A0-B8C25CD0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5E2C8C-B941-9134-515B-26598E57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8A6-45AE-4D80-8452-6F4E2772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7A6EE-5D17-22AB-7DBD-85DD8310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01B334-4802-1195-B150-684DB5AAA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0BB88D-543A-264E-7A23-8FB2B9375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19BBAB-5AB5-66F0-5517-A80746F4E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51AF39-E792-8ACD-1FDA-7166DC648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3360EA-B238-1974-E34E-B9C2D15D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902B-52A5-4539-8E0C-9D81A10A0CC3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A48B04-F2A2-E9A3-3D65-1EEBC9E92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412B28B-2F93-27B2-B567-D4D6D7D6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8A6-45AE-4D80-8452-6F4E2772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9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B7BC5-B8CA-BD8A-2313-8014E4A3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29DF14-9417-94E5-6D41-1EFAF9A9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902B-52A5-4539-8E0C-9D81A10A0CC3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B2F5FC-7F63-CE94-D8E5-38BA1EB8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E93B6E-E9DF-42A5-CE3B-B1117BBB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8A6-45AE-4D80-8452-6F4E2772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1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37DBA1-9A9C-6F5A-4CF5-67FFC77D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902B-52A5-4539-8E0C-9D81A10A0CC3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BEFD5A-3B6C-5524-DB38-DCBC8A9F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87BF1B-39AC-E633-7B93-09D71625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8A6-45AE-4D80-8452-6F4E2772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9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F2D70-23E2-F7DD-304A-16D230BF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CC7AF-7E3D-7A60-34A8-312E640C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E326C4-8FD4-DA84-55F7-5E6C1935E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FA8A41-C74C-B634-4B34-89B3D359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902B-52A5-4539-8E0C-9D81A10A0CC3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B57DE-44BC-E795-E2DC-075706C7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67AFBC-95E3-11CC-CC92-FAC1A4AB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8A6-45AE-4D80-8452-6F4E2772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9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82F39-82F2-5544-884C-73A727CA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EE4270-021F-6AAF-F928-340F61BD2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DC87E-6FC2-421D-7E0A-D316DCBEC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813B0-EAFF-43E5-DEC6-DFCD351A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902B-52A5-4539-8E0C-9D81A10A0CC3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4E91E-37A1-B51D-10F7-0AE5DA49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F4BEAD-07E8-8544-AD63-F52C961E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8A6-45AE-4D80-8452-6F4E2772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9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76091C-34F1-5A76-4390-715D5D06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713799-9111-5ED4-9B6E-C3EA92636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A4444-C2CD-BD64-9222-194F308FD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2902B-52A5-4539-8E0C-9D81A10A0CC3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296F48-398C-60F6-98BB-41DF08688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96DF2F-244E-D12C-05D8-8FDC4D847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288A6-45AE-4D80-8452-6F4E2772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3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30F48-C669-EE2D-4D9F-FA3D743AB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B74C9F22-2F56-3C56-E2B7-44C6AB2C2772}"/>
              </a:ext>
            </a:extLst>
          </p:cNvPr>
          <p:cNvSpPr/>
          <p:nvPr/>
        </p:nvSpPr>
        <p:spPr>
          <a:xfrm>
            <a:off x="902526" y="938151"/>
            <a:ext cx="10557162" cy="50232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30A4F6-F241-ED67-38FC-7D9AD9BD0C32}"/>
              </a:ext>
            </a:extLst>
          </p:cNvPr>
          <p:cNvSpPr txBox="1"/>
          <p:nvPr/>
        </p:nvSpPr>
        <p:spPr>
          <a:xfrm>
            <a:off x="1265217" y="1443841"/>
            <a:ext cx="96615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Precisamos ser guiados pelo Espírito da verdade. Todo seguidor de Cristo deve perguntar fervorosamente: “Senhor,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eu faça?” Necessitamos nos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perante o Senhor, com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muito em Sua Palavra, especialmente nas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Devemos buscar agora uma experiência profunda e viva nas coisas de Deus. Não temos um minuto a perder. Acontecimentos de vital importância estão ocorrendo ao nosso redor. Estamos no terreno encantado de Satanás.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1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E901A0C6-B204-D2FD-FA98-1EFDCE510561}"/>
              </a:ext>
            </a:extLst>
          </p:cNvPr>
          <p:cNvSpPr/>
          <p:nvPr/>
        </p:nvSpPr>
        <p:spPr>
          <a:xfrm>
            <a:off x="902526" y="938151"/>
            <a:ext cx="10557162" cy="50232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F38CE5-080C-A685-2A59-12FEA9E82C50}"/>
              </a:ext>
            </a:extLst>
          </p:cNvPr>
          <p:cNvSpPr txBox="1"/>
          <p:nvPr/>
        </p:nvSpPr>
        <p:spPr>
          <a:xfrm>
            <a:off x="1265217" y="1443841"/>
            <a:ext cx="96615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Precisamos ser guiados pelo Espírito da verdade. Todo seguidor de Cristo deve perguntar fervorosamente: “Senhor,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queres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eu faça?” Necessitamos nos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humilhar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perante o Senhor, com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jejum e oração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meditar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muito em Sua Palavra, especialmente nas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cenas do juízo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Devemos buscar agora uma experiência profunda e viva nas coisas de Deus. Não temos um minuto a perder. Acontecimentos de vital importância estão ocorrendo ao nosso redor. Estamos no terreno encantado de Satanás.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AD6D3A-C033-C548-54BA-02E2C0C04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86EBDA5B-069D-61C5-34D5-496A59EEFEB5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8BBD6B-6A95-85C3-08C4-B8761748BB83}"/>
              </a:ext>
            </a:extLst>
          </p:cNvPr>
          <p:cNvSpPr txBox="1"/>
          <p:nvPr/>
        </p:nvSpPr>
        <p:spPr>
          <a:xfrm>
            <a:off x="2532939" y="2517200"/>
            <a:ext cx="71261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jornada rumo ao Céu, muitos cairão nas armadilhas do inimigo. Há esperança para os que se afastam do Senhor? O que eles precisam fazer? O que Deus fará se voltarem para Ele? (Ver p. 66, 67.)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F4CC5782-522F-3400-F66C-88AD7D7E68D5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lang="en-US" sz="10000" kern="0" dirty="0">
                <a:latin typeface="Bernard MT Condensed" panose="02050806060905020404" pitchFamily="18" charset="0"/>
              </a:rPr>
              <a:t>3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03145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A79EF-BF21-D787-505B-08DC3537B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8D636324-8DEA-E458-0A25-6C5189A0927B}"/>
              </a:ext>
            </a:extLst>
          </p:cNvPr>
          <p:cNvSpPr/>
          <p:nvPr/>
        </p:nvSpPr>
        <p:spPr>
          <a:xfrm>
            <a:off x="817419" y="1766453"/>
            <a:ext cx="10557162" cy="33250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CC7686-E4AF-C179-A1A9-133909871B9E}"/>
              </a:ext>
            </a:extLst>
          </p:cNvPr>
          <p:cNvSpPr txBox="1"/>
          <p:nvPr/>
        </p:nvSpPr>
        <p:spPr>
          <a:xfrm>
            <a:off x="1765960" y="2305613"/>
            <a:ext cx="86600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Pessoas de mais idade, uma vez honradas por Deus, podem ter manchado a vida, sacrificando a virtude no altar da luxúria. Se, porém,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abandonarem o pecado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Deus, ainda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elas.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7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FDC60C-59C9-8933-8892-628562D8A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70C42B9D-AB72-292C-6FF0-A24D4C6019D7}"/>
              </a:ext>
            </a:extLst>
          </p:cNvPr>
          <p:cNvSpPr/>
          <p:nvPr/>
        </p:nvSpPr>
        <p:spPr>
          <a:xfrm>
            <a:off x="817419" y="952995"/>
            <a:ext cx="10557162" cy="49520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A2D81BB-921F-6BDF-B78C-F3DF021B36CA}"/>
              </a:ext>
            </a:extLst>
          </p:cNvPr>
          <p:cNvSpPr txBox="1"/>
          <p:nvPr/>
        </p:nvSpPr>
        <p:spPr>
          <a:xfrm>
            <a:off x="1798369" y="1443841"/>
            <a:ext cx="8595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Aquele que declara: “Seja fiel até a morte, e Eu lhe darei a coroa da vida”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2:10) faz também o convite: “Que o ímpio abandone o seu mau caminho, e o homem mau, os seus pensamentos; converta-se ao Senhor, que Se compadecerá dele, e volte-se para o nosso Deus, porque é rico em perdoar”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55:7). Deus odeia o pecado, mas ama o pecador. Ele nos declara: “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sua perversão, Eu voluntariamente os amarei” (Os 14:4, ARC).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0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FA503BE1-D52F-2A64-F43F-9DFF9735D9BE}"/>
              </a:ext>
            </a:extLst>
          </p:cNvPr>
          <p:cNvSpPr/>
          <p:nvPr/>
        </p:nvSpPr>
        <p:spPr>
          <a:xfrm>
            <a:off x="817419" y="1766453"/>
            <a:ext cx="10557162" cy="33250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E6D59EF-FEC5-70A0-3308-7CD87E450269}"/>
              </a:ext>
            </a:extLst>
          </p:cNvPr>
          <p:cNvSpPr txBox="1"/>
          <p:nvPr/>
        </p:nvSpPr>
        <p:spPr>
          <a:xfrm>
            <a:off x="1765960" y="2305613"/>
            <a:ext cx="86600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Pessoas de mais idade, uma vez honradas por Deus, podem ter manchado a vida, sacrificando a virtude no altar da luxúria. Se, porém,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arrependerem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abandonarem o pecado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voltarem-se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Deus, ainda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haverá esperança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elas.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7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B19F1BF1-2471-5820-B808-2F31E0E584A2}"/>
              </a:ext>
            </a:extLst>
          </p:cNvPr>
          <p:cNvSpPr/>
          <p:nvPr/>
        </p:nvSpPr>
        <p:spPr>
          <a:xfrm>
            <a:off x="817419" y="952995"/>
            <a:ext cx="10557162" cy="49520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944E25-D59E-2A3D-0F01-F8ED3B1667EC}"/>
              </a:ext>
            </a:extLst>
          </p:cNvPr>
          <p:cNvSpPr txBox="1"/>
          <p:nvPr/>
        </p:nvSpPr>
        <p:spPr>
          <a:xfrm>
            <a:off x="1798369" y="1443841"/>
            <a:ext cx="8595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Aquele que declara: “Seja fiel até a morte, e Eu lhe darei a coroa da vida”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2:10) faz também o convite: “Que o ímpio abandone o seu mau caminho, e o homem mau, os seus pensamentos; converta-se ao Senhor, que Se compadecerá dele, e volte-se para o nosso Deus, porque é rico em perdoar”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55:7). Deus odeia o pecado, mas ama o pecador. Ele nos declara: “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 sararei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sua perversão, Eu voluntariamente os amarei” (Os 14:4, ARC).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0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830271-F74D-E25F-AD5A-D67C55C80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989E03B4-2152-5C27-B487-97EEC33F2FB7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A9E8F0-D636-F869-EC14-F37B15F4C703}"/>
              </a:ext>
            </a:extLst>
          </p:cNvPr>
          <p:cNvSpPr txBox="1"/>
          <p:nvPr/>
        </p:nvSpPr>
        <p:spPr>
          <a:xfrm>
            <a:off x="2423440" y="2736502"/>
            <a:ext cx="73451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obra terminará, não por nossa força, mas pela atuação e presença do Espírito Santo. Como e pelo que devemos orar? (Ver p. 67.)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A00CAD39-3456-681F-98F9-0AE423C63234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4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948115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09EBC-81EA-A6C4-6C47-349FED8D2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1AE0A255-D493-DA30-44CC-6542CACE43DE}"/>
              </a:ext>
            </a:extLst>
          </p:cNvPr>
          <p:cNvSpPr/>
          <p:nvPr/>
        </p:nvSpPr>
        <p:spPr>
          <a:xfrm>
            <a:off x="817418" y="952995"/>
            <a:ext cx="10557162" cy="49520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A66A77-0ECA-6DAE-770F-9EBE09935574}"/>
              </a:ext>
            </a:extLst>
          </p:cNvPr>
          <p:cNvSpPr txBox="1"/>
          <p:nvPr/>
        </p:nvSpPr>
        <p:spPr>
          <a:xfrm>
            <a:off x="1663533" y="1443841"/>
            <a:ext cx="88649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podemos depender de formas ou de mecanismos externos. Necessitamos da influência restauradora do Espírito Santo de Deus. “‘Não por força nem por poder, mas pelo meu Espírito’, diz o Senhor dos Exércitos”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Zc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4:6).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ao trabalhar de acordo com suas preces. Enquanto ora, creia e confie em Deus. Chegou o momento da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que o Senhor derramará Seu espírito em grande medida. Seja fervoroso em oração e vigie no Espírito.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4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E5F43728-1DA0-DF44-90A6-4E6AF69D2F15}"/>
              </a:ext>
            </a:extLst>
          </p:cNvPr>
          <p:cNvSpPr/>
          <p:nvPr/>
        </p:nvSpPr>
        <p:spPr>
          <a:xfrm>
            <a:off x="817418" y="952995"/>
            <a:ext cx="10557162" cy="49520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8F80AB-3CFD-7EB1-D01B-8C3AB8AA3661}"/>
              </a:ext>
            </a:extLst>
          </p:cNvPr>
          <p:cNvSpPr txBox="1"/>
          <p:nvPr/>
        </p:nvSpPr>
        <p:spPr>
          <a:xfrm>
            <a:off x="1663533" y="1443841"/>
            <a:ext cx="88649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podemos depender de formas ou de mecanismos externos. Necessitamos da influência restauradora do Espírito Santo de Deus. “‘Não por força nem por poder, mas pelo meu Espírito’, diz o Senhor dos Exércitos”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Zc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4:6).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Ore sem cessar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vigie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ao trabalhar de acordo com suas preces. Enquanto ora, creia e confie em Deus. Chegou o momento da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chuva serôdia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que o Senhor derramará Seu espírito em grande medida. Seja fervoroso em oração e vigie no Espírito.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2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47BC4D5-ECDC-D490-37BA-2D2A93066BE8}"/>
              </a:ext>
            </a:extLst>
          </p:cNvPr>
          <p:cNvSpPr/>
          <p:nvPr/>
        </p:nvSpPr>
        <p:spPr>
          <a:xfrm>
            <a:off x="1430610" y="855497"/>
            <a:ext cx="26068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rgbClr val="BFB3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LIÇÃO 7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2C70FF-7EE8-9CF8-944C-BB2B26AC7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59" y="2386750"/>
            <a:ext cx="6551961" cy="1042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3386539-9D9E-0508-E878-308EFBB9A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14" y="3429000"/>
            <a:ext cx="3526659" cy="5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0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A2DC01-336F-5BA8-22F4-7B5082EC7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06B24ABC-CA5F-76BB-DFB8-27631D5AEC98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EF651C-841D-DDA0-D709-088CBABD044D}"/>
              </a:ext>
            </a:extLst>
          </p:cNvPr>
          <p:cNvSpPr txBox="1"/>
          <p:nvPr/>
        </p:nvSpPr>
        <p:spPr>
          <a:xfrm>
            <a:off x="2343835" y="2517200"/>
            <a:ext cx="75043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que os anjos maus rodearão você e sua família no tempo do fim? Qual é o objetivo de Satanás? O que os anjos de Deus farão por aqueles que permanecerem em oração e com os olhos voltados para o Céu? (Ver p. 67.)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AFFF922E-025D-F179-1A6B-2BF7796F8746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lang="en-US" sz="10000" kern="0" dirty="0">
                <a:latin typeface="Bernard MT Condensed" panose="02050806060905020404" pitchFamily="18" charset="0"/>
              </a:rPr>
              <a:t>5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70538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0A6DF3-2343-C30F-F53A-6C446963F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B51536C2-F2CF-2CB7-5ED3-2DEB62317121}"/>
              </a:ext>
            </a:extLst>
          </p:cNvPr>
          <p:cNvSpPr/>
          <p:nvPr/>
        </p:nvSpPr>
        <p:spPr>
          <a:xfrm>
            <a:off x="817418" y="952994"/>
            <a:ext cx="10557162" cy="49520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76BBF8-5D18-CD4A-5937-2FFA5EED7B91}"/>
              </a:ext>
            </a:extLst>
          </p:cNvPr>
          <p:cNvSpPr txBox="1"/>
          <p:nvPr/>
        </p:nvSpPr>
        <p:spPr>
          <a:xfrm>
            <a:off x="1276596" y="1228396"/>
            <a:ext cx="96388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Anjos maus se juntavam em redor,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sobre eles para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sua vista e para que seus olhos se voltassem para as trevas que os cercavam, e assim fossem levados a duvidar de Deus e murmurar contra Ele. Sua única segurança consistia em conservar os olhos voltados para cima. Anjos de Deus tinham o encargo de vigiar Seu povo; e, enquanto a pestilenta atmosfera repleta de anjos maus pesava sobre os que estavam ansiosos, os anjos celestiais continuamente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sobre eles a fim de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densas trevas.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91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A5BCCD75-96E2-EB6B-C5CC-77B759FAE67F}"/>
              </a:ext>
            </a:extLst>
          </p:cNvPr>
          <p:cNvSpPr/>
          <p:nvPr/>
        </p:nvSpPr>
        <p:spPr>
          <a:xfrm>
            <a:off x="817419" y="952995"/>
            <a:ext cx="10557162" cy="49520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B2E6B2-E5E3-27CB-0427-AC05781DE1D1}"/>
              </a:ext>
            </a:extLst>
          </p:cNvPr>
          <p:cNvSpPr txBox="1"/>
          <p:nvPr/>
        </p:nvSpPr>
        <p:spPr>
          <a:xfrm>
            <a:off x="1276597" y="1228397"/>
            <a:ext cx="96388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Anjos maus se juntavam em redor,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projetando trevas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sobre eles para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excluir Jesus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sua vista e para que seus olhos se voltassem para as trevas que os cercavam, e assim fossem levados a duvidar de Deus e murmurar contra Ele. Sua única segurança consistia em conservar os olhos voltados para cima. Anjos de Deus tinham o encargo de vigiar Seu povo; e, enquanto a pestilenta atmosfera repleta de anjos maus pesava sobre os que estavam ansiosos, os anjos celestiais continuamente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agitavam as asas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sobre eles a fim de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dissipar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densas trevas.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40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DECC6-93A6-F663-494C-E5EB248A3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F28963DB-2403-34A0-E7E5-847704AD47F6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390411-DC63-1BB0-4021-209C92379D7C}"/>
              </a:ext>
            </a:extLst>
          </p:cNvPr>
          <p:cNvSpPr txBox="1"/>
          <p:nvPr/>
        </p:nvSpPr>
        <p:spPr>
          <a:xfrm>
            <a:off x="2600915" y="2736502"/>
            <a:ext cx="69901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acontecerá àqueles que permanecerem descuidados e indiferentes? (Ver p. 67.)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D5BBA55B-5E15-B70F-799E-CC53484DCDBC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6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98138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FBBED5-8B70-F43C-035C-82BF3CAC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D635369E-E496-E5EF-AF27-FCDC9B7FEF4B}"/>
              </a:ext>
            </a:extLst>
          </p:cNvPr>
          <p:cNvSpPr/>
          <p:nvPr/>
        </p:nvSpPr>
        <p:spPr>
          <a:xfrm>
            <a:off x="817419" y="952995"/>
            <a:ext cx="10557162" cy="49520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F2068C-A364-166F-EFD1-5699CEB3777E}"/>
              </a:ext>
            </a:extLst>
          </p:cNvPr>
          <p:cNvSpPr txBox="1"/>
          <p:nvPr/>
        </p:nvSpPr>
        <p:spPr>
          <a:xfrm>
            <a:off x="1079169" y="1228397"/>
            <a:ext cx="100336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Alguns, vi eu, não participavam dessa agonia e lutas. Pareciam indiferentes e descuida dos. Não se opunham às trevas que os rodeavam, e estas 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semelhantes a uma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Os anjos de Deus abandonavam esses e iam em auxílio dos que se afligiam e oravam. Vi anjos de Deus apressarem-se para assistir a todos os que lutavam com todas as suas forças a fim de resistir aos anjos maus, e procuravam auxílio, clamando a Deus com insistência.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porém,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que não faziam esforços para conseguir auxílio, e eu os perdi de vista.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59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C5648C93-2AFB-08AE-9F0F-D6E8B7D2D708}"/>
              </a:ext>
            </a:extLst>
          </p:cNvPr>
          <p:cNvSpPr/>
          <p:nvPr/>
        </p:nvSpPr>
        <p:spPr>
          <a:xfrm>
            <a:off x="817419" y="952995"/>
            <a:ext cx="10557162" cy="49520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A2FC4D-CB68-7DAB-D6B4-E4D0B0AF5DA8}"/>
              </a:ext>
            </a:extLst>
          </p:cNvPr>
          <p:cNvSpPr txBox="1"/>
          <p:nvPr/>
        </p:nvSpPr>
        <p:spPr>
          <a:xfrm>
            <a:off x="1123207" y="1228397"/>
            <a:ext cx="99455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Alguns, vi eu, não participavam dessa agonia e lutas. Pareciam indiferentes e descuida dos. Não se opunham às trevas que os rodeavam, e estas 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envolviam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semelhantes a uma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nuvem densa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Os anjos de Deus abandonavam esses e iam em auxílio dos que se afligiam e oravam. Vi anjos de Deus apressarem-se para assistir a todos os que lutavam com todas as suas forças a fim de resistir aos anjos maus, e procuravam auxílio, clamando a Deus com insistência. </a:t>
            </a:r>
          </a:p>
          <a:p>
            <a:pPr algn="ctr"/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anjos de Deus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porém,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abandonavam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que não faziam esforços para conseguir auxílio, e eu os perdi de vista.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93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08D3BE-DD77-EF1D-09DD-C9977FA8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">
            <a:extLst>
              <a:ext uri="{FF2B5EF4-FFF2-40B4-BE49-F238E27FC236}">
                <a16:creationId xmlns:a16="http://schemas.microsoft.com/office/drawing/2014/main" id="{83979419-11FA-F1F3-2873-CE231703BCFD}"/>
              </a:ext>
            </a:extLst>
          </p:cNvPr>
          <p:cNvSpPr/>
          <p:nvPr/>
        </p:nvSpPr>
        <p:spPr>
          <a:xfrm>
            <a:off x="3999479" y="1873859"/>
            <a:ext cx="7651568" cy="3375673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500D0E-ECC9-D557-2529-C267A9CD1EF6}"/>
              </a:ext>
            </a:extLst>
          </p:cNvPr>
          <p:cNvSpPr txBox="1"/>
          <p:nvPr/>
        </p:nvSpPr>
        <p:spPr>
          <a:xfrm>
            <a:off x="4695161" y="2305615"/>
            <a:ext cx="62602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relato bíblico, Jacó e Esaú representam duas classes: justos e ímpios. “Jacó se apegou firmemente ao Anjo em sua angústia e não O deixou partir” (p. 68). Ele foi testado antes de receber a vitória. Como você e sua família estão se preparando para os momentos finais desse mundo? Ficarão firmes quando vier o tempo de angústia?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2B0FE02-8D95-1199-B16D-279030B06A77}"/>
              </a:ext>
            </a:extLst>
          </p:cNvPr>
          <p:cNvSpPr/>
          <p:nvPr/>
        </p:nvSpPr>
        <p:spPr>
          <a:xfrm>
            <a:off x="3961061" y="950529"/>
            <a:ext cx="4269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>
                  <a:solidFill>
                    <a:srgbClr val="BFB34B"/>
                  </a:solidFill>
                </a:ln>
                <a:solidFill>
                  <a:srgbClr val="BDAE4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PARA REFLETIR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79539E-25AD-0EE4-60D5-631856912D51}"/>
              </a:ext>
            </a:extLst>
          </p:cNvPr>
          <p:cNvSpPr txBox="1"/>
          <p:nvPr/>
        </p:nvSpPr>
        <p:spPr>
          <a:xfrm>
            <a:off x="4776272" y="4576527"/>
            <a:ext cx="6097978" cy="1346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just">
              <a:lnSpc>
                <a:spcPct val="115000"/>
              </a:lnSpc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51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">
            <a:extLst>
              <a:ext uri="{FF2B5EF4-FFF2-40B4-BE49-F238E27FC236}">
                <a16:creationId xmlns:a16="http://schemas.microsoft.com/office/drawing/2014/main" id="{EEE0B35F-7D05-14A4-908E-F6A1B6068D7B}"/>
              </a:ext>
            </a:extLst>
          </p:cNvPr>
          <p:cNvSpPr/>
          <p:nvPr/>
        </p:nvSpPr>
        <p:spPr>
          <a:xfrm>
            <a:off x="3990109" y="2446316"/>
            <a:ext cx="7637188" cy="3372515"/>
          </a:xfrm>
          <a:prstGeom prst="roundRect">
            <a:avLst>
              <a:gd name="adj" fmla="val 13991"/>
            </a:avLst>
          </a:prstGeom>
          <a:solidFill>
            <a:srgbClr val="92D050">
              <a:alpha val="29563"/>
            </a:srgb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14B259-5CDE-9337-3A8E-9012A47850C6}"/>
              </a:ext>
            </a:extLst>
          </p:cNvPr>
          <p:cNvSpPr txBox="1"/>
          <p:nvPr/>
        </p:nvSpPr>
        <p:spPr>
          <a:xfrm>
            <a:off x="4704039" y="2855300"/>
            <a:ext cx="62093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Jacó se apegou firmemente ao Anjo em sua angústia e não O deixou partir. Ao suplicar com lágrimas, o Anjo o relembrou de seus erros passados e tentou se esquivar de Jacó, a fim de testá-lo e prová-lo. De igual modo, os justos, no dia de sua angústia, serão testados e provados, para que manifestem a força de sua fé, sua perseverança e confiança inabalável no poder de Deus para livrá-los.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57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">
            <a:extLst>
              <a:ext uri="{FF2B5EF4-FFF2-40B4-BE49-F238E27FC236}">
                <a16:creationId xmlns:a16="http://schemas.microsoft.com/office/drawing/2014/main" id="{8002FD49-94A5-F812-2AFC-44C80BE35EBA}"/>
              </a:ext>
            </a:extLst>
          </p:cNvPr>
          <p:cNvSpPr/>
          <p:nvPr/>
        </p:nvSpPr>
        <p:spPr>
          <a:xfrm>
            <a:off x="3990109" y="1662545"/>
            <a:ext cx="7637188" cy="4156287"/>
          </a:xfrm>
          <a:prstGeom prst="roundRect">
            <a:avLst>
              <a:gd name="adj" fmla="val 13991"/>
            </a:avLst>
          </a:prstGeom>
          <a:solidFill>
            <a:srgbClr val="92D050">
              <a:alpha val="29563"/>
            </a:srgb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FC8F34-E7B1-0CB1-1621-1B5698F713ED}"/>
              </a:ext>
            </a:extLst>
          </p:cNvPr>
          <p:cNvSpPr txBox="1"/>
          <p:nvPr/>
        </p:nvSpPr>
        <p:spPr>
          <a:xfrm>
            <a:off x="4532734" y="1847862"/>
            <a:ext cx="65519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Jacó não se deixou afastar. Ele sabia que Deus é misericordioso e apelou para a misericórdia divina. Lembrou sua tristeza no passado e o arrependimento de suas transgressões, insistindo na súplica de ser livrado das mãos de Esaú. Assim prosseguiu em insistência a noite inteira. Ao relembrar seus erros do passado, foi quase conduzido ao desespero. Mas ele sabia que precisava do auxílio de Deus, ou pereceria. Apegou-se fortemente ao Anjo e suplicou seu pedido com clamor ávido e agonizante, até prevalecer. Assim será com os justos. Ao relembrarem os acontecimentos de sua vida passada, suas esperanças quase submergirão.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46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">
            <a:extLst>
              <a:ext uri="{FF2B5EF4-FFF2-40B4-BE49-F238E27FC236}">
                <a16:creationId xmlns:a16="http://schemas.microsoft.com/office/drawing/2014/main" id="{7E83A0D6-6624-45AF-3058-3290B39606B1}"/>
              </a:ext>
            </a:extLst>
          </p:cNvPr>
          <p:cNvSpPr/>
          <p:nvPr/>
        </p:nvSpPr>
        <p:spPr>
          <a:xfrm>
            <a:off x="4013860" y="2208810"/>
            <a:ext cx="7637188" cy="3574396"/>
          </a:xfrm>
          <a:prstGeom prst="roundRect">
            <a:avLst>
              <a:gd name="adj" fmla="val 13991"/>
            </a:avLst>
          </a:prstGeom>
          <a:solidFill>
            <a:srgbClr val="92D050">
              <a:alpha val="29563"/>
            </a:srgb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181E86-3718-9CE2-3869-E4C3CAF87B2E}"/>
              </a:ext>
            </a:extLst>
          </p:cNvPr>
          <p:cNvSpPr txBox="1"/>
          <p:nvPr/>
        </p:nvSpPr>
        <p:spPr>
          <a:xfrm>
            <a:off x="4541504" y="2718735"/>
            <a:ext cx="65818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Contudo, ao se darem conta de que se trata de um caso de vida ou morte, clamarão com fervor a Deus e apelarão a Ele, relembrando sua tristeza passada por seus muitos pecados e seu humilde arrependimento. Então farão menção à promessa divina: “Que homens se apoderem da Minha força e façam paz Comigo; sim, que façam paz Comigo” (</a:t>
            </a:r>
            <a:r>
              <a:rPr lang="pt-B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27:5, ARA). Assim suas súplicas fervorosas serão feitas a Deus noite e dia (p. 68).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9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AD9F2-E77B-ABF5-24D9-7959D3D81C8F}"/>
              </a:ext>
            </a:extLst>
          </p:cNvPr>
          <p:cNvSpPr txBox="1"/>
          <p:nvPr/>
        </p:nvSpPr>
        <p:spPr>
          <a:xfrm>
            <a:off x="2145119" y="1351508"/>
            <a:ext cx="79017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Até que o conflito esteja terminado, haverá os que se afastarão de Deus. Satanás de tal modo configurará circunstâncias que, a menos que sejamos guardados pelo poder divino, debilitarão quase imperceptivelmente as defesas da alma. Precisamos perguntar a cada passo: “É este o caminho do Senhor?” Por todo o tempo que durar a vida, haverá necessidade de guardar as afeições e paixões com firmeza de propósito. Nunca podemos nos sentir seguros, exceto se confiarmos em Deus e nossa vida estiver oculta com Cristo (Cl 3:3). Vigilância e oração constituem a salvaguarda da pureza (p. 66).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5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5BF9C101-CAE9-C5F3-4536-53882A8F44E6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48E76D-764B-E501-329B-F9D4EE3EFE45}"/>
              </a:ext>
            </a:extLst>
          </p:cNvPr>
          <p:cNvSpPr txBox="1"/>
          <p:nvPr/>
        </p:nvSpPr>
        <p:spPr>
          <a:xfrm>
            <a:off x="2270291" y="2494756"/>
            <a:ext cx="76514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Estamos vivendo os momentos finais desse mundo. Os anjos estão segurando os quatro ventos da Terra. O que o anjo vindo do Oriente disse aos anjos que seguram os quatro ventos? Qual é nossa responsabilidade e como deve ser nossa oração nesse tempo? (Ver p. 65.)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0C042625-EBD9-73FC-9861-6C2D743E232A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8748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47695F-A9E6-D898-E72F-48C3BE2EE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AF1E3D2E-22FD-03ED-FB2A-3E58C66D558E}"/>
              </a:ext>
            </a:extLst>
          </p:cNvPr>
          <p:cNvSpPr/>
          <p:nvPr/>
        </p:nvSpPr>
        <p:spPr>
          <a:xfrm>
            <a:off x="1043049" y="1276743"/>
            <a:ext cx="10105902" cy="430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9ABBC1-669C-63A6-F0C3-02036BC35CCB}"/>
              </a:ext>
            </a:extLst>
          </p:cNvPr>
          <p:cNvSpPr txBox="1"/>
          <p:nvPr/>
        </p:nvSpPr>
        <p:spPr>
          <a:xfrm>
            <a:off x="1831769" y="1659285"/>
            <a:ext cx="85284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profeta viu “quatro anjos em pé nos quatro cantos da terra, segurando os quatro ventos da terra, para que nenhum vento soprasse sobre a terra, nem sobre o mar, nem sobre árvore alguma”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7:1). Outro anjo, vindo do Oriente, bradou-lhes, dizendo: “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 a terra, nem o mar, nem as árvores,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um selo a testa dos servos do nosso Deus”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7:3). […]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56952-0378-0B14-115E-D8F816801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1F802C9F-5A66-9040-A220-808F3F521E59}"/>
              </a:ext>
            </a:extLst>
          </p:cNvPr>
          <p:cNvSpPr/>
          <p:nvPr/>
        </p:nvSpPr>
        <p:spPr>
          <a:xfrm>
            <a:off x="1043049" y="1276743"/>
            <a:ext cx="10105902" cy="430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E21F7C-D0B3-7402-ABEA-5B1D14E8E51F}"/>
              </a:ext>
            </a:extLst>
          </p:cNvPr>
          <p:cNvSpPr txBox="1"/>
          <p:nvPr/>
        </p:nvSpPr>
        <p:spPr>
          <a:xfrm>
            <a:off x="1760517" y="1659285"/>
            <a:ext cx="86709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 grande responsabilidade cabe aos homens e mulheres de oração através do país, de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Deus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nuvem do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mais alguns anos de graça nos quais trabalhar para o Mestre. Clamemos a Deus para que os anjos segurem os quatro ventos até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sejam enviados a todas as partes do mundo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advertência contra a desobediência à lei de Jeová.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1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AF8D40-B664-2CA5-AD1A-60E56CB77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122457CC-F3F0-BF74-94CD-7FE6A69FDB74}"/>
              </a:ext>
            </a:extLst>
          </p:cNvPr>
          <p:cNvSpPr/>
          <p:nvPr/>
        </p:nvSpPr>
        <p:spPr>
          <a:xfrm>
            <a:off x="1043049" y="1276743"/>
            <a:ext cx="10105902" cy="430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1133B8-E73A-B330-13DE-F03503253CB5}"/>
              </a:ext>
            </a:extLst>
          </p:cNvPr>
          <p:cNvSpPr txBox="1"/>
          <p:nvPr/>
        </p:nvSpPr>
        <p:spPr>
          <a:xfrm>
            <a:off x="1831769" y="1659285"/>
            <a:ext cx="85284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profeta viu “quatro anjos em pé nos quatro cantos da terra, segurando os quatro ventos da terra, para que nenhum vento soprasse sobre a terra, nem sobre o mar, nem sobre árvore alguma”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7:1). Outro anjo, vindo do Oriente, bradou-lhes, dizendo: “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danifiquem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 a terra, nem o mar, nem as árvores,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até marcarmos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um selo a testa dos servos do nosso Deus”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7:3). […]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1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CC01D159-9598-2DB4-B69A-B9B008756148}"/>
              </a:ext>
            </a:extLst>
          </p:cNvPr>
          <p:cNvSpPr/>
          <p:nvPr/>
        </p:nvSpPr>
        <p:spPr>
          <a:xfrm>
            <a:off x="1043049" y="1276743"/>
            <a:ext cx="10105902" cy="430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0CBFB7-6598-C15B-E0AF-31056B13B337}"/>
              </a:ext>
            </a:extLst>
          </p:cNvPr>
          <p:cNvSpPr txBox="1"/>
          <p:nvPr/>
        </p:nvSpPr>
        <p:spPr>
          <a:xfrm>
            <a:off x="1760517" y="1659285"/>
            <a:ext cx="86709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 grande responsabilidade cabe aos homens e mulheres de oração através do país, de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pedir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Deus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detenha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nuvem do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conceda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mais alguns anos de graça nos quais trabalhar para o Mestre. Clamemos a Deus para que os anjos segurem os quatro ventos até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missionários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sejam enviados a todas as partes do mundo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proclamem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advertência contra a desobediência à lei de Jeová.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0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64E63-B3EC-3C1B-FF57-3E4D3E28F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5936E106-E9B4-1984-80CE-E3415FEDC235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5CC399-5F37-B5C1-A596-EFE79311EA66}"/>
              </a:ext>
            </a:extLst>
          </p:cNvPr>
          <p:cNvSpPr txBox="1"/>
          <p:nvPr/>
        </p:nvSpPr>
        <p:spPr>
          <a:xfrm>
            <a:off x="2457265" y="2517200"/>
            <a:ext cx="72774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destino de milhões de famílias, incluindo a nossa, dependerá do caminho que cada um escolher trilhar. Que pergunta devemos fazer ao Senhor? De que necessitamos? </a:t>
            </a:r>
          </a:p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 p. 66.)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A4491EB7-1E95-9131-6E14-FB857427726D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2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554020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2097</Words>
  <Application>Microsoft Macintosh PowerPoint</Application>
  <PresentationFormat>Widescreen</PresentationFormat>
  <Paragraphs>38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Bernard MT Condensed</vt:lpstr>
      <vt:lpstr>Calibri</vt:lpstr>
      <vt:lpstr>Calibri Light</vt:lpstr>
      <vt:lpstr>Tahoma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Nelly Oscanoa</dc:creator>
  <cp:lastModifiedBy>DSA - Victor Diego Trivelato</cp:lastModifiedBy>
  <cp:revision>3</cp:revision>
  <dcterms:created xsi:type="dcterms:W3CDTF">2025-09-22T06:04:27Z</dcterms:created>
  <dcterms:modified xsi:type="dcterms:W3CDTF">2025-10-16T17:31:13Z</dcterms:modified>
</cp:coreProperties>
</file>