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84" r:id="rId4"/>
    <p:sldId id="285" r:id="rId5"/>
    <p:sldId id="286" r:id="rId6"/>
    <p:sldId id="287" r:id="rId7"/>
    <p:sldId id="278" r:id="rId8"/>
    <p:sldId id="261" r:id="rId9"/>
    <p:sldId id="273" r:id="rId10"/>
    <p:sldId id="274" r:id="rId11"/>
    <p:sldId id="275" r:id="rId12"/>
    <p:sldId id="276" r:id="rId13"/>
    <p:sldId id="277" r:id="rId14"/>
    <p:sldId id="257" r:id="rId15"/>
    <p:sldId id="279" r:id="rId16"/>
    <p:sldId id="280" r:id="rId17"/>
    <p:sldId id="281" r:id="rId18"/>
    <p:sldId id="288" r:id="rId19"/>
    <p:sldId id="289" r:id="rId20"/>
    <p:sldId id="282" r:id="rId21"/>
    <p:sldId id="259" r:id="rId22"/>
    <p:sldId id="263" r:id="rId23"/>
    <p:sldId id="262" r:id="rId24"/>
    <p:sldId id="264" r:id="rId25"/>
    <p:sldId id="265" r:id="rId26"/>
    <p:sldId id="267" r:id="rId27"/>
    <p:sldId id="266" r:id="rId28"/>
    <p:sldId id="268" r:id="rId29"/>
    <p:sldId id="269" r:id="rId30"/>
    <p:sldId id="270" r:id="rId31"/>
    <p:sldId id="271" r:id="rId32"/>
    <p:sldId id="272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FF"/>
    <a:srgbClr val="FFFF00"/>
    <a:srgbClr val="3333FF"/>
    <a:srgbClr val="FF3300"/>
    <a:srgbClr val="FFCC00"/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52247-E32F-4D7E-A633-8EE3A7828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8DDB2C-7A32-41A2-8ED6-0CE3AFB32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F5ECFF-039D-43E0-8577-465F9D48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7C65E3-D5AC-42EC-85F4-82EB812F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C4F50A-E11C-4E9C-A1C6-3F41150B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D1819-FB76-47E8-93E6-E3951D4AE3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807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55AC4-E8DF-4780-87A5-090EEA09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9DAD88-628B-4B71-8CE9-D70F5CA79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606658-3CF1-45B0-8E96-65FE7A7F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5DCACB-3509-4EFF-A4C4-C6F11DC8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39BD1-8D7E-46FB-8774-44E56518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73652-1DBF-4265-BC64-B89380D17B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994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90733B-39AF-4AF7-A202-CB1C718F8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311818-9E3F-4D6A-8DF2-2D2F804ED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248AE0-E7E6-4F94-A40A-80B300D3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663754-F0D4-40CE-8D65-2291B039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DFB770-4018-46C5-B0F0-79C04051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9268-C941-476E-8CD9-3630D92A9B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1673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F18E508-6067-4AAC-9575-BEC352D7A9F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1370D3F-8F06-4255-818E-38756D69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2C5A13-8DA7-41DB-A639-5DB14BE3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2AFFFD-0C83-4526-9673-00F95007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9652674-3F73-4941-A33A-883A0D7EFF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601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A5FD0-52ED-44B2-A928-F1DAA5D7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9A2B8E-1D81-4737-827B-DE0EA59BF7C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798BCA-594F-4C42-8CA4-0DF617295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DAE3C0-FC0E-4730-8892-DB43B487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9F0CC2-7312-4CB4-AB1D-6F65B173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251DAB-E60C-4D0F-A581-0C30E75E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ECA033-EAE4-44BC-A94C-008A1B3FB5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959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1338D-F3AE-4427-A9F6-68D11F1A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F50C6E-1D3A-42C2-B6A1-0902CBC5B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7B0BB2-FD64-4AAB-840F-3C47ACF3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E7ECE0-4BD0-49FD-BEE6-91CB9D93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92D58D-0670-4B48-9B67-F8EF7DD8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929F6-9951-46D5-B446-1A1D34B7C9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623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639A3-FB60-4961-84B4-8A4E412B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407F19-E695-420F-AB2B-C4011D146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408FB7-A80E-4533-A4EB-AF5A40E2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170DDB-7A56-442A-837C-595E80346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485AC4-B587-41D3-A112-2714B9CA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3F549-698C-4703-8B3D-55766ADC07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26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DC8F7-C641-47F9-8EAA-2E65BE2CB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45FA0D-412C-43A0-A9E6-7D62833FD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FF94AE-4E58-4758-8F4B-C89051E93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4A7BD3-B6AE-43D7-8DB4-FEAE95D2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BA16D7-7FD6-4394-9AB0-A63722E9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484292-5B7E-4F76-B5B0-C2B95648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753BB-F155-4065-B61B-2631A63CD6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500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9AE4E-7B33-40F2-AF71-F125BC830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1E28AD-99B7-42AB-BA87-178BA10E8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97A88F-71D1-4F9F-BDAE-38D7D9AAB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26F79D-A125-4586-BA24-14E0FE2DA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82D39E-3847-417E-AC76-44AFEE1F7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5AE6EEF-3C4B-42D0-8209-CF4A58FEB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C8B0AD9-EC18-4102-A7A7-C20CE94C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DC5FA8-921E-40BA-A3C9-2010B54F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FF7D2-1B5E-4132-B508-45C001CC24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7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BECDA-2DC1-47A0-8B8B-B1529C31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7DA64C-EE1E-4381-AEFB-DC65F6C7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9E331F-11B1-4B8A-9BFE-18DE4EF2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F65394-292F-4C6B-9769-AFF0C032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F1F2D-0057-4515-AA1E-484EC7E0CA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292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7308FD-0FEC-461A-900A-D2428114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7DCAB26-F481-4C9E-BFD0-E7A499EE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549DEF-0BEB-403E-A556-D50983DA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AD42B-1ACC-45CA-86EE-3E9DB7561D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225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7147D-8DC0-46DF-8621-E995EC9F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612B3F-08C5-4AEA-9985-0F868604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BF4268-C0A7-4C62-9E6F-0B604E4B5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F055AC-7BA7-4F69-A325-7895C022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D081CF-9F03-4969-8B68-B537B54C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3B87C5-18B2-4700-B1B6-FD775FBE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F9AEE-6CF6-4618-9DF8-E3AAE4D805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238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EFE95-BFED-4423-B56A-8359E61C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39414A-6762-419B-9A0B-5DDC836FA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DF45E9-E44A-4627-B963-5395870C9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F6953-8E4D-4ABB-9365-354CE62F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10F3AB-4133-497D-B85A-FDDD001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B2A6CC-9085-4480-B880-81DA638B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16DF6-EDEA-4664-BC23-2D1FE3071A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7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AF5AF61-666F-464F-B466-E47E1B56E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FA6F59-3288-4579-B2B4-365A5D7D2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5B39F2-335D-4C39-A837-37C23BC133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806EA9-A7F0-4533-B144-446D1528C0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21DF7C-FE2B-49C4-93D9-23C5653DAC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D34C55-03BE-4A9B-BD77-D61ED40188B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asal na rede">
            <a:extLst>
              <a:ext uri="{FF2B5EF4-FFF2-40B4-BE49-F238E27FC236}">
                <a16:creationId xmlns:a16="http://schemas.microsoft.com/office/drawing/2014/main" id="{1175FCC9-62D9-4DBB-8A61-D65BC0DB6964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WordArt 4">
            <a:extLst>
              <a:ext uri="{FF2B5EF4-FFF2-40B4-BE49-F238E27FC236}">
                <a16:creationId xmlns:a16="http://schemas.microsoft.com/office/drawing/2014/main" id="{1F12EE16-075C-4F73-999C-8909ACD2EA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4508500"/>
            <a:ext cx="8353425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 COMUNICAÇÃO DO CASAL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5C906321-19AB-41B8-8982-FF4672BE7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5013" y="5229225"/>
            <a:ext cx="8229600" cy="107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b="1" i="1">
                <a:solidFill>
                  <a:srgbClr val="FFCC00"/>
                </a:solidFill>
                <a:latin typeface="Verdana" panose="020B0604030504040204" pitchFamily="34" charset="0"/>
              </a:rPr>
              <a:t>Você pergunta: </a:t>
            </a:r>
            <a:r>
              <a:rPr lang="pt-BR" altLang="pt-BR" sz="2800" b="1" i="1">
                <a:solidFill>
                  <a:srgbClr val="FF3300"/>
                </a:solidFill>
                <a:latin typeface="Verdana" panose="020B0604030504040204" pitchFamily="34" charset="0"/>
              </a:rPr>
              <a:t>“Aonde você vai?”</a:t>
            </a:r>
            <a:r>
              <a:rPr lang="pt-BR" altLang="pt-BR" sz="2800" b="1" i="1">
                <a:solidFill>
                  <a:srgbClr val="FFCC00"/>
                </a:solidFill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pt-BR" altLang="pt-BR" sz="2800" b="1" i="1">
                <a:solidFill>
                  <a:srgbClr val="FFCC00"/>
                </a:solidFill>
                <a:latin typeface="Verdana" panose="020B0604030504040204" pitchFamily="34" charset="0"/>
              </a:rPr>
              <a:t>A resposta pode ser: </a:t>
            </a:r>
            <a:r>
              <a:rPr lang="pt-BR" altLang="pt-BR" sz="2800" b="1" i="1">
                <a:solidFill>
                  <a:srgbClr val="FF3300"/>
                </a:solidFill>
                <a:latin typeface="Verdana" panose="020B0604030504040204" pitchFamily="34" charset="0"/>
              </a:rPr>
              <a:t>“Vou sair.”</a:t>
            </a:r>
          </a:p>
        </p:txBody>
      </p:sp>
      <p:sp>
        <p:nvSpPr>
          <p:cNvPr id="26628" name="WordArt 4">
            <a:extLst>
              <a:ext uri="{FF2B5EF4-FFF2-40B4-BE49-F238E27FC236}">
                <a16:creationId xmlns:a16="http://schemas.microsoft.com/office/drawing/2014/main" id="{BC2FA5DD-DA0E-4D1B-87DE-6939D998CD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264275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2. Conversação Fatual.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4C62F06E-D721-47C0-83FC-4CCD92371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85899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800" b="1" i="1">
                <a:solidFill>
                  <a:srgbClr val="00FFFF"/>
                </a:solidFill>
                <a:latin typeface="Arial Black" panose="020B0A04020102020204" pitchFamily="34" charset="0"/>
              </a:rPr>
              <a:t>Neste nível há uma troca de informações que não são seguidas de comentários pessoais. Você conta o que houve, mas não revela como se sente acerca do ocorrido.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F73ED850-11DD-4B57-95DF-FBA373016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221163"/>
            <a:ext cx="28082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i="1">
                <a:solidFill>
                  <a:srgbClr val="FF9900"/>
                </a:solidFill>
              </a:rPr>
              <a:t>Exemplo: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9" grpId="0"/>
      <p:bldP spid="266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C323F21-1057-4A07-A661-23A2E0570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F8AD89E-51B8-4639-A55A-5ED3629BB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749550"/>
            <a:ext cx="8353425" cy="298450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sz="3600" b="1" i="1">
                <a:solidFill>
                  <a:srgbClr val="00FFFF"/>
                </a:solidFill>
                <a:latin typeface="Arial Black" panose="020B0A04020102020204" pitchFamily="34" charset="0"/>
              </a:rPr>
              <a:t>É neste nível que começa a verdadeira intimidade, pois você começa arriscar e expor seus pensamentos, sentimentos e opiniões.</a:t>
            </a:r>
          </a:p>
        </p:txBody>
      </p:sp>
      <p:sp>
        <p:nvSpPr>
          <p:cNvPr id="27652" name="WordArt 4">
            <a:extLst>
              <a:ext uri="{FF2B5EF4-FFF2-40B4-BE49-F238E27FC236}">
                <a16:creationId xmlns:a16="http://schemas.microsoft.com/office/drawing/2014/main" id="{D362742C-AEA0-4774-A29E-2A8355273B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00138" y="476250"/>
            <a:ext cx="7143750" cy="1439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3. Comunicação de Idéias e Opiniões.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E8B28D5-F77E-4E67-AD73-20B1F2838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3E816E3-1CE1-4138-84F4-4EB489C60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674938"/>
            <a:ext cx="8507412" cy="363378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i="1">
                <a:solidFill>
                  <a:srgbClr val="00FFFF"/>
                </a:solidFill>
                <a:latin typeface="Arial Black" panose="020B0A04020102020204" pitchFamily="34" charset="0"/>
              </a:rPr>
              <a:t>Neste nível as pessoas começam a descrever o que está acontecendo dentro delas. Como se sentem em relação ao companheiro(a) e como sentem a sua situação. Neste nível as pessoas verbalizam sentimentos de frustração, zanga, ressentimentos e felicidade.</a:t>
            </a:r>
          </a:p>
        </p:txBody>
      </p:sp>
      <p:sp>
        <p:nvSpPr>
          <p:cNvPr id="28676" name="WordArt 4">
            <a:extLst>
              <a:ext uri="{FF2B5EF4-FFF2-40B4-BE49-F238E27FC236}">
                <a16:creationId xmlns:a16="http://schemas.microsoft.com/office/drawing/2014/main" id="{D1FB24DF-FA96-4CEF-854E-F19AC5EEA2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334963"/>
            <a:ext cx="7632700" cy="20145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4. Comunicação de Sentimentos</a:t>
            </a:r>
          </a:p>
          <a:p>
            <a:pPr algn="ctr"/>
            <a:r>
              <a:rPr lang="pt-B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 e Emoções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BE10CB3-08F5-4C5D-BD80-4144C5CAA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E1102AD-A2CC-4706-B7B5-86CB8BDDB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18487" cy="3849688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sz="2800" i="1">
                <a:solidFill>
                  <a:srgbClr val="00FFFF"/>
                </a:solidFill>
                <a:latin typeface="Arial Black" panose="020B0A04020102020204" pitchFamily="34" charset="0"/>
              </a:rPr>
              <a:t>Neste nível o casal desfruta de preciosos momentos repletos de discernimento, pois ambos alcançam harmonia, compreensão, profundidade e satisfação emocional. Um se abre para o outro, na certeza de que tem uma pessoa amiga ao lado, para ouvi-lo e ajudá-lo.</a:t>
            </a:r>
            <a:r>
              <a:rPr lang="pt-BR" altLang="pt-BR" sz="2800"/>
              <a:t> </a:t>
            </a:r>
          </a:p>
        </p:txBody>
      </p:sp>
      <p:sp>
        <p:nvSpPr>
          <p:cNvPr id="29700" name="WordArt 4">
            <a:extLst>
              <a:ext uri="{FF2B5EF4-FFF2-40B4-BE49-F238E27FC236}">
                <a16:creationId xmlns:a16="http://schemas.microsoft.com/office/drawing/2014/main" id="{0419BA8E-37B4-4D78-8E19-1BA042D313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92150"/>
            <a:ext cx="7775575" cy="10064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5. Discernimento Profundo.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DC90F0DD-52DB-469D-B35C-CB5321C2A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4248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pt-BR" sz="6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altLang="pt-BR" sz="6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COMUNICAÇÃO EFICAZ ACONTECE QUANDO:</a:t>
            </a:r>
            <a:endParaRPr lang="en-US" altLang="pt-BR" sz="6000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6EDE9AE2-5408-4731-AD58-13810EE1C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3213100"/>
            <a:ext cx="8675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pt-BR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COMPARTILHAMOS SENTIMENTOS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35B21134-DD6C-4DAE-BEEB-1525BB185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05263"/>
          <a:ext cx="4648200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Microsoft ClipArt Gallery" r:id="rId3" imgW="2286720" imgH="1347120" progId="MS_ClipArt_Gallery">
                  <p:embed/>
                </p:oleObj>
              </mc:Choice>
              <mc:Fallback>
                <p:oleObj name="Microsoft ClipArt Gallery" r:id="rId3" imgW="2286720" imgH="134712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05263"/>
                        <a:ext cx="4648200" cy="273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7CE6FFC4-2B87-47A3-A511-9CF54B4D3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07413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sz="3600" b="1" i="1">
                <a:solidFill>
                  <a:srgbClr val="FF9900"/>
                </a:solidFill>
              </a:rPr>
              <a:t>A conversa comum do dia-a-dia pode ser um caminho genuíno para o contato, um meio de conhecer melhor a pessoa amada, um prelúdio para trocas mais profundas e uma aproximação simples e natural, todavia é importante seguir as seguintes regras: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79D6432-77FA-4975-BC91-DC26A987B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APRENDA OUVIR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ACFEF2B-8D0D-489E-A4E8-AE324C78A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507413" cy="4525962"/>
          </a:xfrm>
        </p:spPr>
        <p:txBody>
          <a:bodyPr/>
          <a:lstStyle/>
          <a:p>
            <a:r>
              <a:rPr lang="pt-BR" altLang="pt-BR" sz="2800" i="1">
                <a:solidFill>
                  <a:srgbClr val="FFCC00"/>
                </a:solidFill>
                <a:latin typeface="Arial Black" panose="020B0A04020102020204" pitchFamily="34" charset="0"/>
              </a:rPr>
              <a:t>Deixe a outra pessoa falar sem a interromper.</a:t>
            </a:r>
          </a:p>
          <a:p>
            <a:r>
              <a:rPr lang="pt-BR" altLang="pt-BR" sz="2800" i="1">
                <a:solidFill>
                  <a:srgbClr val="FFCC00"/>
                </a:solidFill>
                <a:latin typeface="Arial Black" panose="020B0A04020102020204" pitchFamily="34" charset="0"/>
              </a:rPr>
              <a:t>Ouça com atenção olhando nos olhos.</a:t>
            </a:r>
          </a:p>
          <a:p>
            <a:r>
              <a:rPr lang="pt-BR" altLang="pt-BR" sz="2800" i="1">
                <a:solidFill>
                  <a:srgbClr val="FFCC00"/>
                </a:solidFill>
                <a:latin typeface="Arial Black" panose="020B0A04020102020204" pitchFamily="34" charset="0"/>
              </a:rPr>
              <a:t>Esforce-se para compreender o que a outra pessoa realmente quer dizer.</a:t>
            </a:r>
          </a:p>
          <a:p>
            <a:r>
              <a:rPr lang="pt-BR" altLang="pt-BR" sz="2800" i="1">
                <a:solidFill>
                  <a:srgbClr val="FFCC00"/>
                </a:solidFill>
                <a:latin typeface="Arial Black" panose="020B0A04020102020204" pitchFamily="34" charset="0"/>
              </a:rPr>
              <a:t>Confirme com a cabeça, com os olhos, com um “hum, hum” ou uma simples expressão quando realmente entender.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6C80020-B8AD-426C-B54E-540BC40C7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APRENDA A FALAR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E2D11C2-58B7-4D2F-9C09-820BB20BC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Nunca fale quando estiver com raiva ou nervoso.</a:t>
            </a:r>
          </a:p>
          <a:p>
            <a:pPr>
              <a:lnSpc>
                <a:spcPct val="80000"/>
              </a:lnSpc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Fale com calma, com amor, com tato para não machucar ou ofender.</a:t>
            </a:r>
          </a:p>
          <a:p>
            <a:pPr>
              <a:lnSpc>
                <a:spcPct val="80000"/>
              </a:lnSpc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Fale com respeito e de tal maneira que venha construir o relacionamento.</a:t>
            </a:r>
          </a:p>
          <a:p>
            <a:pPr>
              <a:lnSpc>
                <a:spcPct val="80000"/>
              </a:lnSpc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Nunca use os bloqueadores da Comunicação: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   - “Você sempre.”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   - “Você nunca.”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   - “É sempre assim.”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   - Essas expressões destroem a credibilidade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400" i="1">
                <a:solidFill>
                  <a:srgbClr val="FF9900"/>
                </a:solidFill>
                <a:latin typeface="Arial Black" panose="020B0A04020102020204" pitchFamily="34" charset="0"/>
              </a:rPr>
              <a:t>      dos seus argumento.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2785C8C-9F86-4A99-B0BD-3F9161258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rgbClr val="FF9900"/>
                </a:solidFill>
              </a:rPr>
              <a:t>O QUE ATRAPALHA A BOA COMUNICAÇÃO: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E9223B9-7A37-4B45-98F6-6DB1DBF794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27225"/>
            <a:ext cx="5545137" cy="4930775"/>
          </a:xfrm>
        </p:spPr>
        <p:txBody>
          <a:bodyPr/>
          <a:lstStyle/>
          <a:p>
            <a:r>
              <a:rPr lang="pt-BR" altLang="pt-BR" b="1">
                <a:solidFill>
                  <a:srgbClr val="FFFF00"/>
                </a:solidFill>
              </a:rPr>
              <a:t>Medo de comunicar-se.</a:t>
            </a:r>
          </a:p>
          <a:p>
            <a:r>
              <a:rPr lang="pt-BR" altLang="pt-BR" b="1">
                <a:solidFill>
                  <a:srgbClr val="FFFF00"/>
                </a:solidFill>
              </a:rPr>
              <a:t>Incapacidade de Ouvir.</a:t>
            </a:r>
          </a:p>
          <a:p>
            <a:r>
              <a:rPr lang="pt-BR" altLang="pt-BR" b="1">
                <a:solidFill>
                  <a:srgbClr val="FFFF00"/>
                </a:solidFill>
              </a:rPr>
              <a:t>Ênfase em pontos negativos.</a:t>
            </a:r>
          </a:p>
          <a:p>
            <a:r>
              <a:rPr lang="pt-BR" altLang="pt-BR" b="1">
                <a:solidFill>
                  <a:srgbClr val="FFFF00"/>
                </a:solidFill>
              </a:rPr>
              <a:t>Ataques pessoais.</a:t>
            </a:r>
          </a:p>
          <a:p>
            <a:r>
              <a:rPr lang="pt-BR" altLang="pt-BR" b="1">
                <a:solidFill>
                  <a:srgbClr val="FFFF00"/>
                </a:solidFill>
              </a:rPr>
              <a:t>Necessidade de ter razão.</a:t>
            </a:r>
          </a:p>
          <a:p>
            <a:r>
              <a:rPr lang="pt-BR" altLang="pt-BR" b="1">
                <a:solidFill>
                  <a:srgbClr val="FFFF00"/>
                </a:solidFill>
              </a:rPr>
              <a:t>Repetição (Resmungo).</a:t>
            </a:r>
          </a:p>
          <a:p>
            <a:r>
              <a:rPr lang="pt-BR" altLang="pt-BR" b="1">
                <a:solidFill>
                  <a:srgbClr val="FFFF00"/>
                </a:solidFill>
              </a:rPr>
              <a:t>Bater em retirada.</a:t>
            </a:r>
          </a:p>
        </p:txBody>
      </p:sp>
      <p:pic>
        <p:nvPicPr>
          <p:cNvPr id="47108" name="Picture 4" descr="as1538">
            <a:extLst>
              <a:ext uri="{FF2B5EF4-FFF2-40B4-BE49-F238E27FC236}">
                <a16:creationId xmlns:a16="http://schemas.microsoft.com/office/drawing/2014/main" id="{25C21657-98E8-47AA-8BF7-26604F104CB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039938"/>
            <a:ext cx="4427537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31480B1-0C8F-435D-9291-D7E857D4E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POR QUE AS PESSOAS TÊM MEDO DE COMUNICAR-SE?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7F981E9-DE14-405A-B3C5-3915DD9A06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4925" y="1855788"/>
            <a:ext cx="6121400" cy="4525962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</a:rPr>
              <a:t>Querem evitar conflitos.</a:t>
            </a:r>
          </a:p>
          <a:p>
            <a:r>
              <a:rPr lang="pt-BR" altLang="pt-BR" b="1">
                <a:solidFill>
                  <a:srgbClr val="FFCC00"/>
                </a:solidFill>
              </a:rPr>
              <a:t>Não possuem habilidades de comunicação.</a:t>
            </a:r>
          </a:p>
          <a:p>
            <a:r>
              <a:rPr lang="pt-BR" altLang="pt-BR" b="1">
                <a:solidFill>
                  <a:srgbClr val="FFCC00"/>
                </a:solidFill>
              </a:rPr>
              <a:t>Receiam críticas.</a:t>
            </a:r>
          </a:p>
          <a:p>
            <a:r>
              <a:rPr lang="pt-BR" altLang="pt-BR" b="1">
                <a:solidFill>
                  <a:srgbClr val="FFCC00"/>
                </a:solidFill>
              </a:rPr>
              <a:t>Sofreram abusos no passado.</a:t>
            </a:r>
          </a:p>
          <a:p>
            <a:r>
              <a:rPr lang="pt-BR" altLang="pt-BR" b="1">
                <a:solidFill>
                  <a:srgbClr val="FFCC00"/>
                </a:solidFill>
              </a:rPr>
              <a:t>Têm motivações ocultas.</a:t>
            </a:r>
          </a:p>
          <a:p>
            <a:r>
              <a:rPr lang="pt-BR" altLang="pt-BR" b="1">
                <a:solidFill>
                  <a:srgbClr val="FFCC00"/>
                </a:solidFill>
              </a:rPr>
              <a:t>Temem perder algo.</a:t>
            </a:r>
            <a:r>
              <a:rPr lang="pt-BR" altLang="pt-BR" sz="2400"/>
              <a:t>  </a:t>
            </a:r>
          </a:p>
        </p:txBody>
      </p:sp>
      <p:pic>
        <p:nvPicPr>
          <p:cNvPr id="49156" name="Picture 4" descr="as0919">
            <a:extLst>
              <a:ext uri="{FF2B5EF4-FFF2-40B4-BE49-F238E27FC236}">
                <a16:creationId xmlns:a16="http://schemas.microsoft.com/office/drawing/2014/main" id="{BB9FDBEE-E0F5-4749-AD0E-52A4C67A9C1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4188" y="2654300"/>
            <a:ext cx="3471862" cy="394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C8BBB83-FE31-455B-AE10-CAF09950E9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8532812" cy="1470025"/>
          </a:xfrm>
        </p:spPr>
        <p:txBody>
          <a:bodyPr anchor="ctr"/>
          <a:lstStyle/>
          <a:p>
            <a:r>
              <a:rPr lang="pt-BR" altLang="pt-BR" sz="4000" b="1"/>
              <a:t>Por que nos é difícil dizer ao cônjuge o que de fato necessitamos e o que realmente sentimos?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2CD2FCC-8C47-458F-9E20-7A12F424A2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0563" y="3213100"/>
            <a:ext cx="4024312" cy="2663825"/>
          </a:xfrm>
        </p:spPr>
        <p:txBody>
          <a:bodyPr/>
          <a:lstStyle/>
          <a:p>
            <a:r>
              <a:rPr lang="pt-BR" altLang="pt-BR" sz="4400" b="1"/>
              <a:t>Homens e Mulheres são diferentes.</a:t>
            </a:r>
          </a:p>
        </p:txBody>
      </p:sp>
      <p:pic>
        <p:nvPicPr>
          <p:cNvPr id="41988" name="Picture 4" descr="as2502">
            <a:extLst>
              <a:ext uri="{FF2B5EF4-FFF2-40B4-BE49-F238E27FC236}">
                <a16:creationId xmlns:a16="http://schemas.microsoft.com/office/drawing/2014/main" id="{992ADA65-3E98-4E82-B530-CF0833E7A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2787650" cy="446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>
            <a:extLst>
              <a:ext uri="{FF2B5EF4-FFF2-40B4-BE49-F238E27FC236}">
                <a16:creationId xmlns:a16="http://schemas.microsoft.com/office/drawing/2014/main" id="{0B477D3D-C737-487A-807B-51827C967B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8163" y="1341438"/>
            <a:ext cx="3673475" cy="4032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800" i="1" kern="1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Doze princípios</a:t>
            </a:r>
          </a:p>
          <a:p>
            <a:pPr algn="ctr"/>
            <a:r>
              <a:rPr lang="pt-BR" sz="800" i="1" kern="1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de uma</a:t>
            </a:r>
          </a:p>
          <a:p>
            <a:pPr algn="ctr"/>
            <a:r>
              <a:rPr lang="pt-BR" sz="800" i="1" kern="1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comunicação eficaz.</a:t>
            </a:r>
          </a:p>
        </p:txBody>
      </p:sp>
      <p:pic>
        <p:nvPicPr>
          <p:cNvPr id="34821" name="Picture 5" descr="Casal Apaixonado">
            <a:extLst>
              <a:ext uri="{FF2B5EF4-FFF2-40B4-BE49-F238E27FC236}">
                <a16:creationId xmlns:a16="http://schemas.microsoft.com/office/drawing/2014/main" id="{AC723362-347B-497C-8735-899587AD807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637088" y="0"/>
            <a:ext cx="4543425" cy="6884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Oval 10">
            <a:extLst>
              <a:ext uri="{FF2B5EF4-FFF2-40B4-BE49-F238E27FC236}">
                <a16:creationId xmlns:a16="http://schemas.microsoft.com/office/drawing/2014/main" id="{315D1880-D599-4ADA-9335-02BED7D2E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6148" name="Picture 4" descr="Casal Apaixonado">
            <a:extLst>
              <a:ext uri="{FF2B5EF4-FFF2-40B4-BE49-F238E27FC236}">
                <a16:creationId xmlns:a16="http://schemas.microsoft.com/office/drawing/2014/main" id="{4980AA6C-CFB0-4ACD-A611-E37D0951C9B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WordArt 7">
            <a:extLst>
              <a:ext uri="{FF2B5EF4-FFF2-40B4-BE49-F238E27FC236}">
                <a16:creationId xmlns:a16="http://schemas.microsoft.com/office/drawing/2014/main" id="{A4FD0AB4-8767-42D9-9B37-6AA34E0B07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152" name="WordArt 8">
            <a:extLst>
              <a:ext uri="{FF2B5EF4-FFF2-40B4-BE49-F238E27FC236}">
                <a16:creationId xmlns:a16="http://schemas.microsoft.com/office/drawing/2014/main" id="{A201924F-1F8A-4538-863D-0A44DACAD8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276475"/>
            <a:ext cx="3457575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Comunique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aberta e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honestamente.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>
            <a:extLst>
              <a:ext uri="{FF2B5EF4-FFF2-40B4-BE49-F238E27FC236}">
                <a16:creationId xmlns:a16="http://schemas.microsoft.com/office/drawing/2014/main" id="{0DB6BCA9-603A-485F-8A4E-EF2A9F0D5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765175"/>
            <a:ext cx="1150937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3315" name="Picture 3" descr="Casal Apaixonado">
            <a:extLst>
              <a:ext uri="{FF2B5EF4-FFF2-40B4-BE49-F238E27FC236}">
                <a16:creationId xmlns:a16="http://schemas.microsoft.com/office/drawing/2014/main" id="{B898A099-4906-46B7-A5E4-9E246009752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WordArt 4">
            <a:extLst>
              <a:ext uri="{FF2B5EF4-FFF2-40B4-BE49-F238E27FC236}">
                <a16:creationId xmlns:a16="http://schemas.microsoft.com/office/drawing/2014/main" id="{1E45F0D2-8BA9-425F-B9A4-4F8942D72F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3317" name="WordArt 5">
            <a:extLst>
              <a:ext uri="{FF2B5EF4-FFF2-40B4-BE49-F238E27FC236}">
                <a16:creationId xmlns:a16="http://schemas.microsoft.com/office/drawing/2014/main" id="{8B46D39C-82BB-4854-9D29-8F52F404C2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276475"/>
            <a:ext cx="3457575" cy="3127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Leve a sério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quando falar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de sentimentos.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>
            <a:extLst>
              <a:ext uri="{FF2B5EF4-FFF2-40B4-BE49-F238E27FC236}">
                <a16:creationId xmlns:a16="http://schemas.microsoft.com/office/drawing/2014/main" id="{C9A18A56-3DD3-4B8B-96C4-F0A4D71BB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2291" name="Picture 3" descr="Casal Apaixonado">
            <a:extLst>
              <a:ext uri="{FF2B5EF4-FFF2-40B4-BE49-F238E27FC236}">
                <a16:creationId xmlns:a16="http://schemas.microsoft.com/office/drawing/2014/main" id="{08E52F61-F4F7-4910-A6DF-8C7E3A07506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WordArt 4">
            <a:extLst>
              <a:ext uri="{FF2B5EF4-FFF2-40B4-BE49-F238E27FC236}">
                <a16:creationId xmlns:a16="http://schemas.microsoft.com/office/drawing/2014/main" id="{F710949A-B85E-4598-B1E4-D6BB3DE7C2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2293" name="WordArt 5">
            <a:extLst>
              <a:ext uri="{FF2B5EF4-FFF2-40B4-BE49-F238E27FC236}">
                <a16:creationId xmlns:a16="http://schemas.microsoft.com/office/drawing/2014/main" id="{AE8794B6-5EFB-4E3D-AC6E-E39D885E0C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420938"/>
            <a:ext cx="3457575" cy="2982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Use a </a:t>
            </a:r>
          </a:p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conversa de</a:t>
            </a:r>
          </a:p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travesseiro.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>
            <a:extLst>
              <a:ext uri="{FF2B5EF4-FFF2-40B4-BE49-F238E27FC236}">
                <a16:creationId xmlns:a16="http://schemas.microsoft.com/office/drawing/2014/main" id="{B03379F5-B3C8-4A4A-B128-2604E0A0D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4339" name="Picture 3" descr="Casal Apaixonado">
            <a:extLst>
              <a:ext uri="{FF2B5EF4-FFF2-40B4-BE49-F238E27FC236}">
                <a16:creationId xmlns:a16="http://schemas.microsoft.com/office/drawing/2014/main" id="{72401390-C396-4BE2-A2A4-A7688DE6C48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WordArt 4">
            <a:extLst>
              <a:ext uri="{FF2B5EF4-FFF2-40B4-BE49-F238E27FC236}">
                <a16:creationId xmlns:a16="http://schemas.microsoft.com/office/drawing/2014/main" id="{21862C19-156F-4350-8550-7A871EF52C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4341" name="WordArt 5">
            <a:extLst>
              <a:ext uri="{FF2B5EF4-FFF2-40B4-BE49-F238E27FC236}">
                <a16:creationId xmlns:a16="http://schemas.microsoft.com/office/drawing/2014/main" id="{4386E133-A2FE-4973-AA1A-7798C12081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636838"/>
            <a:ext cx="3457575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Evite corrigir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o outro.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extLst>
              <a:ext uri="{FF2B5EF4-FFF2-40B4-BE49-F238E27FC236}">
                <a16:creationId xmlns:a16="http://schemas.microsoft.com/office/drawing/2014/main" id="{533A6DD4-C832-4B33-8AA8-CDFA2D0A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5363" name="Picture 3" descr="Casal Apaixonado">
            <a:extLst>
              <a:ext uri="{FF2B5EF4-FFF2-40B4-BE49-F238E27FC236}">
                <a16:creationId xmlns:a16="http://schemas.microsoft.com/office/drawing/2014/main" id="{0930E08D-DA3E-422F-BE0D-B80A84CBBD0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WordArt 4">
            <a:extLst>
              <a:ext uri="{FF2B5EF4-FFF2-40B4-BE49-F238E27FC236}">
                <a16:creationId xmlns:a16="http://schemas.microsoft.com/office/drawing/2014/main" id="{0504AAB9-4CA7-4257-A985-429C0ADE48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5365" name="WordArt 5">
            <a:extLst>
              <a:ext uri="{FF2B5EF4-FFF2-40B4-BE49-F238E27FC236}">
                <a16:creationId xmlns:a16="http://schemas.microsoft.com/office/drawing/2014/main" id="{F28AE038-BBDF-4F7D-8174-9863DFCC4D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462213"/>
            <a:ext cx="3457575" cy="3127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Respeite um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as idéias e os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pensamentos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do outro.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>
            <a:extLst>
              <a:ext uri="{FF2B5EF4-FFF2-40B4-BE49-F238E27FC236}">
                <a16:creationId xmlns:a16="http://schemas.microsoft.com/office/drawing/2014/main" id="{C4E9ED2D-7AD3-46F7-AA68-F8751E8CC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7411" name="Picture 3" descr="Casal Apaixonado">
            <a:extLst>
              <a:ext uri="{FF2B5EF4-FFF2-40B4-BE49-F238E27FC236}">
                <a16:creationId xmlns:a16="http://schemas.microsoft.com/office/drawing/2014/main" id="{AF1566AF-7BC1-495A-A9D0-4F0F7F5E77F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WordArt 4">
            <a:extLst>
              <a:ext uri="{FF2B5EF4-FFF2-40B4-BE49-F238E27FC236}">
                <a16:creationId xmlns:a16="http://schemas.microsoft.com/office/drawing/2014/main" id="{F47019AF-3623-4C80-83AB-90C91294FC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7413" name="WordArt 5">
            <a:extLst>
              <a:ext uri="{FF2B5EF4-FFF2-40B4-BE49-F238E27FC236}">
                <a16:creationId xmlns:a16="http://schemas.microsoft.com/office/drawing/2014/main" id="{EA0F1F89-C1EC-421C-8108-95CC5A29A2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924175"/>
            <a:ext cx="3457575" cy="2479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Evite sátiras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 gozações.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>
            <a:extLst>
              <a:ext uri="{FF2B5EF4-FFF2-40B4-BE49-F238E27FC236}">
                <a16:creationId xmlns:a16="http://schemas.microsoft.com/office/drawing/2014/main" id="{2DEC6756-D8E7-4B52-9AA0-B4B08073C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6387" name="Picture 3" descr="Casal Apaixonado">
            <a:extLst>
              <a:ext uri="{FF2B5EF4-FFF2-40B4-BE49-F238E27FC236}">
                <a16:creationId xmlns:a16="http://schemas.microsoft.com/office/drawing/2014/main" id="{BFAB5085-C669-4946-84A7-389C2D82E60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WordArt 4">
            <a:extLst>
              <a:ext uri="{FF2B5EF4-FFF2-40B4-BE49-F238E27FC236}">
                <a16:creationId xmlns:a16="http://schemas.microsoft.com/office/drawing/2014/main" id="{DC3503E0-A8C1-406E-9B81-8CB3E1C30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6389" name="WordArt 5">
            <a:extLst>
              <a:ext uri="{FF2B5EF4-FFF2-40B4-BE49-F238E27FC236}">
                <a16:creationId xmlns:a16="http://schemas.microsoft.com/office/drawing/2014/main" id="{2CF6F258-C675-40D2-A41E-DA78051D4F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636838"/>
            <a:ext cx="3457575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Cuide com o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volume da voz.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>
            <a:extLst>
              <a:ext uri="{FF2B5EF4-FFF2-40B4-BE49-F238E27FC236}">
                <a16:creationId xmlns:a16="http://schemas.microsoft.com/office/drawing/2014/main" id="{41F5A6B2-70C2-4F79-B97B-B6572EC20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9459" name="Picture 3" descr="Casal Apaixonado">
            <a:extLst>
              <a:ext uri="{FF2B5EF4-FFF2-40B4-BE49-F238E27FC236}">
                <a16:creationId xmlns:a16="http://schemas.microsoft.com/office/drawing/2014/main" id="{43CF4143-6A7A-4086-A64E-DD9AB61CF0C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WordArt 4">
            <a:extLst>
              <a:ext uri="{FF2B5EF4-FFF2-40B4-BE49-F238E27FC236}">
                <a16:creationId xmlns:a16="http://schemas.microsoft.com/office/drawing/2014/main" id="{E83CB2BB-77A4-4705-A17C-1D67F0ADCA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9461" name="WordArt 5">
            <a:extLst>
              <a:ext uri="{FF2B5EF4-FFF2-40B4-BE49-F238E27FC236}">
                <a16:creationId xmlns:a16="http://schemas.microsoft.com/office/drawing/2014/main" id="{D8CA55AA-51C0-4FBE-8CB7-ABB691D181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420938"/>
            <a:ext cx="3457575" cy="3455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Faça projetos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para a vida,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juntos.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>
            <a:extLst>
              <a:ext uri="{FF2B5EF4-FFF2-40B4-BE49-F238E27FC236}">
                <a16:creationId xmlns:a16="http://schemas.microsoft.com/office/drawing/2014/main" id="{6624E7C0-318E-421C-9DAF-DF0D471EE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483" name="Picture 3" descr="Casal Apaixonado">
            <a:extLst>
              <a:ext uri="{FF2B5EF4-FFF2-40B4-BE49-F238E27FC236}">
                <a16:creationId xmlns:a16="http://schemas.microsoft.com/office/drawing/2014/main" id="{9C263BAF-1635-4DDE-B08E-3D4D0055249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WordArt 4">
            <a:extLst>
              <a:ext uri="{FF2B5EF4-FFF2-40B4-BE49-F238E27FC236}">
                <a16:creationId xmlns:a16="http://schemas.microsoft.com/office/drawing/2014/main" id="{053F73B8-C0C2-4256-8E5E-46EB3C6334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0713" y="981075"/>
            <a:ext cx="304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20485" name="WordArt 5">
            <a:extLst>
              <a:ext uri="{FF2B5EF4-FFF2-40B4-BE49-F238E27FC236}">
                <a16:creationId xmlns:a16="http://schemas.microsoft.com/office/drawing/2014/main" id="{5CBEE217-0482-4E7E-9534-361BE2DC32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535238"/>
            <a:ext cx="3457575" cy="305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Evite discutir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por causa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dos filhos.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01F9DF6-61F8-483C-B1CD-31241876E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rgbClr val="0000CC"/>
                </a:solidFill>
              </a:rPr>
              <a:t>PADRÕES DE CONVERSAÇÃO</a:t>
            </a:r>
            <a:r>
              <a:rPr lang="pt-BR" altLang="pt-BR" sz="4000"/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5D0807D-7890-4D9E-A3FD-C255E367AF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2420938"/>
            <a:ext cx="2735263" cy="3024187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sz="2800" b="1"/>
              <a:t>   Homens conversam com o objetivo de compartilhar </a:t>
            </a:r>
            <a:r>
              <a:rPr lang="pt-BR" altLang="pt-BR" sz="2800" b="1" u="sng"/>
              <a:t>fatos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5D89297B-FDDC-44A5-9BC6-474383765F5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81550" y="1600200"/>
            <a:ext cx="4038600" cy="1973263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sz="2800" b="1"/>
              <a:t>Mulheres conversam com o objetivo de compartilhar </a:t>
            </a:r>
            <a:r>
              <a:rPr lang="pt-BR" altLang="pt-BR" sz="2800" b="1" u="sng"/>
              <a:t>sentimentos</a:t>
            </a:r>
            <a:r>
              <a:rPr lang="pt-BR" altLang="pt-BR" sz="2800" b="1"/>
              <a:t>.</a:t>
            </a:r>
          </a:p>
        </p:txBody>
      </p:sp>
      <p:pic>
        <p:nvPicPr>
          <p:cNvPr id="43013" name="Picture 5" descr="as0530">
            <a:extLst>
              <a:ext uri="{FF2B5EF4-FFF2-40B4-BE49-F238E27FC236}">
                <a16:creationId xmlns:a16="http://schemas.microsoft.com/office/drawing/2014/main" id="{5516FF07-90A7-4BA1-A716-660D54DC1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1714500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6" descr="as1539">
            <a:extLst>
              <a:ext uri="{FF2B5EF4-FFF2-40B4-BE49-F238E27FC236}">
                <a16:creationId xmlns:a16="http://schemas.microsoft.com/office/drawing/2014/main" id="{2D5E0B56-2EF9-4155-8645-24CBCA06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73463"/>
            <a:ext cx="23812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>
            <a:extLst>
              <a:ext uri="{FF2B5EF4-FFF2-40B4-BE49-F238E27FC236}">
                <a16:creationId xmlns:a16="http://schemas.microsoft.com/office/drawing/2014/main" id="{02488646-6AEF-45C1-BD1B-F5B314BDB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1507" name="Picture 3" descr="Casal Apaixonado">
            <a:extLst>
              <a:ext uri="{FF2B5EF4-FFF2-40B4-BE49-F238E27FC236}">
                <a16:creationId xmlns:a16="http://schemas.microsoft.com/office/drawing/2014/main" id="{3A127015-7695-4202-8FF1-65CCFDD9674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WordArt 4">
            <a:extLst>
              <a:ext uri="{FF2B5EF4-FFF2-40B4-BE49-F238E27FC236}">
                <a16:creationId xmlns:a16="http://schemas.microsoft.com/office/drawing/2014/main" id="{D2627178-D6AA-405D-84FD-9364087843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981075"/>
            <a:ext cx="504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21509" name="WordArt 5">
            <a:extLst>
              <a:ext uri="{FF2B5EF4-FFF2-40B4-BE49-F238E27FC236}">
                <a16:creationId xmlns:a16="http://schemas.microsoft.com/office/drawing/2014/main" id="{F87AB333-005B-49B4-839B-0250E8C368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678113"/>
            <a:ext cx="3457575" cy="291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Aprenda a gostar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dos interesses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do outro.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>
            <a:extLst>
              <a:ext uri="{FF2B5EF4-FFF2-40B4-BE49-F238E27FC236}">
                <a16:creationId xmlns:a16="http://schemas.microsoft.com/office/drawing/2014/main" id="{E3F1A8E4-C108-4030-B6B1-539DA092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2531" name="Picture 3" descr="Casal Apaixonado">
            <a:extLst>
              <a:ext uri="{FF2B5EF4-FFF2-40B4-BE49-F238E27FC236}">
                <a16:creationId xmlns:a16="http://schemas.microsoft.com/office/drawing/2014/main" id="{7E109417-4EC3-4ABF-B07F-72448AFBB11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WordArt 4">
            <a:extLst>
              <a:ext uri="{FF2B5EF4-FFF2-40B4-BE49-F238E27FC236}">
                <a16:creationId xmlns:a16="http://schemas.microsoft.com/office/drawing/2014/main" id="{EADC3AAA-1FAE-4126-9E2B-51CCFB018B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981075"/>
            <a:ext cx="504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11</a:t>
            </a:r>
          </a:p>
        </p:txBody>
      </p:sp>
      <p:sp>
        <p:nvSpPr>
          <p:cNvPr id="22533" name="WordArt 5">
            <a:extLst>
              <a:ext uri="{FF2B5EF4-FFF2-40B4-BE49-F238E27FC236}">
                <a16:creationId xmlns:a16="http://schemas.microsoft.com/office/drawing/2014/main" id="{48A1CA4E-8B58-4829-8BA8-140C695D1D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751138"/>
            <a:ext cx="3457575" cy="2982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Gaste menos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tempo com a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televisão.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>
            <a:extLst>
              <a:ext uri="{FF2B5EF4-FFF2-40B4-BE49-F238E27FC236}">
                <a16:creationId xmlns:a16="http://schemas.microsoft.com/office/drawing/2014/main" id="{7CFAF2E6-8CC6-4DF9-A9E6-56AF6FA47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1150938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3555" name="Picture 3" descr="Casal Apaixonado">
            <a:extLst>
              <a:ext uri="{FF2B5EF4-FFF2-40B4-BE49-F238E27FC236}">
                <a16:creationId xmlns:a16="http://schemas.microsoft.com/office/drawing/2014/main" id="{910C903B-2F95-4C18-B371-B535E6529BD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r="11467"/>
          <a:stretch>
            <a:fillRect/>
          </a:stretch>
        </p:blipFill>
        <p:spPr>
          <a:xfrm>
            <a:off x="4284663" y="0"/>
            <a:ext cx="49323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WordArt 4">
            <a:extLst>
              <a:ext uri="{FF2B5EF4-FFF2-40B4-BE49-F238E27FC236}">
                <a16:creationId xmlns:a16="http://schemas.microsoft.com/office/drawing/2014/main" id="{05F391EB-7BD8-4B75-B414-11DBF47050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981075"/>
            <a:ext cx="504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 panose="020B0A04020102020204" pitchFamily="34" charset="0"/>
              </a:rPr>
              <a:t>12</a:t>
            </a:r>
          </a:p>
        </p:txBody>
      </p:sp>
      <p:sp>
        <p:nvSpPr>
          <p:cNvPr id="23557" name="WordArt 5">
            <a:extLst>
              <a:ext uri="{FF2B5EF4-FFF2-40B4-BE49-F238E27FC236}">
                <a16:creationId xmlns:a16="http://schemas.microsoft.com/office/drawing/2014/main" id="{3E69CC1B-622B-48F9-A0CB-97C96A2749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3700" y="2492375"/>
            <a:ext cx="3457575" cy="3671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Mantenha sempre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abertos os canais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da comunicação.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290732C-6FF3-411E-A248-2624284AE1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81075"/>
            <a:ext cx="1584325" cy="5334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800" b="1">
                <a:solidFill>
                  <a:srgbClr val="FFFF00"/>
                </a:solidFill>
              </a:rPr>
              <a:t>Ela diz: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52DF9DA-7092-4EE2-9E57-2A3D382DC7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771650"/>
            <a:ext cx="2376488" cy="72072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000" b="1">
                <a:solidFill>
                  <a:srgbClr val="66FFFF"/>
                </a:solidFill>
              </a:rPr>
              <a:t>Não tenho nada para usar.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903DE50B-3B67-49BA-88B7-176E0CEE6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7975" y="981075"/>
            <a:ext cx="309245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b="1">
                <a:solidFill>
                  <a:srgbClr val="FFFF00"/>
                </a:solidFill>
              </a:rPr>
              <a:t>Querendo dizer: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0D8C6000-2283-46C3-BCB9-AD5F5E57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1917700"/>
            <a:ext cx="259238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2000" b="1">
                <a:solidFill>
                  <a:srgbClr val="66FF66"/>
                </a:solidFill>
              </a:rPr>
              <a:t>Ajude-me a decidir.</a:t>
            </a:r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656C815A-F86E-4532-A522-DC5EA9BA9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1052513"/>
            <a:ext cx="0" cy="5113337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D2F0E496-2D97-460B-808A-8271F5AA8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981075"/>
            <a:ext cx="0" cy="511175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71D7305C-DEB9-4646-A1CE-B0AD3E42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400" y="981075"/>
            <a:ext cx="18684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b="1">
                <a:solidFill>
                  <a:srgbClr val="FFFF00"/>
                </a:solidFill>
              </a:rPr>
              <a:t>Ele Ouve: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8CD1C7BD-2A6F-431F-B4A2-7D6153AFC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1773238"/>
            <a:ext cx="237648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000" b="1">
                <a:solidFill>
                  <a:srgbClr val="FF00FF"/>
                </a:solidFill>
              </a:rPr>
              <a:t>Compre-me mais roupa.</a:t>
            </a: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682BBDE0-B74D-4E4B-9A6E-8F75EE9E9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0" y="2781300"/>
            <a:ext cx="27003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000" b="1">
                <a:solidFill>
                  <a:srgbClr val="66FFFF"/>
                </a:solidFill>
              </a:rPr>
              <a:t>     Este trabalho me desgasta muito.</a:t>
            </a:r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F458635B-7569-4BFE-A592-AEBB4A1BB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779713"/>
            <a:ext cx="2663825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2000" b="1">
                <a:solidFill>
                  <a:srgbClr val="66FF66"/>
                </a:solidFill>
              </a:rPr>
              <a:t>      Nossa, como estou cansada.</a:t>
            </a:r>
          </a:p>
        </p:txBody>
      </p: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24905106-1019-4CF7-832B-A39661FCD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781300"/>
            <a:ext cx="29527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000" b="1">
                <a:solidFill>
                  <a:srgbClr val="FF00FF"/>
                </a:solidFill>
              </a:rPr>
              <a:t>   Estou trabalhando mais do que você.</a:t>
            </a:r>
          </a:p>
        </p:txBody>
      </p:sp>
      <p:sp>
        <p:nvSpPr>
          <p:cNvPr id="44045" name="Rectangle 13">
            <a:extLst>
              <a:ext uri="{FF2B5EF4-FFF2-40B4-BE49-F238E27FC236}">
                <a16:creationId xmlns:a16="http://schemas.microsoft.com/office/drawing/2014/main" id="{226040DD-7221-40B0-9382-70A203C18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0" y="3903663"/>
            <a:ext cx="2663825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000" b="1">
                <a:solidFill>
                  <a:srgbClr val="66FFFF"/>
                </a:solidFill>
              </a:rPr>
              <a:t>     O sexo não é tão excitante como antigamente.</a:t>
            </a:r>
          </a:p>
        </p:txBody>
      </p:sp>
      <p:sp>
        <p:nvSpPr>
          <p:cNvPr id="44046" name="Rectangle 14">
            <a:extLst>
              <a:ext uri="{FF2B5EF4-FFF2-40B4-BE49-F238E27FC236}">
                <a16:creationId xmlns:a16="http://schemas.microsoft.com/office/drawing/2014/main" id="{F703BF7B-6E26-42BF-A2C7-CB4834F4C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49725"/>
            <a:ext cx="18716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2000" b="1">
                <a:solidFill>
                  <a:srgbClr val="66FF66"/>
                </a:solidFill>
              </a:rPr>
              <a:t>Vamos tentar.</a:t>
            </a:r>
          </a:p>
        </p:txBody>
      </p:sp>
      <p:sp>
        <p:nvSpPr>
          <p:cNvPr id="44047" name="Rectangle 15">
            <a:extLst>
              <a:ext uri="{FF2B5EF4-FFF2-40B4-BE49-F238E27FC236}">
                <a16:creationId xmlns:a16="http://schemas.microsoft.com/office/drawing/2014/main" id="{089E5042-CB10-4454-B7D2-72B97A59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49725"/>
            <a:ext cx="29527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t-BR" altLang="pt-BR" sz="2000" b="1">
                <a:solidFill>
                  <a:srgbClr val="FF00FF"/>
                </a:solidFill>
              </a:rPr>
              <a:t>Você é um péssimo amante.</a:t>
            </a:r>
          </a:p>
        </p:txBody>
      </p:sp>
      <p:sp>
        <p:nvSpPr>
          <p:cNvPr id="44048" name="Rectangle 16">
            <a:extLst>
              <a:ext uri="{FF2B5EF4-FFF2-40B4-BE49-F238E27FC236}">
                <a16:creationId xmlns:a16="http://schemas.microsoft.com/office/drawing/2014/main" id="{97C1D491-A43E-4631-9C9C-3A5E08C58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300663"/>
            <a:ext cx="22320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2000" b="1">
                <a:solidFill>
                  <a:srgbClr val="66FFFF"/>
                </a:solidFill>
              </a:rPr>
              <a:t>Estou chateada.</a:t>
            </a:r>
          </a:p>
        </p:txBody>
      </p:sp>
      <p:sp>
        <p:nvSpPr>
          <p:cNvPr id="44049" name="Rectangle 17">
            <a:extLst>
              <a:ext uri="{FF2B5EF4-FFF2-40B4-BE49-F238E27FC236}">
                <a16:creationId xmlns:a16="http://schemas.microsoft.com/office/drawing/2014/main" id="{1ED3B3E7-66C0-4BFD-9E7C-D8444C3C6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230813"/>
            <a:ext cx="23034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2000" b="1">
                <a:solidFill>
                  <a:srgbClr val="66FF66"/>
                </a:solidFill>
              </a:rPr>
              <a:t>Preciso mudar de ares.</a:t>
            </a:r>
          </a:p>
        </p:txBody>
      </p:sp>
      <p:sp>
        <p:nvSpPr>
          <p:cNvPr id="44050" name="Rectangle 18">
            <a:extLst>
              <a:ext uri="{FF2B5EF4-FFF2-40B4-BE49-F238E27FC236}">
                <a16:creationId xmlns:a16="http://schemas.microsoft.com/office/drawing/2014/main" id="{A5B35F4C-D1FB-43AE-9F11-295003B6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5300663"/>
            <a:ext cx="244951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2000" b="1">
                <a:solidFill>
                  <a:srgbClr val="FF00FF"/>
                </a:solidFill>
              </a:rPr>
              <a:t>Você é um chato.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7" grpId="0"/>
      <p:bldP spid="44041" grpId="0"/>
      <p:bldP spid="44042" grpId="0"/>
      <p:bldP spid="44043" grpId="0"/>
      <p:bldP spid="44044" grpId="0"/>
      <p:bldP spid="44045" grpId="0"/>
      <p:bldP spid="44046" grpId="0"/>
      <p:bldP spid="44047" grpId="0"/>
      <p:bldP spid="44048" grpId="0"/>
      <p:bldP spid="44049" grpId="0"/>
      <p:bldP spid="44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B5E3788-0569-4DB6-9E34-48036ED8E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pt-BR" altLang="pt-BR" sz="4000" b="1">
                <a:solidFill>
                  <a:schemeClr val="tx1"/>
                </a:solidFill>
              </a:rPr>
              <a:t>Homens e mulheres, muitas vezes, ouvem algo bem diferente do que o outro quer dizer.</a:t>
            </a:r>
          </a:p>
        </p:txBody>
      </p:sp>
      <p:pic>
        <p:nvPicPr>
          <p:cNvPr id="45059" name="Picture 3" descr="as3216">
            <a:extLst>
              <a:ext uri="{FF2B5EF4-FFF2-40B4-BE49-F238E27FC236}">
                <a16:creationId xmlns:a16="http://schemas.microsoft.com/office/drawing/2014/main" id="{59C31393-3B1D-4884-9D0D-2EA510B48CC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2050" y="2492375"/>
            <a:ext cx="399573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7253F1E-B940-4DFD-90F1-4665FCFEB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pt-BR" altLang="pt-BR" sz="4000" b="1">
                <a:solidFill>
                  <a:srgbClr val="FF9900"/>
                </a:solidFill>
              </a:rPr>
              <a:t>Será que não é presunção tentar imaginar o que outro está querendo dizer?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E1E2DEE-6FCB-4AD6-BF95-B90B2B069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287588"/>
            <a:ext cx="8686800" cy="4525962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800" b="1">
                <a:solidFill>
                  <a:srgbClr val="FFFF00"/>
                </a:solidFill>
              </a:rPr>
              <a:t>O que é presunção?</a:t>
            </a:r>
          </a:p>
          <a:p>
            <a:pPr>
              <a:buFontTx/>
              <a:buNone/>
            </a:pPr>
            <a:endParaRPr lang="pt-BR" altLang="pt-BR" sz="2800" b="1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t-BR" altLang="pt-BR" sz="2800" b="1">
                <a:solidFill>
                  <a:srgbClr val="00FFFF"/>
                </a:solidFill>
              </a:rPr>
              <a:t>Ato ou efeito de presumir; Opinião ou juízo baseado nas aparências; Suposição; Suspeita; Pretensão.</a:t>
            </a:r>
          </a:p>
          <a:p>
            <a:pPr>
              <a:buFontTx/>
              <a:buNone/>
            </a:pPr>
            <a:endParaRPr lang="pt-BR" altLang="pt-BR" sz="2800" b="1">
              <a:solidFill>
                <a:srgbClr val="00FFFF"/>
              </a:solidFill>
            </a:endParaRPr>
          </a:p>
          <a:p>
            <a:pPr>
              <a:buFontTx/>
              <a:buNone/>
            </a:pPr>
            <a:r>
              <a:rPr lang="pt-BR" altLang="pt-BR" sz="2800" b="1">
                <a:solidFill>
                  <a:srgbClr val="FFFF00"/>
                </a:solidFill>
              </a:rPr>
              <a:t>Verbo PRESUMIR = </a:t>
            </a:r>
            <a:r>
              <a:rPr lang="pt-BR" altLang="pt-BR" sz="2800" b="1">
                <a:solidFill>
                  <a:srgbClr val="00FFFF"/>
                </a:solidFill>
              </a:rPr>
              <a:t>vem do latim </a:t>
            </a:r>
            <a:r>
              <a:rPr lang="pt-BR" altLang="pt-BR" sz="2800" b="1">
                <a:solidFill>
                  <a:srgbClr val="FFCC00"/>
                </a:solidFill>
              </a:rPr>
              <a:t>praesumere</a:t>
            </a:r>
            <a:r>
              <a:rPr lang="pt-BR" altLang="pt-BR" sz="2800" b="1">
                <a:solidFill>
                  <a:srgbClr val="00FFFF"/>
                </a:solidFill>
              </a:rPr>
              <a:t> que significa “Tomar antecipadamente” “Entender baseado em probabilidades; imaginar; supor”.</a:t>
            </a:r>
            <a:r>
              <a:rPr lang="pt-BR" altLang="pt-BR" sz="2800" b="1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DA6FA50E-D4C9-4E4A-BFAA-BBEF4CA51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b="1" i="1">
                <a:solidFill>
                  <a:srgbClr val="FF9900"/>
                </a:solidFill>
                <a:latin typeface="Verdana" panose="020B0604030504040204" pitchFamily="34" charset="0"/>
              </a:rPr>
              <a:t>Para que duas possam viver juntas é necessário que haja acordo e entendimento entre elas . Para que haja acordo e entendimento é necessário que haja comunicação. E para que haja comunicação é necessário conhecer o processo que rege a boa comunicação.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>
            <a:extLst>
              <a:ext uri="{FF2B5EF4-FFF2-40B4-BE49-F238E27FC236}">
                <a16:creationId xmlns:a16="http://schemas.microsoft.com/office/drawing/2014/main" id="{B730BB28-6DCE-4004-8F9A-17621FE054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3275" y="692150"/>
            <a:ext cx="7513638" cy="144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CC00"/>
                    </a:gs>
                    <a:gs pos="100000">
                      <a:srgbClr val="FF33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TIPOS DE COMUNICAÇÃO: </a:t>
            </a:r>
          </a:p>
        </p:txBody>
      </p:sp>
      <p:graphicFrame>
        <p:nvGraphicFramePr>
          <p:cNvPr id="9229" name="Object 13">
            <a:extLst>
              <a:ext uri="{FF2B5EF4-FFF2-40B4-BE49-F238E27FC236}">
                <a16:creationId xmlns:a16="http://schemas.microsoft.com/office/drawing/2014/main" id="{471EDF0F-7A10-4138-B1B0-3068ED469F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349500"/>
          <a:ext cx="6264275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Microsoft ClipArt Gallery" r:id="rId3" imgW="2286720" imgH="1347120" progId="MS_ClipArt_Gallery">
                  <p:embed/>
                </p:oleObj>
              </mc:Choice>
              <mc:Fallback>
                <p:oleObj name="Microsoft ClipArt Gallery" r:id="rId3" imgW="2286720" imgH="1347120" progId="MS_ClipArt_Gallery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349500"/>
                        <a:ext cx="6264275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3C6ACAE-0BFC-4349-B792-7DFD149B0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357438"/>
            <a:ext cx="424815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FFFF"/>
                </a:solidFill>
              </a:rPr>
              <a:t>Neste nível a conversação é superficial.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AD175CB-16FD-4898-B363-BB1D07672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2363" y="3717925"/>
            <a:ext cx="4041775" cy="2016125"/>
          </a:xfrm>
        </p:spPr>
        <p:txBody>
          <a:bodyPr/>
          <a:lstStyle/>
          <a:p>
            <a:r>
              <a:rPr lang="pt-BR" altLang="pt-BR" sz="2800" b="1" i="1">
                <a:solidFill>
                  <a:schemeClr val="bg1"/>
                </a:solidFill>
              </a:rPr>
              <a:t>“Como vai você?” </a:t>
            </a:r>
          </a:p>
          <a:p>
            <a:r>
              <a:rPr lang="pt-BR" altLang="pt-BR" sz="2800" b="1" i="1">
                <a:solidFill>
                  <a:schemeClr val="bg1"/>
                </a:solidFill>
              </a:rPr>
              <a:t>“O que tem feito?” </a:t>
            </a:r>
          </a:p>
          <a:p>
            <a:r>
              <a:rPr lang="pt-BR" altLang="pt-BR" sz="2800" b="1" i="1">
                <a:solidFill>
                  <a:schemeClr val="bg1"/>
                </a:solidFill>
              </a:rPr>
              <a:t>“Como estão indo as coisas?” </a:t>
            </a:r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DCB6DC1E-1368-4066-A2B6-8D93E02C29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549275"/>
            <a:ext cx="6337300" cy="1149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1. Conversação Trivial.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D3CE9D85-26D3-4660-A972-33B3575D1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205038"/>
            <a:ext cx="31686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 i="1">
                <a:solidFill>
                  <a:srgbClr val="00FFFF"/>
                </a:solidFill>
              </a:rPr>
              <a:t>Exemplo: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10841D0-081D-45FF-B127-5A174183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05263"/>
            <a:ext cx="44640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2800" b="1" i="1">
                <a:solidFill>
                  <a:srgbClr val="FF9900"/>
                </a:solidFill>
              </a:rPr>
              <a:t>    É o tipo de diálogo simples e geralmente falado entre pessoas que se encontram ou que tenham relacionamento distante.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5" grpId="0"/>
      <p:bldP spid="25606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859</Words>
  <Application>Microsoft Office PowerPoint</Application>
  <PresentationFormat>Apresentação na tela (4:3)</PresentationFormat>
  <Paragraphs>131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Verdana</vt:lpstr>
      <vt:lpstr>Arial Black</vt:lpstr>
      <vt:lpstr>Times New Roman</vt:lpstr>
      <vt:lpstr>Comic Sans MS</vt:lpstr>
      <vt:lpstr>Design padrão</vt:lpstr>
      <vt:lpstr>Microsoft ClipArt Gallery</vt:lpstr>
      <vt:lpstr>Apresentação do PowerPoint</vt:lpstr>
      <vt:lpstr>Por que nos é difícil dizer ao cônjuge o que de fato necessitamos e o que realmente sentimos?</vt:lpstr>
      <vt:lpstr>PADRÕES DE CONVERSAÇÃO </vt:lpstr>
      <vt:lpstr>Apresentação do PowerPoint</vt:lpstr>
      <vt:lpstr>Homens e mulheres, muitas vezes, ouvem algo bem diferente do que o outro quer dizer.</vt:lpstr>
      <vt:lpstr>Será que não é presunção tentar imaginar o que outro está querendo dizer?</vt:lpstr>
      <vt:lpstr>Apresentação do PowerPoint</vt:lpstr>
      <vt:lpstr>Apresentação do PowerPoint</vt:lpstr>
      <vt:lpstr>Neste nível a conversação é superficial.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APRENDA OUVIR</vt:lpstr>
      <vt:lpstr>APRENDA A FALAR</vt:lpstr>
      <vt:lpstr>O QUE ATRAPALHA A BOA COMUNICAÇÃO:</vt:lpstr>
      <vt:lpstr>POR QUE AS PESSOAS TÊM MEDO DE COMUNICAR-SE?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Inst. Adv. de Educ. e Assist. Soc. Este Brasileira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escritorio</dc:creator>
  <cp:keywords>www.4tons.com.br</cp:keywords>
  <dc:description>COMÉRCIO PROIBIDO. USO PESSOAL</dc:description>
  <cp:lastModifiedBy>Pr. Marcelo Carvalho</cp:lastModifiedBy>
  <cp:revision>12</cp:revision>
  <dcterms:created xsi:type="dcterms:W3CDTF">2005-12-17T18:16:38Z</dcterms:created>
  <dcterms:modified xsi:type="dcterms:W3CDTF">2019-10-28T11:15:30Z</dcterms:modified>
</cp:coreProperties>
</file>