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57" r:id="rId4"/>
    <p:sldId id="258" r:id="rId5"/>
    <p:sldId id="259" r:id="rId6"/>
    <p:sldId id="279" r:id="rId7"/>
    <p:sldId id="261" r:id="rId8"/>
    <p:sldId id="278" r:id="rId9"/>
    <p:sldId id="262" r:id="rId10"/>
    <p:sldId id="264" r:id="rId11"/>
    <p:sldId id="280" r:id="rId12"/>
    <p:sldId id="266" r:id="rId13"/>
    <p:sldId id="268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BE1"/>
    <a:srgbClr val="E3DFF9"/>
    <a:srgbClr val="FFD7CD"/>
    <a:srgbClr val="CC3300"/>
    <a:srgbClr val="996633"/>
    <a:srgbClr val="FFCC99"/>
    <a:srgbClr val="FF6600"/>
    <a:srgbClr val="E1C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1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BA8E6FE-A85D-4115-8837-2BF8D70CC0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568CD1A-24A0-4FDE-9465-0F1CF5F520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1323907-119E-409F-82D4-5EDB58E299F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6263AB71-0F0C-4915-A56F-D808C6661D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A944475-EF08-49FB-87FB-D35CE19D39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01544645-709A-4BFF-B478-FB9497E11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24972-C690-49BA-BC4D-BF910C9F596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0F922-48B0-4736-90DD-10C6973C4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91019-4271-4354-A22B-BA6FE4B8C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8AE613-F9DE-47D8-ADF9-903E827A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FB489C-1825-4E75-876A-E419808D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6028F7-3513-4ACD-B5A8-6FDE67C9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0731-8BED-4F80-A18E-ED8BE1E964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88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79547-F154-47D6-84A1-A7996314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DFF4E4-7B59-4917-9685-CEA67160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92CAB7-053F-423A-B022-E77EDC0C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DB66C-2EAF-49DE-BA04-A1BA1BD8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3563E6-2AD6-4466-BB86-01F4E5C6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749B4-89EA-44FD-939E-9683F0D3FC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08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B5D728-A083-409C-9427-60461B58C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ED48B8-2DAD-4D51-A6D8-3EBB0BF6B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94F2B-E37D-4839-B275-9F7F2B5F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FF2416-9B10-48A3-A436-2FF60F9E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EE32A-CCAD-461E-AD24-A9B4904E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7676-C043-4996-9424-AA0D1B0318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32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98940-E0CE-4AF7-9044-6BBD98DA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313DDB-C27E-47AE-923A-EED36F2D2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E265CB-C285-413A-8ED3-A1A4A5DE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665C2-771A-4798-84D8-9B67C0D0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FBC03-6ED0-41D8-B442-0DC80F96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DBFCF-5E8D-44B3-A53B-529360CD31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0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1EF9-A7F9-40EB-994E-7D3A6465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3D12B0-3655-4BEE-96D1-EFAE66D23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2539-D332-429B-974C-5480038B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2BD1B5-933B-4DDB-B0EB-5C267469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9A923-06E5-4793-AF62-5F79B6D0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FFF6-C9FB-453F-B337-B379151598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940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3B1CC-0D6F-44B8-9081-8A51E0A6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60506-D0D0-4E6D-A535-B2B845DB5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2498C5-03C5-4BE5-9A2D-A3E7C93C7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9C71D5-1930-450B-827C-27003EC5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5B60EF-47D7-46DC-AA59-E8BBA940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8905D9-4DE8-45C4-A9D7-E517D7BA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9B9B4-9DBF-464C-8843-3201D72772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8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08E7D-9EFF-4EF4-A217-606085FF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3C0E7C-9DD3-45A3-8E1F-47BADDB8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3DABC7-A594-407C-9538-881F803E5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8B5E59-4CE8-4B4E-BCE9-021E5E2B9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8250CF-8C7D-4417-9D65-CE188FC0F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BAB051-434C-4B61-8C44-EAFCCB59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A1ACE6-ED6F-4038-A022-61228F76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1948E6-A50E-42E5-A378-6EFA5D38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47528-45CA-450B-B39C-7089AA165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095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D8494-113B-4531-A827-74997571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94478E-5E73-4480-888D-DCD88D75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E377F1-F5F0-40F0-A114-3511C447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F239EA-4E8B-4832-9B25-5FD94AF7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945A5-18AA-441D-88B5-5F01A8A174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1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4AD273-FB28-4199-8F29-295D2DD9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B4F3CC-A431-43BC-8032-8E46B1FA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7A8FF-4471-4BE8-8CB6-82ED6CB4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2E88-DF04-456D-B642-13243C478F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728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42370-7F48-4403-9BB1-68307785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7FF46-71FF-4FC6-9955-9E9A3EB0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22AAC-E0C8-4926-A49E-0E799D29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AACBA6-6DF9-4024-9D59-EFEBF10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6DF7D-1072-43D3-80B1-1F4C8F69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1D867B-42A0-48F1-9D7F-62FA1C08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99C8C-2F3E-43CA-8F36-5F38F8DB27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432FC-CAAA-4E02-B1C0-B80D649E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9FB535-4C1A-4D9E-9F98-AAE362746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B8CCA8-2DCD-4A83-8778-413FEA2AF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2D078F-FC48-4EA5-A49F-715E6358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2537D9-5C3B-40DB-92FC-E0879E42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28FEC1-7B21-4C4C-973B-0FE0C414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EC814-C739-4205-859A-C0A3C6162F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D7B6DD-CF1C-45E8-A10B-FE1967CEE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8B1A12-4738-4F47-BD69-BCC1E14E9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ADA078-FEAB-4163-BC16-7076D507BF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F1B55B-1EFD-4C3F-8711-2FB3271A3C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60CB58-566E-40B0-96B7-072279A396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081051-1E1F-42A2-AB9E-0C63AC6B4F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D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5C61B1A9-028D-4380-8EBF-24D9BAB6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1A83-7734-4338-AAFB-38A77182BA34}" type="slidenum">
              <a:rPr lang="pt-BR" altLang="pt-BR"/>
              <a:pPr/>
              <a:t>1</a:t>
            </a:fld>
            <a:endParaRPr lang="pt-BR" altLang="pt-BR"/>
          </a:p>
        </p:txBody>
      </p:sp>
      <p:pic>
        <p:nvPicPr>
          <p:cNvPr id="2057" name="Picture 9" descr="casal discutindo">
            <a:extLst>
              <a:ext uri="{FF2B5EF4-FFF2-40B4-BE49-F238E27FC236}">
                <a16:creationId xmlns:a16="http://schemas.microsoft.com/office/drawing/2014/main" id="{16402616-61A2-4EB3-B8B1-429B4FF5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638" b="2357"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>
            <a:extLst>
              <a:ext uri="{FF2B5EF4-FFF2-40B4-BE49-F238E27FC236}">
                <a16:creationId xmlns:a16="http://schemas.microsoft.com/office/drawing/2014/main" id="{2926C1D8-7501-4F34-A487-787AFA7B9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338" y="2781300"/>
            <a:ext cx="8207375" cy="173196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 sz="12900">
                <a:solidFill>
                  <a:srgbClr val="EDF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Como evitar conflitos:</a:t>
            </a:r>
            <a:endParaRPr lang="pt-BR" altLang="pt-BR" sz="9600">
              <a:solidFill>
                <a:srgbClr val="EDF15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>
            <a:extLst>
              <a:ext uri="{FF2B5EF4-FFF2-40B4-BE49-F238E27FC236}">
                <a16:creationId xmlns:a16="http://schemas.microsoft.com/office/drawing/2014/main" id="{09738166-C632-4CFD-B36B-91531E83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A4CA-C824-4C87-A6F8-FFF7D705310D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257" name="Freeform 17">
            <a:extLst>
              <a:ext uri="{FF2B5EF4-FFF2-40B4-BE49-F238E27FC236}">
                <a16:creationId xmlns:a16="http://schemas.microsoft.com/office/drawing/2014/main" id="{4A1605ED-4FF3-482B-A97E-020EBBDD2A29}"/>
              </a:ext>
            </a:extLst>
          </p:cNvPr>
          <p:cNvSpPr>
            <a:spLocks/>
          </p:cNvSpPr>
          <p:nvPr/>
        </p:nvSpPr>
        <p:spPr bwMode="auto">
          <a:xfrm>
            <a:off x="6629400" y="3048000"/>
            <a:ext cx="41275" cy="11113"/>
          </a:xfrm>
          <a:custGeom>
            <a:avLst/>
            <a:gdLst>
              <a:gd name="T0" fmla="*/ 81 w 205"/>
              <a:gd name="T1" fmla="*/ 57 h 138"/>
              <a:gd name="T2" fmla="*/ 90 w 205"/>
              <a:gd name="T3" fmla="*/ 46 h 138"/>
              <a:gd name="T4" fmla="*/ 101 w 205"/>
              <a:gd name="T5" fmla="*/ 38 h 138"/>
              <a:gd name="T6" fmla="*/ 112 w 205"/>
              <a:gd name="T7" fmla="*/ 32 h 138"/>
              <a:gd name="T8" fmla="*/ 125 w 205"/>
              <a:gd name="T9" fmla="*/ 28 h 138"/>
              <a:gd name="T10" fmla="*/ 138 w 205"/>
              <a:gd name="T11" fmla="*/ 25 h 138"/>
              <a:gd name="T12" fmla="*/ 151 w 205"/>
              <a:gd name="T13" fmla="*/ 24 h 138"/>
              <a:gd name="T14" fmla="*/ 165 w 205"/>
              <a:gd name="T15" fmla="*/ 24 h 138"/>
              <a:gd name="T16" fmla="*/ 179 w 205"/>
              <a:gd name="T17" fmla="*/ 23 h 138"/>
              <a:gd name="T18" fmla="*/ 179 w 205"/>
              <a:gd name="T19" fmla="*/ 23 h 138"/>
              <a:gd name="T20" fmla="*/ 189 w 205"/>
              <a:gd name="T21" fmla="*/ 29 h 138"/>
              <a:gd name="T22" fmla="*/ 197 w 205"/>
              <a:gd name="T23" fmla="*/ 38 h 138"/>
              <a:gd name="T24" fmla="*/ 201 w 205"/>
              <a:gd name="T25" fmla="*/ 48 h 138"/>
              <a:gd name="T26" fmla="*/ 203 w 205"/>
              <a:gd name="T27" fmla="*/ 59 h 138"/>
              <a:gd name="T28" fmla="*/ 205 w 205"/>
              <a:gd name="T29" fmla="*/ 71 h 138"/>
              <a:gd name="T30" fmla="*/ 203 w 205"/>
              <a:gd name="T31" fmla="*/ 83 h 138"/>
              <a:gd name="T32" fmla="*/ 202 w 205"/>
              <a:gd name="T33" fmla="*/ 94 h 138"/>
              <a:gd name="T34" fmla="*/ 202 w 205"/>
              <a:gd name="T35" fmla="*/ 103 h 138"/>
              <a:gd name="T36" fmla="*/ 202 w 205"/>
              <a:gd name="T37" fmla="*/ 103 h 138"/>
              <a:gd name="T38" fmla="*/ 191 w 205"/>
              <a:gd name="T39" fmla="*/ 121 h 138"/>
              <a:gd name="T40" fmla="*/ 175 w 205"/>
              <a:gd name="T41" fmla="*/ 131 h 138"/>
              <a:gd name="T42" fmla="*/ 158 w 205"/>
              <a:gd name="T43" fmla="*/ 136 h 138"/>
              <a:gd name="T44" fmla="*/ 139 w 205"/>
              <a:gd name="T45" fmla="*/ 138 h 138"/>
              <a:gd name="T46" fmla="*/ 117 w 205"/>
              <a:gd name="T47" fmla="*/ 137 h 138"/>
              <a:gd name="T48" fmla="*/ 96 w 205"/>
              <a:gd name="T49" fmla="*/ 136 h 138"/>
              <a:gd name="T50" fmla="*/ 75 w 205"/>
              <a:gd name="T51" fmla="*/ 135 h 138"/>
              <a:gd name="T52" fmla="*/ 57 w 205"/>
              <a:gd name="T53" fmla="*/ 137 h 138"/>
              <a:gd name="T54" fmla="*/ 57 w 205"/>
              <a:gd name="T55" fmla="*/ 137 h 138"/>
              <a:gd name="T56" fmla="*/ 38 w 205"/>
              <a:gd name="T57" fmla="*/ 123 h 138"/>
              <a:gd name="T58" fmla="*/ 23 w 205"/>
              <a:gd name="T59" fmla="*/ 107 h 138"/>
              <a:gd name="T60" fmla="*/ 12 w 205"/>
              <a:gd name="T61" fmla="*/ 89 h 138"/>
              <a:gd name="T62" fmla="*/ 3 w 205"/>
              <a:gd name="T63" fmla="*/ 69 h 138"/>
              <a:gd name="T64" fmla="*/ 0 w 205"/>
              <a:gd name="T65" fmla="*/ 50 h 138"/>
              <a:gd name="T66" fmla="*/ 3 w 205"/>
              <a:gd name="T67" fmla="*/ 32 h 138"/>
              <a:gd name="T68" fmla="*/ 14 w 205"/>
              <a:gd name="T69" fmla="*/ 16 h 138"/>
              <a:gd name="T70" fmla="*/ 32 w 205"/>
              <a:gd name="T71" fmla="*/ 0 h 138"/>
              <a:gd name="T72" fmla="*/ 32 w 205"/>
              <a:gd name="T73" fmla="*/ 0 h 138"/>
              <a:gd name="T74" fmla="*/ 81 w 205"/>
              <a:gd name="T75" fmla="*/ 57 h 138"/>
              <a:gd name="T76" fmla="*/ 81 w 205"/>
              <a:gd name="T77" fmla="*/ 57 h 138"/>
              <a:gd name="T78" fmla="*/ 81 w 205"/>
              <a:gd name="T79" fmla="*/ 57 h 138"/>
              <a:gd name="T80" fmla="*/ 81 w 205"/>
              <a:gd name="T81" fmla="*/ 5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38">
                <a:moveTo>
                  <a:pt x="81" y="57"/>
                </a:moveTo>
                <a:lnTo>
                  <a:pt x="90" y="46"/>
                </a:lnTo>
                <a:lnTo>
                  <a:pt x="101" y="38"/>
                </a:lnTo>
                <a:lnTo>
                  <a:pt x="112" y="32"/>
                </a:lnTo>
                <a:lnTo>
                  <a:pt x="125" y="28"/>
                </a:lnTo>
                <a:lnTo>
                  <a:pt x="138" y="25"/>
                </a:lnTo>
                <a:lnTo>
                  <a:pt x="151" y="24"/>
                </a:lnTo>
                <a:lnTo>
                  <a:pt x="165" y="24"/>
                </a:lnTo>
                <a:lnTo>
                  <a:pt x="179" y="23"/>
                </a:lnTo>
                <a:lnTo>
                  <a:pt x="179" y="23"/>
                </a:lnTo>
                <a:lnTo>
                  <a:pt x="189" y="29"/>
                </a:lnTo>
                <a:lnTo>
                  <a:pt x="197" y="38"/>
                </a:lnTo>
                <a:lnTo>
                  <a:pt x="201" y="48"/>
                </a:lnTo>
                <a:lnTo>
                  <a:pt x="203" y="59"/>
                </a:lnTo>
                <a:lnTo>
                  <a:pt x="205" y="71"/>
                </a:lnTo>
                <a:lnTo>
                  <a:pt x="203" y="83"/>
                </a:lnTo>
                <a:lnTo>
                  <a:pt x="202" y="94"/>
                </a:lnTo>
                <a:lnTo>
                  <a:pt x="202" y="103"/>
                </a:lnTo>
                <a:lnTo>
                  <a:pt x="202" y="103"/>
                </a:lnTo>
                <a:lnTo>
                  <a:pt x="191" y="121"/>
                </a:lnTo>
                <a:lnTo>
                  <a:pt x="175" y="131"/>
                </a:lnTo>
                <a:lnTo>
                  <a:pt x="158" y="136"/>
                </a:lnTo>
                <a:lnTo>
                  <a:pt x="139" y="138"/>
                </a:lnTo>
                <a:lnTo>
                  <a:pt x="117" y="137"/>
                </a:lnTo>
                <a:lnTo>
                  <a:pt x="96" y="136"/>
                </a:lnTo>
                <a:lnTo>
                  <a:pt x="75" y="135"/>
                </a:lnTo>
                <a:lnTo>
                  <a:pt x="57" y="137"/>
                </a:lnTo>
                <a:lnTo>
                  <a:pt x="57" y="137"/>
                </a:lnTo>
                <a:lnTo>
                  <a:pt x="38" y="123"/>
                </a:lnTo>
                <a:lnTo>
                  <a:pt x="23" y="107"/>
                </a:lnTo>
                <a:lnTo>
                  <a:pt x="12" y="89"/>
                </a:lnTo>
                <a:lnTo>
                  <a:pt x="3" y="69"/>
                </a:lnTo>
                <a:lnTo>
                  <a:pt x="0" y="50"/>
                </a:lnTo>
                <a:lnTo>
                  <a:pt x="3" y="32"/>
                </a:lnTo>
                <a:lnTo>
                  <a:pt x="14" y="16"/>
                </a:lnTo>
                <a:lnTo>
                  <a:pt x="32" y="0"/>
                </a:lnTo>
                <a:lnTo>
                  <a:pt x="32" y="0"/>
                </a:lnTo>
                <a:lnTo>
                  <a:pt x="81" y="57"/>
                </a:lnTo>
                <a:lnTo>
                  <a:pt x="81" y="57"/>
                </a:lnTo>
                <a:lnTo>
                  <a:pt x="81" y="57"/>
                </a:lnTo>
                <a:lnTo>
                  <a:pt x="8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8" name="Freeform 28">
            <a:extLst>
              <a:ext uri="{FF2B5EF4-FFF2-40B4-BE49-F238E27FC236}">
                <a16:creationId xmlns:a16="http://schemas.microsoft.com/office/drawing/2014/main" id="{EB3EB7D3-7156-4586-BA37-5A8423A5E2B5}"/>
              </a:ext>
            </a:extLst>
          </p:cNvPr>
          <p:cNvSpPr>
            <a:spLocks/>
          </p:cNvSpPr>
          <p:nvPr/>
        </p:nvSpPr>
        <p:spPr bwMode="auto">
          <a:xfrm>
            <a:off x="6573838" y="4510088"/>
            <a:ext cx="57150" cy="17462"/>
          </a:xfrm>
          <a:custGeom>
            <a:avLst/>
            <a:gdLst>
              <a:gd name="T0" fmla="*/ 0 w 292"/>
              <a:gd name="T1" fmla="*/ 194 h 194"/>
              <a:gd name="T2" fmla="*/ 194 w 292"/>
              <a:gd name="T3" fmla="*/ 0 h 194"/>
              <a:gd name="T4" fmla="*/ 292 w 292"/>
              <a:gd name="T5" fmla="*/ 0 h 194"/>
              <a:gd name="T6" fmla="*/ 0 w 292"/>
              <a:gd name="T7" fmla="*/ 194 h 194"/>
              <a:gd name="T8" fmla="*/ 0 w 292"/>
              <a:gd name="T9" fmla="*/ 194 h 194"/>
              <a:gd name="T10" fmla="*/ 0 w 292"/>
              <a:gd name="T11" fmla="*/ 194 h 194"/>
              <a:gd name="T12" fmla="*/ 0 w 292"/>
              <a:gd name="T1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" h="194">
                <a:moveTo>
                  <a:pt x="0" y="194"/>
                </a:moveTo>
                <a:lnTo>
                  <a:pt x="194" y="0"/>
                </a:lnTo>
                <a:lnTo>
                  <a:pt x="292" y="0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80" name="Picture 40" descr="casal brigando">
            <a:extLst>
              <a:ext uri="{FF2B5EF4-FFF2-40B4-BE49-F238E27FC236}">
                <a16:creationId xmlns:a16="http://schemas.microsoft.com/office/drawing/2014/main" id="{1844C4CA-E5A1-4174-91B8-793F1C3B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856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2" name="Rectangle 42">
            <a:extLst>
              <a:ext uri="{FF2B5EF4-FFF2-40B4-BE49-F238E27FC236}">
                <a16:creationId xmlns:a16="http://schemas.microsoft.com/office/drawing/2014/main" id="{C268ACF7-735C-44C7-89CC-DF9E0F123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743200"/>
            <a:ext cx="41910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 sz="5400">
                <a:solidFill>
                  <a:srgbClr val="E7E727"/>
                </a:solidFill>
                <a:latin typeface="Impact" panose="020B0806030902050204" pitchFamily="34" charset="0"/>
              </a:rPr>
              <a:t>10- Evite generalizar ou exageros. “Você sempre” ou “Você nunca”</a:t>
            </a:r>
            <a:endParaRPr lang="pt-BR" altLang="pt-BR" sz="5400">
              <a:solidFill>
                <a:srgbClr val="E7E7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>
            <a:extLst>
              <a:ext uri="{FF2B5EF4-FFF2-40B4-BE49-F238E27FC236}">
                <a16:creationId xmlns:a16="http://schemas.microsoft.com/office/drawing/2014/main" id="{67CB95A1-A918-432B-AA79-6686B195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FC66-E002-4C47-A2AB-301F68732E26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30722" name="Freeform 2">
            <a:extLst>
              <a:ext uri="{FF2B5EF4-FFF2-40B4-BE49-F238E27FC236}">
                <a16:creationId xmlns:a16="http://schemas.microsoft.com/office/drawing/2014/main" id="{4B140A43-5EB2-4D5C-9201-1F9087F289E0}"/>
              </a:ext>
            </a:extLst>
          </p:cNvPr>
          <p:cNvSpPr>
            <a:spLocks/>
          </p:cNvSpPr>
          <p:nvPr/>
        </p:nvSpPr>
        <p:spPr bwMode="auto">
          <a:xfrm>
            <a:off x="6629400" y="3048000"/>
            <a:ext cx="41275" cy="11113"/>
          </a:xfrm>
          <a:custGeom>
            <a:avLst/>
            <a:gdLst>
              <a:gd name="T0" fmla="*/ 81 w 205"/>
              <a:gd name="T1" fmla="*/ 57 h 138"/>
              <a:gd name="T2" fmla="*/ 90 w 205"/>
              <a:gd name="T3" fmla="*/ 46 h 138"/>
              <a:gd name="T4" fmla="*/ 101 w 205"/>
              <a:gd name="T5" fmla="*/ 38 h 138"/>
              <a:gd name="T6" fmla="*/ 112 w 205"/>
              <a:gd name="T7" fmla="*/ 32 h 138"/>
              <a:gd name="T8" fmla="*/ 125 w 205"/>
              <a:gd name="T9" fmla="*/ 28 h 138"/>
              <a:gd name="T10" fmla="*/ 138 w 205"/>
              <a:gd name="T11" fmla="*/ 25 h 138"/>
              <a:gd name="T12" fmla="*/ 151 w 205"/>
              <a:gd name="T13" fmla="*/ 24 h 138"/>
              <a:gd name="T14" fmla="*/ 165 w 205"/>
              <a:gd name="T15" fmla="*/ 24 h 138"/>
              <a:gd name="T16" fmla="*/ 179 w 205"/>
              <a:gd name="T17" fmla="*/ 23 h 138"/>
              <a:gd name="T18" fmla="*/ 179 w 205"/>
              <a:gd name="T19" fmla="*/ 23 h 138"/>
              <a:gd name="T20" fmla="*/ 189 w 205"/>
              <a:gd name="T21" fmla="*/ 29 h 138"/>
              <a:gd name="T22" fmla="*/ 197 w 205"/>
              <a:gd name="T23" fmla="*/ 38 h 138"/>
              <a:gd name="T24" fmla="*/ 201 w 205"/>
              <a:gd name="T25" fmla="*/ 48 h 138"/>
              <a:gd name="T26" fmla="*/ 203 w 205"/>
              <a:gd name="T27" fmla="*/ 59 h 138"/>
              <a:gd name="T28" fmla="*/ 205 w 205"/>
              <a:gd name="T29" fmla="*/ 71 h 138"/>
              <a:gd name="T30" fmla="*/ 203 w 205"/>
              <a:gd name="T31" fmla="*/ 83 h 138"/>
              <a:gd name="T32" fmla="*/ 202 w 205"/>
              <a:gd name="T33" fmla="*/ 94 h 138"/>
              <a:gd name="T34" fmla="*/ 202 w 205"/>
              <a:gd name="T35" fmla="*/ 103 h 138"/>
              <a:gd name="T36" fmla="*/ 202 w 205"/>
              <a:gd name="T37" fmla="*/ 103 h 138"/>
              <a:gd name="T38" fmla="*/ 191 w 205"/>
              <a:gd name="T39" fmla="*/ 121 h 138"/>
              <a:gd name="T40" fmla="*/ 175 w 205"/>
              <a:gd name="T41" fmla="*/ 131 h 138"/>
              <a:gd name="T42" fmla="*/ 158 w 205"/>
              <a:gd name="T43" fmla="*/ 136 h 138"/>
              <a:gd name="T44" fmla="*/ 139 w 205"/>
              <a:gd name="T45" fmla="*/ 138 h 138"/>
              <a:gd name="T46" fmla="*/ 117 w 205"/>
              <a:gd name="T47" fmla="*/ 137 h 138"/>
              <a:gd name="T48" fmla="*/ 96 w 205"/>
              <a:gd name="T49" fmla="*/ 136 h 138"/>
              <a:gd name="T50" fmla="*/ 75 w 205"/>
              <a:gd name="T51" fmla="*/ 135 h 138"/>
              <a:gd name="T52" fmla="*/ 57 w 205"/>
              <a:gd name="T53" fmla="*/ 137 h 138"/>
              <a:gd name="T54" fmla="*/ 57 w 205"/>
              <a:gd name="T55" fmla="*/ 137 h 138"/>
              <a:gd name="T56" fmla="*/ 38 w 205"/>
              <a:gd name="T57" fmla="*/ 123 h 138"/>
              <a:gd name="T58" fmla="*/ 23 w 205"/>
              <a:gd name="T59" fmla="*/ 107 h 138"/>
              <a:gd name="T60" fmla="*/ 12 w 205"/>
              <a:gd name="T61" fmla="*/ 89 h 138"/>
              <a:gd name="T62" fmla="*/ 3 w 205"/>
              <a:gd name="T63" fmla="*/ 69 h 138"/>
              <a:gd name="T64" fmla="*/ 0 w 205"/>
              <a:gd name="T65" fmla="*/ 50 h 138"/>
              <a:gd name="T66" fmla="*/ 3 w 205"/>
              <a:gd name="T67" fmla="*/ 32 h 138"/>
              <a:gd name="T68" fmla="*/ 14 w 205"/>
              <a:gd name="T69" fmla="*/ 16 h 138"/>
              <a:gd name="T70" fmla="*/ 32 w 205"/>
              <a:gd name="T71" fmla="*/ 0 h 138"/>
              <a:gd name="T72" fmla="*/ 32 w 205"/>
              <a:gd name="T73" fmla="*/ 0 h 138"/>
              <a:gd name="T74" fmla="*/ 81 w 205"/>
              <a:gd name="T75" fmla="*/ 57 h 138"/>
              <a:gd name="T76" fmla="*/ 81 w 205"/>
              <a:gd name="T77" fmla="*/ 57 h 138"/>
              <a:gd name="T78" fmla="*/ 81 w 205"/>
              <a:gd name="T79" fmla="*/ 57 h 138"/>
              <a:gd name="T80" fmla="*/ 81 w 205"/>
              <a:gd name="T81" fmla="*/ 5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38">
                <a:moveTo>
                  <a:pt x="81" y="57"/>
                </a:moveTo>
                <a:lnTo>
                  <a:pt x="90" y="46"/>
                </a:lnTo>
                <a:lnTo>
                  <a:pt x="101" y="38"/>
                </a:lnTo>
                <a:lnTo>
                  <a:pt x="112" y="32"/>
                </a:lnTo>
                <a:lnTo>
                  <a:pt x="125" y="28"/>
                </a:lnTo>
                <a:lnTo>
                  <a:pt x="138" y="25"/>
                </a:lnTo>
                <a:lnTo>
                  <a:pt x="151" y="24"/>
                </a:lnTo>
                <a:lnTo>
                  <a:pt x="165" y="24"/>
                </a:lnTo>
                <a:lnTo>
                  <a:pt x="179" y="23"/>
                </a:lnTo>
                <a:lnTo>
                  <a:pt x="179" y="23"/>
                </a:lnTo>
                <a:lnTo>
                  <a:pt x="189" y="29"/>
                </a:lnTo>
                <a:lnTo>
                  <a:pt x="197" y="38"/>
                </a:lnTo>
                <a:lnTo>
                  <a:pt x="201" y="48"/>
                </a:lnTo>
                <a:lnTo>
                  <a:pt x="203" y="59"/>
                </a:lnTo>
                <a:lnTo>
                  <a:pt x="205" y="71"/>
                </a:lnTo>
                <a:lnTo>
                  <a:pt x="203" y="83"/>
                </a:lnTo>
                <a:lnTo>
                  <a:pt x="202" y="94"/>
                </a:lnTo>
                <a:lnTo>
                  <a:pt x="202" y="103"/>
                </a:lnTo>
                <a:lnTo>
                  <a:pt x="202" y="103"/>
                </a:lnTo>
                <a:lnTo>
                  <a:pt x="191" y="121"/>
                </a:lnTo>
                <a:lnTo>
                  <a:pt x="175" y="131"/>
                </a:lnTo>
                <a:lnTo>
                  <a:pt x="158" y="136"/>
                </a:lnTo>
                <a:lnTo>
                  <a:pt x="139" y="138"/>
                </a:lnTo>
                <a:lnTo>
                  <a:pt x="117" y="137"/>
                </a:lnTo>
                <a:lnTo>
                  <a:pt x="96" y="136"/>
                </a:lnTo>
                <a:lnTo>
                  <a:pt x="75" y="135"/>
                </a:lnTo>
                <a:lnTo>
                  <a:pt x="57" y="137"/>
                </a:lnTo>
                <a:lnTo>
                  <a:pt x="57" y="137"/>
                </a:lnTo>
                <a:lnTo>
                  <a:pt x="38" y="123"/>
                </a:lnTo>
                <a:lnTo>
                  <a:pt x="23" y="107"/>
                </a:lnTo>
                <a:lnTo>
                  <a:pt x="12" y="89"/>
                </a:lnTo>
                <a:lnTo>
                  <a:pt x="3" y="69"/>
                </a:lnTo>
                <a:lnTo>
                  <a:pt x="0" y="50"/>
                </a:lnTo>
                <a:lnTo>
                  <a:pt x="3" y="32"/>
                </a:lnTo>
                <a:lnTo>
                  <a:pt x="14" y="16"/>
                </a:lnTo>
                <a:lnTo>
                  <a:pt x="32" y="0"/>
                </a:lnTo>
                <a:lnTo>
                  <a:pt x="32" y="0"/>
                </a:lnTo>
                <a:lnTo>
                  <a:pt x="81" y="57"/>
                </a:lnTo>
                <a:lnTo>
                  <a:pt x="81" y="57"/>
                </a:lnTo>
                <a:lnTo>
                  <a:pt x="81" y="57"/>
                </a:lnTo>
                <a:lnTo>
                  <a:pt x="8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3" name="Freeform 3">
            <a:extLst>
              <a:ext uri="{FF2B5EF4-FFF2-40B4-BE49-F238E27FC236}">
                <a16:creationId xmlns:a16="http://schemas.microsoft.com/office/drawing/2014/main" id="{2F8A96D7-0B2B-4926-9084-398432A8FC77}"/>
              </a:ext>
            </a:extLst>
          </p:cNvPr>
          <p:cNvSpPr>
            <a:spLocks/>
          </p:cNvSpPr>
          <p:nvPr/>
        </p:nvSpPr>
        <p:spPr bwMode="auto">
          <a:xfrm>
            <a:off x="6573838" y="4510088"/>
            <a:ext cx="57150" cy="17462"/>
          </a:xfrm>
          <a:custGeom>
            <a:avLst/>
            <a:gdLst>
              <a:gd name="T0" fmla="*/ 0 w 292"/>
              <a:gd name="T1" fmla="*/ 194 h 194"/>
              <a:gd name="T2" fmla="*/ 194 w 292"/>
              <a:gd name="T3" fmla="*/ 0 h 194"/>
              <a:gd name="T4" fmla="*/ 292 w 292"/>
              <a:gd name="T5" fmla="*/ 0 h 194"/>
              <a:gd name="T6" fmla="*/ 0 w 292"/>
              <a:gd name="T7" fmla="*/ 194 h 194"/>
              <a:gd name="T8" fmla="*/ 0 w 292"/>
              <a:gd name="T9" fmla="*/ 194 h 194"/>
              <a:gd name="T10" fmla="*/ 0 w 292"/>
              <a:gd name="T11" fmla="*/ 194 h 194"/>
              <a:gd name="T12" fmla="*/ 0 w 292"/>
              <a:gd name="T1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" h="194">
                <a:moveTo>
                  <a:pt x="0" y="194"/>
                </a:moveTo>
                <a:lnTo>
                  <a:pt x="194" y="0"/>
                </a:lnTo>
                <a:lnTo>
                  <a:pt x="292" y="0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0724" name="Picture 4" descr="casal brigando">
            <a:extLst>
              <a:ext uri="{FF2B5EF4-FFF2-40B4-BE49-F238E27FC236}">
                <a16:creationId xmlns:a16="http://schemas.microsoft.com/office/drawing/2014/main" id="{77C416DF-24F9-489B-AE00-A6D1670F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856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id="{748DD553-BFDB-4507-9159-30C1C29D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04863"/>
            <a:ext cx="3276600" cy="5214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>
                <a:solidFill>
                  <a:srgbClr val="E7E727"/>
                </a:solidFill>
                <a:latin typeface="Impact" panose="020B0806030902050204" pitchFamily="34" charset="0"/>
              </a:rPr>
              <a:t>11- Não acumule queixas para depois ter uma grande explosão</a:t>
            </a:r>
            <a:endParaRPr lang="pt-BR" altLang="pt-BR" sz="2800">
              <a:solidFill>
                <a:srgbClr val="E7E727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3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875FFF34-2FE5-4F15-97A2-63E5F1B0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F694-A4AA-443D-80A2-EC4A1B1C3910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2294" name="Picture 6" descr="estrada florida">
            <a:extLst>
              <a:ext uri="{FF2B5EF4-FFF2-40B4-BE49-F238E27FC236}">
                <a16:creationId xmlns:a16="http://schemas.microsoft.com/office/drawing/2014/main" id="{597AC234-1F7F-4AAB-9D5B-9AA5DF96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4037" r="7912" b="9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>
            <a:extLst>
              <a:ext uri="{FF2B5EF4-FFF2-40B4-BE49-F238E27FC236}">
                <a16:creationId xmlns:a16="http://schemas.microsoft.com/office/drawing/2014/main" id="{A124CB28-2AC1-425A-BF41-3F274D164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4582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rgbClr val="E7E727"/>
                </a:solidFill>
                <a:latin typeface="Impact" panose="020B0806030902050204" pitchFamily="34" charset="0"/>
              </a:rPr>
              <a:t>12- Não seja histórico. Não traga à tona os problemas passados.</a:t>
            </a:r>
            <a:endParaRPr lang="pt-BR" altLang="pt-BR">
              <a:solidFill>
                <a:srgbClr val="E7E727"/>
              </a:solidFill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7D83D319-4905-4A26-99A2-11C1DE37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8915400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E7E727"/>
                </a:solidFill>
                <a:latin typeface="Impact" panose="020B0806030902050204" pitchFamily="34" charset="0"/>
              </a:rPr>
              <a:t>13- Não faça julgamento precipitado - você pode estar enganado.</a:t>
            </a:r>
          </a:p>
          <a:p>
            <a:pPr algn="ctr"/>
            <a:r>
              <a:rPr lang="pt-BR" altLang="pt-BR" sz="4400">
                <a:solidFill>
                  <a:srgbClr val="E7E727"/>
                </a:solidFill>
                <a:latin typeface="Impact" panose="020B0806030902050204" pitchFamily="34" charset="0"/>
              </a:rPr>
              <a:t>Primeiramente reuna todos os dados</a:t>
            </a:r>
            <a:r>
              <a:rPr lang="pt-BR" altLang="pt-BR" sz="4400">
                <a:solidFill>
                  <a:srgbClr val="E7E727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  <p:bldP spid="122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A05F0B85-7EFA-41D8-9A1E-629A6349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8D5A-A33E-4594-B917-DF446D7EBC2F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4340" name="Picture 4" descr="casal jovem">
            <a:extLst>
              <a:ext uri="{FF2B5EF4-FFF2-40B4-BE49-F238E27FC236}">
                <a16:creationId xmlns:a16="http://schemas.microsoft.com/office/drawing/2014/main" id="{EC8F8E07-2FD6-4C75-B645-912068E3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5105400" cy="5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>
            <a:extLst>
              <a:ext uri="{FF2B5EF4-FFF2-40B4-BE49-F238E27FC236}">
                <a16:creationId xmlns:a16="http://schemas.microsoft.com/office/drawing/2014/main" id="{EB65D9FA-2DE9-4F72-8ECD-A45097252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14- Tome tempo o suficiente para acalmar-se</a:t>
            </a:r>
            <a:endParaRPr lang="pt-BR" altLang="pt-BR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43E3B83B-E8A8-47D7-998A-492DFCB6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70125"/>
            <a:ext cx="3505200" cy="435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15- Seja paciente, não descortês, e não deixe de ser pacificador. Recorde o que diz I Cor. 13</a:t>
            </a:r>
            <a:endParaRPr lang="pt-BR" altLang="pt-BR" sz="200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3D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A9F5AFB6-A99F-415A-988D-69833290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D5EA-D67D-4962-A679-23BAE96EF0ED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6389" name="Picture 5" descr="casal na rede">
            <a:extLst>
              <a:ext uri="{FF2B5EF4-FFF2-40B4-BE49-F238E27FC236}">
                <a16:creationId xmlns:a16="http://schemas.microsoft.com/office/drawing/2014/main" id="{C0CEE093-FBBB-4A75-8DC5-BA9B2D4B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0"/>
            <a:ext cx="6351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54FEE70B-1A0C-4334-9417-9DA366D82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953000"/>
            <a:ext cx="77724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16- Seja coerente. Esteja seguro de que o que disse se harmoniza com o que faz. Não crie idéias confusas.</a:t>
            </a:r>
            <a:endParaRPr lang="pt-BR" altLang="pt-BR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DBE86DE8-DD38-4E1D-B1C1-981D9EA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9ED6-4E65-4D39-BBEE-C325405AD860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9460" name="Picture 4" descr="casal romântico">
            <a:extLst>
              <a:ext uri="{FF2B5EF4-FFF2-40B4-BE49-F238E27FC236}">
                <a16:creationId xmlns:a16="http://schemas.microsoft.com/office/drawing/2014/main" id="{D15D38D6-B0F3-4A01-855C-62527F49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2107" b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CB876316-F5A9-4BFD-95B3-DED86B1A4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571943">
            <a:off x="152400" y="152400"/>
            <a:ext cx="8766175" cy="5638800"/>
          </a:xfrm>
          <a:noFill/>
          <a:ln/>
          <a:effectLst>
            <a:outerShdw dist="35921" dir="2700000" algn="ctr" rotWithShape="0">
              <a:srgbClr val="E1CC2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r>
              <a:rPr lang="pt-BR" altLang="pt-BR">
                <a:solidFill>
                  <a:srgbClr val="CC3300"/>
                </a:solidFill>
                <a:latin typeface="Impact" panose="020B0806030902050204" pitchFamily="34" charset="0"/>
              </a:rPr>
              <a:t>17- Evite argumentos que distraiam a comunicação. </a:t>
            </a:r>
            <a:br>
              <a:rPr lang="pt-BR" altLang="pt-BR">
                <a:solidFill>
                  <a:srgbClr val="CC3300"/>
                </a:solidFill>
                <a:latin typeface="Impact" panose="020B0806030902050204" pitchFamily="34" charset="0"/>
              </a:rPr>
            </a:br>
            <a:r>
              <a:rPr lang="pt-BR" altLang="pt-BR">
                <a:solidFill>
                  <a:srgbClr val="CC3300"/>
                </a:solidFill>
                <a:latin typeface="Impact" panose="020B0806030902050204" pitchFamily="34" charset="0"/>
              </a:rPr>
              <a:t>Tais como: maneirismo, tomar para si a culpa, mudar de assunto, entusiasmo excessivo, falta de sensibilidade, perguntas excessivas.</a:t>
            </a:r>
            <a:endParaRPr lang="pt-BR" altLang="pt-BR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572A382C-84A6-4A05-9E35-2CCE005B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797-525D-4A10-B94D-AD059F1F5B11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20485" name="Picture 5" descr="homem escrevendo">
            <a:extLst>
              <a:ext uri="{FF2B5EF4-FFF2-40B4-BE49-F238E27FC236}">
                <a16:creationId xmlns:a16="http://schemas.microsoft.com/office/drawing/2014/main" id="{1205FA2C-5DD5-4D78-8E9D-00F655B3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622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mulher trabalhando">
            <a:extLst>
              <a:ext uri="{FF2B5EF4-FFF2-40B4-BE49-F238E27FC236}">
                <a16:creationId xmlns:a16="http://schemas.microsoft.com/office/drawing/2014/main" id="{08EF8239-17B0-4C7B-8207-43BE343B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2780" b="1202"/>
          <a:stretch>
            <a:fillRect/>
          </a:stretch>
        </p:blipFill>
        <p:spPr bwMode="auto">
          <a:xfrm>
            <a:off x="4648200" y="0"/>
            <a:ext cx="4494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>
            <a:extLst>
              <a:ext uri="{FF2B5EF4-FFF2-40B4-BE49-F238E27FC236}">
                <a16:creationId xmlns:a16="http://schemas.microsoft.com/office/drawing/2014/main" id="{30C6FED8-EBC5-4715-8594-4F5D07D88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  <a:noFill/>
          <a:ln/>
          <a:effectLst>
            <a:outerShdw dist="35921" dir="2700000" algn="ctr" rotWithShape="0">
              <a:srgbClr val="E1CC2D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18- Esforce-se para resolver o problema</a:t>
            </a:r>
            <a:r>
              <a:rPr lang="en-US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,</a:t>
            </a:r>
            <a:b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</a:b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f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aça uma lista de alternativas, discuta os fatores a favor e os contra.</a:t>
            </a:r>
            <a:endParaRPr lang="pt-BR" altLang="pt-B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7088F483-044D-4F38-9D97-6CAA41B3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94CD-3DD0-4A3A-8925-F2755C1A4F6A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1509" name="Picture 5" descr="casal romantico 3">
            <a:extLst>
              <a:ext uri="{FF2B5EF4-FFF2-40B4-BE49-F238E27FC236}">
                <a16:creationId xmlns:a16="http://schemas.microsoft.com/office/drawing/2014/main" id="{A961112E-76D9-42E1-9C0E-87090361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>
            <a:extLst>
              <a:ext uri="{FF2B5EF4-FFF2-40B4-BE49-F238E27FC236}">
                <a16:creationId xmlns:a16="http://schemas.microsoft.com/office/drawing/2014/main" id="{BC6A9DFC-1B39-46D5-9D4E-17ADECCA8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19- Saiba quando parar. Tome uma decisão e deixe de falar sobre o problema.</a:t>
            </a:r>
            <a:endParaRPr lang="pt-BR" altLang="pt-B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B9F4C7BD-3CD8-4E80-B9FD-3F8568AB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48000"/>
            <a:ext cx="7010400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E1CC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20- Não mantenha registros. Paulo nos diz que devemos esquecer o passado.</a:t>
            </a:r>
          </a:p>
          <a:p>
            <a:pPr algn="ctr"/>
            <a:r>
              <a:rPr lang="pt-BR" altLang="pt-BR" sz="4400">
                <a:solidFill>
                  <a:srgbClr val="E1CC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 Que diz a oração do “Pai Nosso”?</a:t>
            </a:r>
            <a:endParaRPr lang="pt-BR" altLang="pt-BR">
              <a:solidFill>
                <a:srgbClr val="E1CC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E77AB2AE-B3A2-499B-B10F-ACF04EA9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0CB7-FDE8-4E49-ABB2-E2C6731D8D91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24585" name="Picture 1033" descr="casal 32">
            <a:extLst>
              <a:ext uri="{FF2B5EF4-FFF2-40B4-BE49-F238E27FC236}">
                <a16:creationId xmlns:a16="http://schemas.microsoft.com/office/drawing/2014/main" id="{F733481C-72F4-4C93-953E-3DB63F6C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>
            <a:fillRect/>
          </a:stretch>
        </p:blipFill>
        <p:spPr bwMode="auto">
          <a:xfrm>
            <a:off x="5013325" y="0"/>
            <a:ext cx="4206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035">
            <a:extLst>
              <a:ext uri="{FF2B5EF4-FFF2-40B4-BE49-F238E27FC236}">
                <a16:creationId xmlns:a16="http://schemas.microsoft.com/office/drawing/2014/main" id="{F222093C-7075-424A-A67B-C4AFAE919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41148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 sz="4800">
                <a:solidFill>
                  <a:schemeClr val="tx1"/>
                </a:solidFill>
                <a:latin typeface="Impact" panose="020B0806030902050204" pitchFamily="34" charset="0"/>
              </a:rPr>
              <a:t>1- Pense antes de Falar. </a:t>
            </a:r>
            <a:br>
              <a:rPr lang="pt-BR" altLang="pt-BR" sz="480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pt-BR" altLang="pt-BR" sz="4800">
                <a:solidFill>
                  <a:schemeClr val="tx1"/>
                </a:solidFill>
                <a:latin typeface="Impact" panose="020B0806030902050204" pitchFamily="34" charset="0"/>
              </a:rPr>
              <a:t>Não solte palavras sem pensar. Tome o tempo necessário.</a:t>
            </a:r>
            <a:endParaRPr lang="pt-BR" altLang="pt-BR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C9F89B91-3581-4EDA-A40C-4BF05EB9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3380-4209-4DDD-B31E-45485670C773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3077" name="Picture 5" descr="casal conversando">
            <a:extLst>
              <a:ext uri="{FF2B5EF4-FFF2-40B4-BE49-F238E27FC236}">
                <a16:creationId xmlns:a16="http://schemas.microsoft.com/office/drawing/2014/main" id="{632801E1-BE29-4AF6-8489-C8D4023C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>
            <a:extLst>
              <a:ext uri="{FF2B5EF4-FFF2-40B4-BE49-F238E27FC236}">
                <a16:creationId xmlns:a16="http://schemas.microsoft.com/office/drawing/2014/main" id="{B3EB2FD9-0DA6-48EB-B9AE-4DF3F3F94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rgbClr val="E7E727"/>
                </a:solidFill>
                <a:latin typeface="Arial Black" panose="020B0A04020102020204" pitchFamily="34" charset="0"/>
              </a:rPr>
              <a:t>2- Fixe um tempo e lugar para discutir as diferenças. </a:t>
            </a:r>
            <a:br>
              <a:rPr lang="pt-BR" altLang="pt-BR">
                <a:solidFill>
                  <a:srgbClr val="E7E727"/>
                </a:solidFill>
                <a:latin typeface="Arial Black" panose="020B0A04020102020204" pitchFamily="34" charset="0"/>
              </a:rPr>
            </a:br>
            <a:r>
              <a:rPr lang="pt-BR" altLang="pt-BR">
                <a:solidFill>
                  <a:srgbClr val="E7E727"/>
                </a:solidFill>
                <a:latin typeface="Arial Black" panose="020B0A04020102020204" pitchFamily="34" charset="0"/>
              </a:rPr>
              <a:t>Escolha o tempo e o ambiente adequado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Número de Slide 4">
            <a:extLst>
              <a:ext uri="{FF2B5EF4-FFF2-40B4-BE49-F238E27FC236}">
                <a16:creationId xmlns:a16="http://schemas.microsoft.com/office/drawing/2014/main" id="{A43F1CC5-DB60-49A6-94A3-1C61178D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BB31-2E5B-434A-8988-F316F0106ACB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4106" name="Freeform 10">
            <a:extLst>
              <a:ext uri="{FF2B5EF4-FFF2-40B4-BE49-F238E27FC236}">
                <a16:creationId xmlns:a16="http://schemas.microsoft.com/office/drawing/2014/main" id="{1F49BDAE-2B8C-4167-8481-62ED519D4E0B}"/>
              </a:ext>
            </a:extLst>
          </p:cNvPr>
          <p:cNvSpPr>
            <a:spLocks/>
          </p:cNvSpPr>
          <p:nvPr/>
        </p:nvSpPr>
        <p:spPr bwMode="auto">
          <a:xfrm>
            <a:off x="4314825" y="2913063"/>
            <a:ext cx="193675" cy="58737"/>
          </a:xfrm>
          <a:custGeom>
            <a:avLst/>
            <a:gdLst>
              <a:gd name="T0" fmla="*/ 368 w 368"/>
              <a:gd name="T1" fmla="*/ 25 h 113"/>
              <a:gd name="T2" fmla="*/ 319 w 368"/>
              <a:gd name="T3" fmla="*/ 34 h 113"/>
              <a:gd name="T4" fmla="*/ 265 w 368"/>
              <a:gd name="T5" fmla="*/ 31 h 113"/>
              <a:gd name="T6" fmla="*/ 210 w 368"/>
              <a:gd name="T7" fmla="*/ 29 h 113"/>
              <a:gd name="T8" fmla="*/ 157 w 368"/>
              <a:gd name="T9" fmla="*/ 37 h 113"/>
              <a:gd name="T10" fmla="*/ 83 w 368"/>
              <a:gd name="T11" fmla="*/ 67 h 113"/>
              <a:gd name="T12" fmla="*/ 16 w 368"/>
              <a:gd name="T13" fmla="*/ 113 h 113"/>
              <a:gd name="T14" fmla="*/ 0 w 368"/>
              <a:gd name="T15" fmla="*/ 108 h 113"/>
              <a:gd name="T16" fmla="*/ 20 w 368"/>
              <a:gd name="T17" fmla="*/ 78 h 113"/>
              <a:gd name="T18" fmla="*/ 52 w 368"/>
              <a:gd name="T19" fmla="*/ 56 h 113"/>
              <a:gd name="T20" fmla="*/ 123 w 368"/>
              <a:gd name="T21" fmla="*/ 25 h 113"/>
              <a:gd name="T22" fmla="*/ 183 w 368"/>
              <a:gd name="T23" fmla="*/ 5 h 113"/>
              <a:gd name="T24" fmla="*/ 246 w 368"/>
              <a:gd name="T25" fmla="*/ 0 h 113"/>
              <a:gd name="T26" fmla="*/ 309 w 368"/>
              <a:gd name="T27" fmla="*/ 9 h 113"/>
              <a:gd name="T28" fmla="*/ 368 w 368"/>
              <a:gd name="T29" fmla="*/ 2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8" h="113">
                <a:moveTo>
                  <a:pt x="368" y="25"/>
                </a:moveTo>
                <a:lnTo>
                  <a:pt x="319" y="34"/>
                </a:lnTo>
                <a:lnTo>
                  <a:pt x="265" y="31"/>
                </a:lnTo>
                <a:lnTo>
                  <a:pt x="210" y="29"/>
                </a:lnTo>
                <a:lnTo>
                  <a:pt x="157" y="37"/>
                </a:lnTo>
                <a:lnTo>
                  <a:pt x="83" y="67"/>
                </a:lnTo>
                <a:lnTo>
                  <a:pt x="16" y="113"/>
                </a:lnTo>
                <a:lnTo>
                  <a:pt x="0" y="108"/>
                </a:lnTo>
                <a:lnTo>
                  <a:pt x="20" y="78"/>
                </a:lnTo>
                <a:lnTo>
                  <a:pt x="52" y="56"/>
                </a:lnTo>
                <a:lnTo>
                  <a:pt x="123" y="25"/>
                </a:lnTo>
                <a:lnTo>
                  <a:pt x="183" y="5"/>
                </a:lnTo>
                <a:lnTo>
                  <a:pt x="246" y="0"/>
                </a:lnTo>
                <a:lnTo>
                  <a:pt x="309" y="9"/>
                </a:lnTo>
                <a:lnTo>
                  <a:pt x="368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11" name="Freeform 15">
            <a:extLst>
              <a:ext uri="{FF2B5EF4-FFF2-40B4-BE49-F238E27FC236}">
                <a16:creationId xmlns:a16="http://schemas.microsoft.com/office/drawing/2014/main" id="{E92FF5F5-735D-4CEB-8837-C069DE22659D}"/>
              </a:ext>
            </a:extLst>
          </p:cNvPr>
          <p:cNvSpPr>
            <a:spLocks/>
          </p:cNvSpPr>
          <p:nvPr/>
        </p:nvSpPr>
        <p:spPr bwMode="auto">
          <a:xfrm>
            <a:off x="1857375" y="3365500"/>
            <a:ext cx="4763" cy="11113"/>
          </a:xfrm>
          <a:custGeom>
            <a:avLst/>
            <a:gdLst>
              <a:gd name="T0" fmla="*/ 0 w 9"/>
              <a:gd name="T1" fmla="*/ 20 h 20"/>
              <a:gd name="T2" fmla="*/ 9 w 9"/>
              <a:gd name="T3" fmla="*/ 0 h 20"/>
              <a:gd name="T4" fmla="*/ 5 w 9"/>
              <a:gd name="T5" fmla="*/ 16 h 20"/>
              <a:gd name="T6" fmla="*/ 0 w 9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0">
                <a:moveTo>
                  <a:pt x="0" y="20"/>
                </a:moveTo>
                <a:lnTo>
                  <a:pt x="9" y="0"/>
                </a:lnTo>
                <a:lnTo>
                  <a:pt x="5" y="16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13" name="Freeform 17">
            <a:extLst>
              <a:ext uri="{FF2B5EF4-FFF2-40B4-BE49-F238E27FC236}">
                <a16:creationId xmlns:a16="http://schemas.microsoft.com/office/drawing/2014/main" id="{238A3DA6-5009-4A41-9589-ACA7111B7073}"/>
              </a:ext>
            </a:extLst>
          </p:cNvPr>
          <p:cNvSpPr>
            <a:spLocks/>
          </p:cNvSpPr>
          <p:nvPr/>
        </p:nvSpPr>
        <p:spPr bwMode="auto">
          <a:xfrm>
            <a:off x="7391400" y="4114800"/>
            <a:ext cx="366713" cy="417513"/>
          </a:xfrm>
          <a:custGeom>
            <a:avLst/>
            <a:gdLst>
              <a:gd name="T0" fmla="*/ 695 w 695"/>
              <a:gd name="T1" fmla="*/ 201 h 791"/>
              <a:gd name="T2" fmla="*/ 663 w 695"/>
              <a:gd name="T3" fmla="*/ 260 h 791"/>
              <a:gd name="T4" fmla="*/ 620 w 695"/>
              <a:gd name="T5" fmla="*/ 315 h 791"/>
              <a:gd name="T6" fmla="*/ 574 w 695"/>
              <a:gd name="T7" fmla="*/ 368 h 791"/>
              <a:gd name="T8" fmla="*/ 533 w 695"/>
              <a:gd name="T9" fmla="*/ 422 h 791"/>
              <a:gd name="T10" fmla="*/ 464 w 695"/>
              <a:gd name="T11" fmla="*/ 524 h 791"/>
              <a:gd name="T12" fmla="*/ 382 w 695"/>
              <a:gd name="T13" fmla="*/ 616 h 791"/>
              <a:gd name="T14" fmla="*/ 213 w 695"/>
              <a:gd name="T15" fmla="*/ 791 h 791"/>
              <a:gd name="T16" fmla="*/ 148 w 695"/>
              <a:gd name="T17" fmla="*/ 634 h 791"/>
              <a:gd name="T18" fmla="*/ 112 w 695"/>
              <a:gd name="T19" fmla="*/ 558 h 791"/>
              <a:gd name="T20" fmla="*/ 64 w 695"/>
              <a:gd name="T21" fmla="*/ 482 h 791"/>
              <a:gd name="T22" fmla="*/ 0 w 695"/>
              <a:gd name="T23" fmla="*/ 330 h 791"/>
              <a:gd name="T24" fmla="*/ 123 w 695"/>
              <a:gd name="T25" fmla="*/ 289 h 791"/>
              <a:gd name="T26" fmla="*/ 240 w 695"/>
              <a:gd name="T27" fmla="*/ 236 h 791"/>
              <a:gd name="T28" fmla="*/ 470 w 695"/>
              <a:gd name="T29" fmla="*/ 121 h 791"/>
              <a:gd name="T30" fmla="*/ 545 w 695"/>
              <a:gd name="T31" fmla="*/ 63 h 791"/>
              <a:gd name="T32" fmla="*/ 618 w 695"/>
              <a:gd name="T33" fmla="*/ 0 h 791"/>
              <a:gd name="T34" fmla="*/ 653 w 695"/>
              <a:gd name="T35" fmla="*/ 103 h 791"/>
              <a:gd name="T36" fmla="*/ 695 w 695"/>
              <a:gd name="T37" fmla="*/ 201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5" h="791">
                <a:moveTo>
                  <a:pt x="695" y="201"/>
                </a:moveTo>
                <a:lnTo>
                  <a:pt x="663" y="260"/>
                </a:lnTo>
                <a:lnTo>
                  <a:pt x="620" y="315"/>
                </a:lnTo>
                <a:lnTo>
                  <a:pt x="574" y="368"/>
                </a:lnTo>
                <a:lnTo>
                  <a:pt x="533" y="422"/>
                </a:lnTo>
                <a:lnTo>
                  <a:pt x="464" y="524"/>
                </a:lnTo>
                <a:lnTo>
                  <a:pt x="382" y="616"/>
                </a:lnTo>
                <a:lnTo>
                  <a:pt x="213" y="791"/>
                </a:lnTo>
                <a:lnTo>
                  <a:pt x="148" y="634"/>
                </a:lnTo>
                <a:lnTo>
                  <a:pt x="112" y="558"/>
                </a:lnTo>
                <a:lnTo>
                  <a:pt x="64" y="482"/>
                </a:lnTo>
                <a:lnTo>
                  <a:pt x="0" y="330"/>
                </a:lnTo>
                <a:lnTo>
                  <a:pt x="123" y="289"/>
                </a:lnTo>
                <a:lnTo>
                  <a:pt x="240" y="236"/>
                </a:lnTo>
                <a:lnTo>
                  <a:pt x="470" y="121"/>
                </a:lnTo>
                <a:lnTo>
                  <a:pt x="545" y="63"/>
                </a:lnTo>
                <a:lnTo>
                  <a:pt x="618" y="0"/>
                </a:lnTo>
                <a:lnTo>
                  <a:pt x="653" y="103"/>
                </a:lnTo>
                <a:lnTo>
                  <a:pt x="695" y="201"/>
                </a:lnTo>
                <a:close/>
              </a:path>
            </a:pathLst>
          </a:custGeom>
          <a:solidFill>
            <a:srgbClr val="CFECF3"/>
          </a:solidFill>
          <a:ln w="9525">
            <a:solidFill>
              <a:srgbClr val="CFECF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4" name="Freeform 18">
            <a:extLst>
              <a:ext uri="{FF2B5EF4-FFF2-40B4-BE49-F238E27FC236}">
                <a16:creationId xmlns:a16="http://schemas.microsoft.com/office/drawing/2014/main" id="{19474BA9-7AF2-47EA-9E26-F0E4D68BCF91}"/>
              </a:ext>
            </a:extLst>
          </p:cNvPr>
          <p:cNvSpPr>
            <a:spLocks/>
          </p:cNvSpPr>
          <p:nvPr/>
        </p:nvSpPr>
        <p:spPr bwMode="auto">
          <a:xfrm>
            <a:off x="7086600" y="4191000"/>
            <a:ext cx="350838" cy="360363"/>
          </a:xfrm>
          <a:custGeom>
            <a:avLst/>
            <a:gdLst>
              <a:gd name="T0" fmla="*/ 67 w 665"/>
              <a:gd name="T1" fmla="*/ 0 h 682"/>
              <a:gd name="T2" fmla="*/ 71 w 665"/>
              <a:gd name="T3" fmla="*/ 32 h 682"/>
              <a:gd name="T4" fmla="*/ 82 w 665"/>
              <a:gd name="T5" fmla="*/ 61 h 682"/>
              <a:gd name="T6" fmla="*/ 118 w 665"/>
              <a:gd name="T7" fmla="*/ 107 h 682"/>
              <a:gd name="T8" fmla="*/ 167 w 665"/>
              <a:gd name="T9" fmla="*/ 143 h 682"/>
              <a:gd name="T10" fmla="*/ 220 w 665"/>
              <a:gd name="T11" fmla="*/ 173 h 682"/>
              <a:gd name="T12" fmla="*/ 296 w 665"/>
              <a:gd name="T13" fmla="*/ 188 h 682"/>
              <a:gd name="T14" fmla="*/ 374 w 665"/>
              <a:gd name="T15" fmla="*/ 188 h 682"/>
              <a:gd name="T16" fmla="*/ 450 w 665"/>
              <a:gd name="T17" fmla="*/ 169 h 682"/>
              <a:gd name="T18" fmla="*/ 488 w 665"/>
              <a:gd name="T19" fmla="*/ 153 h 682"/>
              <a:gd name="T20" fmla="*/ 521 w 665"/>
              <a:gd name="T21" fmla="*/ 129 h 682"/>
              <a:gd name="T22" fmla="*/ 559 w 665"/>
              <a:gd name="T23" fmla="*/ 139 h 682"/>
              <a:gd name="T24" fmla="*/ 592 w 665"/>
              <a:gd name="T25" fmla="*/ 157 h 682"/>
              <a:gd name="T26" fmla="*/ 627 w 665"/>
              <a:gd name="T27" fmla="*/ 176 h 682"/>
              <a:gd name="T28" fmla="*/ 665 w 665"/>
              <a:gd name="T29" fmla="*/ 189 h 682"/>
              <a:gd name="T30" fmla="*/ 609 w 665"/>
              <a:gd name="T31" fmla="*/ 314 h 682"/>
              <a:gd name="T32" fmla="*/ 541 w 665"/>
              <a:gd name="T33" fmla="*/ 436 h 682"/>
              <a:gd name="T34" fmla="*/ 472 w 665"/>
              <a:gd name="T35" fmla="*/ 557 h 682"/>
              <a:gd name="T36" fmla="*/ 413 w 665"/>
              <a:gd name="T37" fmla="*/ 682 h 682"/>
              <a:gd name="T38" fmla="*/ 210 w 665"/>
              <a:gd name="T39" fmla="*/ 372 h 682"/>
              <a:gd name="T40" fmla="*/ 7 w 665"/>
              <a:gd name="T41" fmla="*/ 56 h 682"/>
              <a:gd name="T42" fmla="*/ 12 w 665"/>
              <a:gd name="T43" fmla="*/ 43 h 682"/>
              <a:gd name="T44" fmla="*/ 6 w 665"/>
              <a:gd name="T45" fmla="*/ 32 h 682"/>
              <a:gd name="T46" fmla="*/ 0 w 665"/>
              <a:gd name="T47" fmla="*/ 24 h 682"/>
              <a:gd name="T48" fmla="*/ 0 w 665"/>
              <a:gd name="T49" fmla="*/ 13 h 682"/>
              <a:gd name="T50" fmla="*/ 67 w 665"/>
              <a:gd name="T51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5" h="682">
                <a:moveTo>
                  <a:pt x="67" y="0"/>
                </a:moveTo>
                <a:lnTo>
                  <a:pt x="71" y="32"/>
                </a:lnTo>
                <a:lnTo>
                  <a:pt x="82" y="61"/>
                </a:lnTo>
                <a:lnTo>
                  <a:pt x="118" y="107"/>
                </a:lnTo>
                <a:lnTo>
                  <a:pt x="167" y="143"/>
                </a:lnTo>
                <a:lnTo>
                  <a:pt x="220" y="173"/>
                </a:lnTo>
                <a:lnTo>
                  <a:pt x="296" y="188"/>
                </a:lnTo>
                <a:lnTo>
                  <a:pt x="374" y="188"/>
                </a:lnTo>
                <a:lnTo>
                  <a:pt x="450" y="169"/>
                </a:lnTo>
                <a:lnTo>
                  <a:pt x="488" y="153"/>
                </a:lnTo>
                <a:lnTo>
                  <a:pt x="521" y="129"/>
                </a:lnTo>
                <a:lnTo>
                  <a:pt x="559" y="139"/>
                </a:lnTo>
                <a:lnTo>
                  <a:pt x="592" y="157"/>
                </a:lnTo>
                <a:lnTo>
                  <a:pt x="627" y="176"/>
                </a:lnTo>
                <a:lnTo>
                  <a:pt x="665" y="189"/>
                </a:lnTo>
                <a:lnTo>
                  <a:pt x="609" y="314"/>
                </a:lnTo>
                <a:lnTo>
                  <a:pt x="541" y="436"/>
                </a:lnTo>
                <a:lnTo>
                  <a:pt x="472" y="557"/>
                </a:lnTo>
                <a:lnTo>
                  <a:pt x="413" y="682"/>
                </a:lnTo>
                <a:lnTo>
                  <a:pt x="210" y="372"/>
                </a:lnTo>
                <a:lnTo>
                  <a:pt x="7" y="56"/>
                </a:lnTo>
                <a:lnTo>
                  <a:pt x="12" y="43"/>
                </a:lnTo>
                <a:lnTo>
                  <a:pt x="6" y="32"/>
                </a:lnTo>
                <a:lnTo>
                  <a:pt x="0" y="24"/>
                </a:lnTo>
                <a:lnTo>
                  <a:pt x="0" y="13"/>
                </a:lnTo>
                <a:lnTo>
                  <a:pt x="67" y="0"/>
                </a:lnTo>
                <a:close/>
              </a:path>
            </a:pathLst>
          </a:custGeom>
          <a:solidFill>
            <a:srgbClr val="CFECF3"/>
          </a:solidFill>
          <a:ln w="9525">
            <a:solidFill>
              <a:srgbClr val="CFECF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16" name="Freeform 20">
            <a:extLst>
              <a:ext uri="{FF2B5EF4-FFF2-40B4-BE49-F238E27FC236}">
                <a16:creationId xmlns:a16="http://schemas.microsoft.com/office/drawing/2014/main" id="{6F8A43BE-4B05-4789-A19C-0DF30EC888EE}"/>
              </a:ext>
            </a:extLst>
          </p:cNvPr>
          <p:cNvSpPr>
            <a:spLocks/>
          </p:cNvSpPr>
          <p:nvPr/>
        </p:nvSpPr>
        <p:spPr bwMode="auto">
          <a:xfrm>
            <a:off x="2339975" y="3562350"/>
            <a:ext cx="52388" cy="9525"/>
          </a:xfrm>
          <a:custGeom>
            <a:avLst/>
            <a:gdLst>
              <a:gd name="T0" fmla="*/ 100 w 100"/>
              <a:gd name="T1" fmla="*/ 6 h 20"/>
              <a:gd name="T2" fmla="*/ 96 w 100"/>
              <a:gd name="T3" fmla="*/ 13 h 20"/>
              <a:gd name="T4" fmla="*/ 88 w 100"/>
              <a:gd name="T5" fmla="*/ 17 h 20"/>
              <a:gd name="T6" fmla="*/ 41 w 100"/>
              <a:gd name="T7" fmla="*/ 19 h 20"/>
              <a:gd name="T8" fmla="*/ 18 w 100"/>
              <a:gd name="T9" fmla="*/ 20 h 20"/>
              <a:gd name="T10" fmla="*/ 0 w 100"/>
              <a:gd name="T11" fmla="*/ 14 h 20"/>
              <a:gd name="T12" fmla="*/ 18 w 100"/>
              <a:gd name="T13" fmla="*/ 3 h 20"/>
              <a:gd name="T14" fmla="*/ 43 w 100"/>
              <a:gd name="T15" fmla="*/ 0 h 20"/>
              <a:gd name="T16" fmla="*/ 100 w 100"/>
              <a:gd name="T17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20">
                <a:moveTo>
                  <a:pt x="100" y="6"/>
                </a:moveTo>
                <a:lnTo>
                  <a:pt x="96" y="13"/>
                </a:lnTo>
                <a:lnTo>
                  <a:pt x="88" y="17"/>
                </a:lnTo>
                <a:lnTo>
                  <a:pt x="41" y="19"/>
                </a:lnTo>
                <a:lnTo>
                  <a:pt x="18" y="20"/>
                </a:lnTo>
                <a:lnTo>
                  <a:pt x="0" y="14"/>
                </a:lnTo>
                <a:lnTo>
                  <a:pt x="18" y="3"/>
                </a:lnTo>
                <a:lnTo>
                  <a:pt x="43" y="0"/>
                </a:lnTo>
                <a:lnTo>
                  <a:pt x="100" y="6"/>
                </a:lnTo>
                <a:close/>
              </a:path>
            </a:pathLst>
          </a:custGeom>
          <a:solidFill>
            <a:srgbClr val="C24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36" name="Freeform 40">
            <a:extLst>
              <a:ext uri="{FF2B5EF4-FFF2-40B4-BE49-F238E27FC236}">
                <a16:creationId xmlns:a16="http://schemas.microsoft.com/office/drawing/2014/main" id="{8BB0DA3A-BDAB-4824-B054-E55B01DFF65A}"/>
              </a:ext>
            </a:extLst>
          </p:cNvPr>
          <p:cNvSpPr>
            <a:spLocks/>
          </p:cNvSpPr>
          <p:nvPr/>
        </p:nvSpPr>
        <p:spPr bwMode="auto">
          <a:xfrm>
            <a:off x="3271838" y="4491038"/>
            <a:ext cx="6350" cy="6350"/>
          </a:xfrm>
          <a:custGeom>
            <a:avLst/>
            <a:gdLst>
              <a:gd name="T0" fmla="*/ 12 w 12"/>
              <a:gd name="T1" fmla="*/ 12 h 12"/>
              <a:gd name="T2" fmla="*/ 0 w 12"/>
              <a:gd name="T3" fmla="*/ 12 h 12"/>
              <a:gd name="T4" fmla="*/ 4 w 12"/>
              <a:gd name="T5" fmla="*/ 4 h 12"/>
              <a:gd name="T6" fmla="*/ 5 w 12"/>
              <a:gd name="T7" fmla="*/ 0 h 12"/>
              <a:gd name="T8" fmla="*/ 12 w 12"/>
              <a:gd name="T9" fmla="*/ 2 h 12"/>
              <a:gd name="T10" fmla="*/ 12 w 12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4" y="4"/>
                </a:lnTo>
                <a:lnTo>
                  <a:pt x="5" y="0"/>
                </a:lnTo>
                <a:lnTo>
                  <a:pt x="12" y="2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37" name="Freeform 41">
            <a:extLst>
              <a:ext uri="{FF2B5EF4-FFF2-40B4-BE49-F238E27FC236}">
                <a16:creationId xmlns:a16="http://schemas.microsoft.com/office/drawing/2014/main" id="{10B811E5-977E-4413-85B6-68E99D36A782}"/>
              </a:ext>
            </a:extLst>
          </p:cNvPr>
          <p:cNvSpPr>
            <a:spLocks/>
          </p:cNvSpPr>
          <p:nvPr/>
        </p:nvSpPr>
        <p:spPr bwMode="auto">
          <a:xfrm>
            <a:off x="2749550" y="4540250"/>
            <a:ext cx="52388" cy="114300"/>
          </a:xfrm>
          <a:custGeom>
            <a:avLst/>
            <a:gdLst>
              <a:gd name="T0" fmla="*/ 91 w 100"/>
              <a:gd name="T1" fmla="*/ 72 h 216"/>
              <a:gd name="T2" fmla="*/ 57 w 100"/>
              <a:gd name="T3" fmla="*/ 152 h 216"/>
              <a:gd name="T4" fmla="*/ 32 w 100"/>
              <a:gd name="T5" fmla="*/ 185 h 216"/>
              <a:gd name="T6" fmla="*/ 0 w 100"/>
              <a:gd name="T7" fmla="*/ 216 h 216"/>
              <a:gd name="T8" fmla="*/ 16 w 100"/>
              <a:gd name="T9" fmla="*/ 158 h 216"/>
              <a:gd name="T10" fmla="*/ 26 w 100"/>
              <a:gd name="T11" fmla="*/ 96 h 216"/>
              <a:gd name="T12" fmla="*/ 47 w 100"/>
              <a:gd name="T13" fmla="*/ 41 h 216"/>
              <a:gd name="T14" fmla="*/ 66 w 100"/>
              <a:gd name="T15" fmla="*/ 18 h 216"/>
              <a:gd name="T16" fmla="*/ 91 w 100"/>
              <a:gd name="T17" fmla="*/ 0 h 216"/>
              <a:gd name="T18" fmla="*/ 100 w 100"/>
              <a:gd name="T19" fmla="*/ 16 h 216"/>
              <a:gd name="T20" fmla="*/ 99 w 100"/>
              <a:gd name="T21" fmla="*/ 33 h 216"/>
              <a:gd name="T22" fmla="*/ 91 w 100"/>
              <a:gd name="T23" fmla="*/ 7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216">
                <a:moveTo>
                  <a:pt x="91" y="72"/>
                </a:moveTo>
                <a:lnTo>
                  <a:pt x="57" y="152"/>
                </a:lnTo>
                <a:lnTo>
                  <a:pt x="32" y="185"/>
                </a:lnTo>
                <a:lnTo>
                  <a:pt x="0" y="216"/>
                </a:lnTo>
                <a:lnTo>
                  <a:pt x="16" y="158"/>
                </a:lnTo>
                <a:lnTo>
                  <a:pt x="26" y="96"/>
                </a:lnTo>
                <a:lnTo>
                  <a:pt x="47" y="41"/>
                </a:lnTo>
                <a:lnTo>
                  <a:pt x="66" y="18"/>
                </a:lnTo>
                <a:lnTo>
                  <a:pt x="91" y="0"/>
                </a:lnTo>
                <a:lnTo>
                  <a:pt x="100" y="16"/>
                </a:lnTo>
                <a:lnTo>
                  <a:pt x="99" y="33"/>
                </a:lnTo>
                <a:lnTo>
                  <a:pt x="91" y="72"/>
                </a:lnTo>
                <a:close/>
              </a:path>
            </a:pathLst>
          </a:custGeom>
          <a:solidFill>
            <a:srgbClr val="FFD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38" name="Freeform 42">
            <a:extLst>
              <a:ext uri="{FF2B5EF4-FFF2-40B4-BE49-F238E27FC236}">
                <a16:creationId xmlns:a16="http://schemas.microsoft.com/office/drawing/2014/main" id="{ABE0AF60-F25E-4F31-8901-9800B51F8958}"/>
              </a:ext>
            </a:extLst>
          </p:cNvPr>
          <p:cNvSpPr>
            <a:spLocks/>
          </p:cNvSpPr>
          <p:nvPr/>
        </p:nvSpPr>
        <p:spPr bwMode="auto">
          <a:xfrm>
            <a:off x="6324600" y="5257800"/>
            <a:ext cx="76200" cy="169863"/>
          </a:xfrm>
          <a:custGeom>
            <a:avLst/>
            <a:gdLst>
              <a:gd name="T0" fmla="*/ 0 w 143"/>
              <a:gd name="T1" fmla="*/ 321 h 321"/>
              <a:gd name="T2" fmla="*/ 11 w 143"/>
              <a:gd name="T3" fmla="*/ 181 h 321"/>
              <a:gd name="T4" fmla="*/ 143 w 143"/>
              <a:gd name="T5" fmla="*/ 0 h 321"/>
              <a:gd name="T6" fmla="*/ 103 w 143"/>
              <a:gd name="T7" fmla="*/ 77 h 321"/>
              <a:gd name="T8" fmla="*/ 70 w 143"/>
              <a:gd name="T9" fmla="*/ 158 h 321"/>
              <a:gd name="T10" fmla="*/ 0 w 143"/>
              <a:gd name="T1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321">
                <a:moveTo>
                  <a:pt x="0" y="321"/>
                </a:moveTo>
                <a:lnTo>
                  <a:pt x="11" y="181"/>
                </a:lnTo>
                <a:lnTo>
                  <a:pt x="143" y="0"/>
                </a:lnTo>
                <a:lnTo>
                  <a:pt x="103" y="77"/>
                </a:lnTo>
                <a:lnTo>
                  <a:pt x="70" y="158"/>
                </a:lnTo>
                <a:lnTo>
                  <a:pt x="0" y="321"/>
                </a:lnTo>
                <a:close/>
              </a:path>
            </a:pathLst>
          </a:custGeom>
          <a:solidFill>
            <a:srgbClr val="FFD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40" name="Freeform 44">
            <a:extLst>
              <a:ext uri="{FF2B5EF4-FFF2-40B4-BE49-F238E27FC236}">
                <a16:creationId xmlns:a16="http://schemas.microsoft.com/office/drawing/2014/main" id="{A14A4F0E-E850-4118-BBC9-029B6465CC0A}"/>
              </a:ext>
            </a:extLst>
          </p:cNvPr>
          <p:cNvSpPr>
            <a:spLocks/>
          </p:cNvSpPr>
          <p:nvPr/>
        </p:nvSpPr>
        <p:spPr bwMode="auto">
          <a:xfrm>
            <a:off x="3605213" y="4703763"/>
            <a:ext cx="19050" cy="39687"/>
          </a:xfrm>
          <a:custGeom>
            <a:avLst/>
            <a:gdLst>
              <a:gd name="T0" fmla="*/ 0 w 36"/>
              <a:gd name="T1" fmla="*/ 76 h 76"/>
              <a:gd name="T2" fmla="*/ 36 w 36"/>
              <a:gd name="T3" fmla="*/ 0 h 76"/>
              <a:gd name="T4" fmla="*/ 24 w 36"/>
              <a:gd name="T5" fmla="*/ 47 h 76"/>
              <a:gd name="T6" fmla="*/ 0 w 36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76">
                <a:moveTo>
                  <a:pt x="0" y="76"/>
                </a:moveTo>
                <a:lnTo>
                  <a:pt x="36" y="0"/>
                </a:lnTo>
                <a:lnTo>
                  <a:pt x="24" y="47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41" name="Freeform 45">
            <a:extLst>
              <a:ext uri="{FF2B5EF4-FFF2-40B4-BE49-F238E27FC236}">
                <a16:creationId xmlns:a16="http://schemas.microsoft.com/office/drawing/2014/main" id="{F147B9DC-697C-47F2-AD7F-866D8DE468E8}"/>
              </a:ext>
            </a:extLst>
          </p:cNvPr>
          <p:cNvSpPr>
            <a:spLocks/>
          </p:cNvSpPr>
          <p:nvPr/>
        </p:nvSpPr>
        <p:spPr bwMode="auto">
          <a:xfrm>
            <a:off x="2663825" y="4725988"/>
            <a:ext cx="7938" cy="11112"/>
          </a:xfrm>
          <a:custGeom>
            <a:avLst/>
            <a:gdLst>
              <a:gd name="T0" fmla="*/ 16 w 16"/>
              <a:gd name="T1" fmla="*/ 17 h 20"/>
              <a:gd name="T2" fmla="*/ 8 w 16"/>
              <a:gd name="T3" fmla="*/ 20 h 20"/>
              <a:gd name="T4" fmla="*/ 0 w 16"/>
              <a:gd name="T5" fmla="*/ 20 h 20"/>
              <a:gd name="T6" fmla="*/ 12 w 16"/>
              <a:gd name="T7" fmla="*/ 0 h 20"/>
              <a:gd name="T8" fmla="*/ 16 w 16"/>
              <a:gd name="T9" fmla="*/ 6 h 20"/>
              <a:gd name="T10" fmla="*/ 16 w 16"/>
              <a:gd name="T11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0">
                <a:moveTo>
                  <a:pt x="16" y="17"/>
                </a:moveTo>
                <a:lnTo>
                  <a:pt x="8" y="20"/>
                </a:lnTo>
                <a:lnTo>
                  <a:pt x="0" y="20"/>
                </a:lnTo>
                <a:lnTo>
                  <a:pt x="12" y="0"/>
                </a:lnTo>
                <a:lnTo>
                  <a:pt x="16" y="6"/>
                </a:lnTo>
                <a:lnTo>
                  <a:pt x="16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49" name="Freeform 53">
            <a:extLst>
              <a:ext uri="{FF2B5EF4-FFF2-40B4-BE49-F238E27FC236}">
                <a16:creationId xmlns:a16="http://schemas.microsoft.com/office/drawing/2014/main" id="{5269CC6D-558F-421C-BE87-118E3AC2D426}"/>
              </a:ext>
            </a:extLst>
          </p:cNvPr>
          <p:cNvSpPr>
            <a:spLocks/>
          </p:cNvSpPr>
          <p:nvPr/>
        </p:nvSpPr>
        <p:spPr bwMode="auto">
          <a:xfrm>
            <a:off x="7086600" y="6172200"/>
            <a:ext cx="469900" cy="439738"/>
          </a:xfrm>
          <a:custGeom>
            <a:avLst/>
            <a:gdLst>
              <a:gd name="T0" fmla="*/ 887 w 887"/>
              <a:gd name="T1" fmla="*/ 614 h 831"/>
              <a:gd name="T2" fmla="*/ 881 w 887"/>
              <a:gd name="T3" fmla="*/ 627 h 831"/>
              <a:gd name="T4" fmla="*/ 866 w 887"/>
              <a:gd name="T5" fmla="*/ 635 h 831"/>
              <a:gd name="T6" fmla="*/ 835 w 887"/>
              <a:gd name="T7" fmla="*/ 645 h 831"/>
              <a:gd name="T8" fmla="*/ 712 w 887"/>
              <a:gd name="T9" fmla="*/ 683 h 831"/>
              <a:gd name="T10" fmla="*/ 593 w 887"/>
              <a:gd name="T11" fmla="*/ 726 h 831"/>
              <a:gd name="T12" fmla="*/ 362 w 887"/>
              <a:gd name="T13" fmla="*/ 831 h 831"/>
              <a:gd name="T14" fmla="*/ 282 w 887"/>
              <a:gd name="T15" fmla="*/ 686 h 831"/>
              <a:gd name="T16" fmla="*/ 191 w 887"/>
              <a:gd name="T17" fmla="*/ 543 h 831"/>
              <a:gd name="T18" fmla="*/ 0 w 887"/>
              <a:gd name="T19" fmla="*/ 261 h 831"/>
              <a:gd name="T20" fmla="*/ 86 w 887"/>
              <a:gd name="T21" fmla="*/ 198 h 831"/>
              <a:gd name="T22" fmla="*/ 177 w 887"/>
              <a:gd name="T23" fmla="*/ 139 h 831"/>
              <a:gd name="T24" fmla="*/ 270 w 887"/>
              <a:gd name="T25" fmla="*/ 76 h 831"/>
              <a:gd name="T26" fmla="*/ 315 w 887"/>
              <a:gd name="T27" fmla="*/ 41 h 831"/>
              <a:gd name="T28" fmla="*/ 357 w 887"/>
              <a:gd name="T29" fmla="*/ 0 h 831"/>
              <a:gd name="T30" fmla="*/ 430 w 887"/>
              <a:gd name="T31" fmla="*/ 71 h 831"/>
              <a:gd name="T32" fmla="*/ 500 w 887"/>
              <a:gd name="T33" fmla="*/ 145 h 831"/>
              <a:gd name="T34" fmla="*/ 630 w 887"/>
              <a:gd name="T35" fmla="*/ 300 h 831"/>
              <a:gd name="T36" fmla="*/ 756 w 887"/>
              <a:gd name="T37" fmla="*/ 459 h 831"/>
              <a:gd name="T38" fmla="*/ 887 w 887"/>
              <a:gd name="T39" fmla="*/ 61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87" h="831">
                <a:moveTo>
                  <a:pt x="887" y="614"/>
                </a:moveTo>
                <a:lnTo>
                  <a:pt x="881" y="627"/>
                </a:lnTo>
                <a:lnTo>
                  <a:pt x="866" y="635"/>
                </a:lnTo>
                <a:lnTo>
                  <a:pt x="835" y="645"/>
                </a:lnTo>
                <a:lnTo>
                  <a:pt x="712" y="683"/>
                </a:lnTo>
                <a:lnTo>
                  <a:pt x="593" y="726"/>
                </a:lnTo>
                <a:lnTo>
                  <a:pt x="362" y="831"/>
                </a:lnTo>
                <a:lnTo>
                  <a:pt x="282" y="686"/>
                </a:lnTo>
                <a:lnTo>
                  <a:pt x="191" y="543"/>
                </a:lnTo>
                <a:lnTo>
                  <a:pt x="0" y="261"/>
                </a:lnTo>
                <a:lnTo>
                  <a:pt x="86" y="198"/>
                </a:lnTo>
                <a:lnTo>
                  <a:pt x="177" y="139"/>
                </a:lnTo>
                <a:lnTo>
                  <a:pt x="270" y="76"/>
                </a:lnTo>
                <a:lnTo>
                  <a:pt x="315" y="41"/>
                </a:lnTo>
                <a:lnTo>
                  <a:pt x="357" y="0"/>
                </a:lnTo>
                <a:lnTo>
                  <a:pt x="430" y="71"/>
                </a:lnTo>
                <a:lnTo>
                  <a:pt x="500" y="145"/>
                </a:lnTo>
                <a:lnTo>
                  <a:pt x="630" y="300"/>
                </a:lnTo>
                <a:lnTo>
                  <a:pt x="756" y="459"/>
                </a:lnTo>
                <a:lnTo>
                  <a:pt x="887" y="614"/>
                </a:lnTo>
                <a:close/>
              </a:path>
            </a:pathLst>
          </a:custGeom>
          <a:solidFill>
            <a:srgbClr val="CFEC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152" name="Picture 56" descr="casal conversando">
            <a:extLst>
              <a:ext uri="{FF2B5EF4-FFF2-40B4-BE49-F238E27FC236}">
                <a16:creationId xmlns:a16="http://schemas.microsoft.com/office/drawing/2014/main" id="{DFA8B701-9A38-4306-89AC-D619CBE3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r="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4" name="Rectangle 58">
            <a:extLst>
              <a:ext uri="{FF2B5EF4-FFF2-40B4-BE49-F238E27FC236}">
                <a16:creationId xmlns:a16="http://schemas.microsoft.com/office/drawing/2014/main" id="{F8894465-4D5D-4750-9D35-5928E4919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24400"/>
            <a:ext cx="77724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rgbClr val="EDF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3- Pode discordar mas não seja desagradável </a:t>
            </a:r>
            <a:br>
              <a:rPr lang="pt-BR" altLang="pt-BR">
                <a:solidFill>
                  <a:srgbClr val="EDF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</a:br>
            <a:r>
              <a:rPr lang="pt-BR" altLang="pt-BR">
                <a:solidFill>
                  <a:srgbClr val="EDF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Discorde com amor enquanto se tocam e se olham</a:t>
            </a:r>
            <a:endParaRPr lang="pt-BR" altLang="pt-BR">
              <a:solidFill>
                <a:srgbClr val="EDF15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0367A703-D394-40DB-8CC5-D816E25B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7E9E-D8EC-4E36-B100-D7649A7E8CDD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5347" name="Freeform 227">
            <a:extLst>
              <a:ext uri="{FF2B5EF4-FFF2-40B4-BE49-F238E27FC236}">
                <a16:creationId xmlns:a16="http://schemas.microsoft.com/office/drawing/2014/main" id="{62D359F1-9C5B-4231-9D23-CDD0C48C08F0}"/>
              </a:ext>
            </a:extLst>
          </p:cNvPr>
          <p:cNvSpPr>
            <a:spLocks/>
          </p:cNvSpPr>
          <p:nvPr/>
        </p:nvSpPr>
        <p:spPr bwMode="auto">
          <a:xfrm>
            <a:off x="4819650" y="2157413"/>
            <a:ext cx="57150" cy="19050"/>
          </a:xfrm>
          <a:custGeom>
            <a:avLst/>
            <a:gdLst>
              <a:gd name="T0" fmla="*/ 6 w 36"/>
              <a:gd name="T1" fmla="*/ 12 h 12"/>
              <a:gd name="T2" fmla="*/ 6 w 36"/>
              <a:gd name="T3" fmla="*/ 12 h 12"/>
              <a:gd name="T4" fmla="*/ 12 w 36"/>
              <a:gd name="T5" fmla="*/ 12 h 12"/>
              <a:gd name="T6" fmla="*/ 12 w 36"/>
              <a:gd name="T7" fmla="*/ 12 h 12"/>
              <a:gd name="T8" fmla="*/ 18 w 36"/>
              <a:gd name="T9" fmla="*/ 12 h 12"/>
              <a:gd name="T10" fmla="*/ 18 w 36"/>
              <a:gd name="T11" fmla="*/ 12 h 12"/>
              <a:gd name="T12" fmla="*/ 24 w 36"/>
              <a:gd name="T13" fmla="*/ 12 h 12"/>
              <a:gd name="T14" fmla="*/ 30 w 36"/>
              <a:gd name="T15" fmla="*/ 12 h 12"/>
              <a:gd name="T16" fmla="*/ 30 w 36"/>
              <a:gd name="T17" fmla="*/ 12 h 12"/>
              <a:gd name="T18" fmla="*/ 36 w 36"/>
              <a:gd name="T19" fmla="*/ 12 h 12"/>
              <a:gd name="T20" fmla="*/ 36 w 36"/>
              <a:gd name="T21" fmla="*/ 6 h 12"/>
              <a:gd name="T22" fmla="*/ 30 w 36"/>
              <a:gd name="T23" fmla="*/ 0 h 12"/>
              <a:gd name="T24" fmla="*/ 30 w 36"/>
              <a:gd name="T25" fmla="*/ 0 h 12"/>
              <a:gd name="T26" fmla="*/ 24 w 36"/>
              <a:gd name="T27" fmla="*/ 0 h 12"/>
              <a:gd name="T28" fmla="*/ 18 w 36"/>
              <a:gd name="T29" fmla="*/ 0 h 12"/>
              <a:gd name="T30" fmla="*/ 12 w 36"/>
              <a:gd name="T31" fmla="*/ 0 h 12"/>
              <a:gd name="T32" fmla="*/ 12 w 36"/>
              <a:gd name="T33" fmla="*/ 6 h 12"/>
              <a:gd name="T34" fmla="*/ 6 w 36"/>
              <a:gd name="T35" fmla="*/ 6 h 12"/>
              <a:gd name="T36" fmla="*/ 0 w 36"/>
              <a:gd name="T37" fmla="*/ 6 h 12"/>
              <a:gd name="T38" fmla="*/ 0 w 36"/>
              <a:gd name="T39" fmla="*/ 6 h 12"/>
              <a:gd name="T40" fmla="*/ 6 w 36"/>
              <a:gd name="T4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12">
                <a:moveTo>
                  <a:pt x="6" y="12"/>
                </a:move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24" y="12"/>
                </a:lnTo>
                <a:lnTo>
                  <a:pt x="30" y="12"/>
                </a:lnTo>
                <a:lnTo>
                  <a:pt x="30" y="12"/>
                </a:lnTo>
                <a:lnTo>
                  <a:pt x="36" y="12"/>
                </a:lnTo>
                <a:lnTo>
                  <a:pt x="36" y="6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60" name="Freeform 240">
            <a:extLst>
              <a:ext uri="{FF2B5EF4-FFF2-40B4-BE49-F238E27FC236}">
                <a16:creationId xmlns:a16="http://schemas.microsoft.com/office/drawing/2014/main" id="{BA6C99C6-ACF5-4E1A-B4F8-F22813A41C1C}"/>
              </a:ext>
            </a:extLst>
          </p:cNvPr>
          <p:cNvSpPr>
            <a:spLocks/>
          </p:cNvSpPr>
          <p:nvPr/>
        </p:nvSpPr>
        <p:spPr bwMode="auto">
          <a:xfrm>
            <a:off x="5543550" y="2509838"/>
            <a:ext cx="28575" cy="19050"/>
          </a:xfrm>
          <a:custGeom>
            <a:avLst/>
            <a:gdLst>
              <a:gd name="T0" fmla="*/ 18 w 18"/>
              <a:gd name="T1" fmla="*/ 12 h 12"/>
              <a:gd name="T2" fmla="*/ 18 w 18"/>
              <a:gd name="T3" fmla="*/ 0 h 12"/>
              <a:gd name="T4" fmla="*/ 18 w 18"/>
              <a:gd name="T5" fmla="*/ 6 h 12"/>
              <a:gd name="T6" fmla="*/ 12 w 18"/>
              <a:gd name="T7" fmla="*/ 6 h 12"/>
              <a:gd name="T8" fmla="*/ 6 w 18"/>
              <a:gd name="T9" fmla="*/ 6 h 12"/>
              <a:gd name="T10" fmla="*/ 0 w 18"/>
              <a:gd name="T11" fmla="*/ 6 h 12"/>
              <a:gd name="T12" fmla="*/ 12 w 18"/>
              <a:gd name="T13" fmla="*/ 6 h 12"/>
              <a:gd name="T14" fmla="*/ 12 w 18"/>
              <a:gd name="T15" fmla="*/ 12 h 12"/>
              <a:gd name="T16" fmla="*/ 12 w 18"/>
              <a:gd name="T17" fmla="*/ 12 h 12"/>
              <a:gd name="T18" fmla="*/ 18 w 18"/>
              <a:gd name="T19" fmla="*/ 12 h 12"/>
              <a:gd name="T20" fmla="*/ 18 w 18"/>
              <a:gd name="T21" fmla="*/ 12 h 12"/>
              <a:gd name="T22" fmla="*/ 18 w 18"/>
              <a:gd name="T23" fmla="*/ 0 h 12"/>
              <a:gd name="T24" fmla="*/ 18 w 18"/>
              <a:gd name="T2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2">
                <a:moveTo>
                  <a:pt x="18" y="12"/>
                </a:move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0"/>
                </a:lnTo>
                <a:lnTo>
                  <a:pt x="1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06" name="Rectangle 886">
            <a:extLst>
              <a:ext uri="{FF2B5EF4-FFF2-40B4-BE49-F238E27FC236}">
                <a16:creationId xmlns:a16="http://schemas.microsoft.com/office/drawing/2014/main" id="{2A9799E0-A03D-4DAB-B146-3666F3F72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210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046" name="Picture 926" descr="casal em crise">
            <a:extLst>
              <a:ext uri="{FF2B5EF4-FFF2-40B4-BE49-F238E27FC236}">
                <a16:creationId xmlns:a16="http://schemas.microsoft.com/office/drawing/2014/main" id="{310F17CA-3463-4EFE-B80D-B1BE7E2D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0"/>
            <a:ext cx="483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8" name="Rectangle 928">
            <a:extLst>
              <a:ext uri="{FF2B5EF4-FFF2-40B4-BE49-F238E27FC236}">
                <a16:creationId xmlns:a16="http://schemas.microsoft.com/office/drawing/2014/main" id="{06A60523-2884-47F6-BE9B-02E414E28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3200"/>
            <a:ext cx="4191000" cy="1143000"/>
          </a:xfrm>
          <a:noFill/>
          <a:ln/>
        </p:spPr>
        <p:txBody>
          <a:bodyPr/>
          <a:lstStyle/>
          <a:p>
            <a:r>
              <a:rPr lang="pt-BR" altLang="pt-BR" sz="4800">
                <a:solidFill>
                  <a:srgbClr val="EDF157"/>
                </a:solidFill>
                <a:latin typeface="Arial Black" panose="020B0A04020102020204" pitchFamily="34" charset="0"/>
              </a:rPr>
              <a:t>4- Falem - não permitam que o silêncio os domine -  por favor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ABD64865-7FCF-4610-9CEF-8A2A49E7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028-AF95-4746-8D43-63C976BD5D2F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9699" name="Freeform 3">
            <a:extLst>
              <a:ext uri="{FF2B5EF4-FFF2-40B4-BE49-F238E27FC236}">
                <a16:creationId xmlns:a16="http://schemas.microsoft.com/office/drawing/2014/main" id="{1D62F483-EF92-4110-8DF1-A954C0511BC8}"/>
              </a:ext>
            </a:extLst>
          </p:cNvPr>
          <p:cNvSpPr>
            <a:spLocks/>
          </p:cNvSpPr>
          <p:nvPr/>
        </p:nvSpPr>
        <p:spPr bwMode="auto">
          <a:xfrm>
            <a:off x="4819650" y="2157413"/>
            <a:ext cx="57150" cy="19050"/>
          </a:xfrm>
          <a:custGeom>
            <a:avLst/>
            <a:gdLst>
              <a:gd name="T0" fmla="*/ 6 w 36"/>
              <a:gd name="T1" fmla="*/ 12 h 12"/>
              <a:gd name="T2" fmla="*/ 6 w 36"/>
              <a:gd name="T3" fmla="*/ 12 h 12"/>
              <a:gd name="T4" fmla="*/ 12 w 36"/>
              <a:gd name="T5" fmla="*/ 12 h 12"/>
              <a:gd name="T6" fmla="*/ 12 w 36"/>
              <a:gd name="T7" fmla="*/ 12 h 12"/>
              <a:gd name="T8" fmla="*/ 18 w 36"/>
              <a:gd name="T9" fmla="*/ 12 h 12"/>
              <a:gd name="T10" fmla="*/ 18 w 36"/>
              <a:gd name="T11" fmla="*/ 12 h 12"/>
              <a:gd name="T12" fmla="*/ 24 w 36"/>
              <a:gd name="T13" fmla="*/ 12 h 12"/>
              <a:gd name="T14" fmla="*/ 30 w 36"/>
              <a:gd name="T15" fmla="*/ 12 h 12"/>
              <a:gd name="T16" fmla="*/ 30 w 36"/>
              <a:gd name="T17" fmla="*/ 12 h 12"/>
              <a:gd name="T18" fmla="*/ 36 w 36"/>
              <a:gd name="T19" fmla="*/ 12 h 12"/>
              <a:gd name="T20" fmla="*/ 36 w 36"/>
              <a:gd name="T21" fmla="*/ 6 h 12"/>
              <a:gd name="T22" fmla="*/ 30 w 36"/>
              <a:gd name="T23" fmla="*/ 0 h 12"/>
              <a:gd name="T24" fmla="*/ 30 w 36"/>
              <a:gd name="T25" fmla="*/ 0 h 12"/>
              <a:gd name="T26" fmla="*/ 24 w 36"/>
              <a:gd name="T27" fmla="*/ 0 h 12"/>
              <a:gd name="T28" fmla="*/ 18 w 36"/>
              <a:gd name="T29" fmla="*/ 0 h 12"/>
              <a:gd name="T30" fmla="*/ 12 w 36"/>
              <a:gd name="T31" fmla="*/ 0 h 12"/>
              <a:gd name="T32" fmla="*/ 12 w 36"/>
              <a:gd name="T33" fmla="*/ 6 h 12"/>
              <a:gd name="T34" fmla="*/ 6 w 36"/>
              <a:gd name="T35" fmla="*/ 6 h 12"/>
              <a:gd name="T36" fmla="*/ 0 w 36"/>
              <a:gd name="T37" fmla="*/ 6 h 12"/>
              <a:gd name="T38" fmla="*/ 0 w 36"/>
              <a:gd name="T39" fmla="*/ 6 h 12"/>
              <a:gd name="T40" fmla="*/ 6 w 36"/>
              <a:gd name="T4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12">
                <a:moveTo>
                  <a:pt x="6" y="12"/>
                </a:move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24" y="12"/>
                </a:lnTo>
                <a:lnTo>
                  <a:pt x="30" y="12"/>
                </a:lnTo>
                <a:lnTo>
                  <a:pt x="30" y="12"/>
                </a:lnTo>
                <a:lnTo>
                  <a:pt x="36" y="12"/>
                </a:lnTo>
                <a:lnTo>
                  <a:pt x="36" y="6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0" name="Freeform 4">
            <a:extLst>
              <a:ext uri="{FF2B5EF4-FFF2-40B4-BE49-F238E27FC236}">
                <a16:creationId xmlns:a16="http://schemas.microsoft.com/office/drawing/2014/main" id="{54668144-3F1F-42E7-86A2-587A092C7BE9}"/>
              </a:ext>
            </a:extLst>
          </p:cNvPr>
          <p:cNvSpPr>
            <a:spLocks/>
          </p:cNvSpPr>
          <p:nvPr/>
        </p:nvSpPr>
        <p:spPr bwMode="auto">
          <a:xfrm>
            <a:off x="5543550" y="2509838"/>
            <a:ext cx="28575" cy="19050"/>
          </a:xfrm>
          <a:custGeom>
            <a:avLst/>
            <a:gdLst>
              <a:gd name="T0" fmla="*/ 18 w 18"/>
              <a:gd name="T1" fmla="*/ 12 h 12"/>
              <a:gd name="T2" fmla="*/ 18 w 18"/>
              <a:gd name="T3" fmla="*/ 0 h 12"/>
              <a:gd name="T4" fmla="*/ 18 w 18"/>
              <a:gd name="T5" fmla="*/ 6 h 12"/>
              <a:gd name="T6" fmla="*/ 12 w 18"/>
              <a:gd name="T7" fmla="*/ 6 h 12"/>
              <a:gd name="T8" fmla="*/ 6 w 18"/>
              <a:gd name="T9" fmla="*/ 6 h 12"/>
              <a:gd name="T10" fmla="*/ 0 w 18"/>
              <a:gd name="T11" fmla="*/ 6 h 12"/>
              <a:gd name="T12" fmla="*/ 12 w 18"/>
              <a:gd name="T13" fmla="*/ 6 h 12"/>
              <a:gd name="T14" fmla="*/ 12 w 18"/>
              <a:gd name="T15" fmla="*/ 12 h 12"/>
              <a:gd name="T16" fmla="*/ 12 w 18"/>
              <a:gd name="T17" fmla="*/ 12 h 12"/>
              <a:gd name="T18" fmla="*/ 18 w 18"/>
              <a:gd name="T19" fmla="*/ 12 h 12"/>
              <a:gd name="T20" fmla="*/ 18 w 18"/>
              <a:gd name="T21" fmla="*/ 12 h 12"/>
              <a:gd name="T22" fmla="*/ 18 w 18"/>
              <a:gd name="T23" fmla="*/ 0 h 12"/>
              <a:gd name="T24" fmla="*/ 18 w 18"/>
              <a:gd name="T2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2">
                <a:moveTo>
                  <a:pt x="18" y="12"/>
                </a:move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0"/>
                </a:lnTo>
                <a:lnTo>
                  <a:pt x="1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2A67EEA-92BC-40C9-A9EF-4E37E04A8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210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9705" name="Picture 9" descr="casal 17">
            <a:extLst>
              <a:ext uri="{FF2B5EF4-FFF2-40B4-BE49-F238E27FC236}">
                <a16:creationId xmlns:a16="http://schemas.microsoft.com/office/drawing/2014/main" id="{C54A1BD1-FEF8-49C7-88E5-9F71F349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Rectangle 10">
            <a:extLst>
              <a:ext uri="{FF2B5EF4-FFF2-40B4-BE49-F238E27FC236}">
                <a16:creationId xmlns:a16="http://schemas.microsoft.com/office/drawing/2014/main" id="{EEC750AF-DE0D-4E0F-9518-1A8573F3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rgbClr val="EDF1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 Concentre-se no problema. Não na pessoa, nas aparências ou nos sogros</a:t>
            </a:r>
            <a:endParaRPr lang="pt-BR" altLang="pt-BR">
              <a:solidFill>
                <a:srgbClr val="EDF15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AE45E660-7D32-459C-B5F3-B873E993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E012-74FB-4A72-8E21-08B8D625A282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8CD341E-9605-4947-B419-D94F7ABB0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724400" cy="4038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6- Escute ativamente. </a:t>
            </a:r>
            <a:br>
              <a:rPr lang="pt-BR" altLang="pt-B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</a:br>
            <a:r>
              <a:rPr lang="pt-BR" altLang="pt-B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Faça perguntas, afirmações com o propósito de esclarecer o que foi dito; facilite a auto- expressão do outro</a:t>
            </a:r>
            <a:r>
              <a:rPr lang="pt-BR" altLang="pt-BR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192" name="Freeform 24">
            <a:extLst>
              <a:ext uri="{FF2B5EF4-FFF2-40B4-BE49-F238E27FC236}">
                <a16:creationId xmlns:a16="http://schemas.microsoft.com/office/drawing/2014/main" id="{DDB51FFB-39B4-4484-A844-8FC0F44CA237}"/>
              </a:ext>
            </a:extLst>
          </p:cNvPr>
          <p:cNvSpPr>
            <a:spLocks/>
          </p:cNvSpPr>
          <p:nvPr/>
        </p:nvSpPr>
        <p:spPr bwMode="auto">
          <a:xfrm>
            <a:off x="3298825" y="4514850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0 w 2"/>
              <a:gd name="T7" fmla="*/ 3 h 3"/>
              <a:gd name="T8" fmla="*/ 2 w 2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65" name="Freeform 197">
            <a:extLst>
              <a:ext uri="{FF2B5EF4-FFF2-40B4-BE49-F238E27FC236}">
                <a16:creationId xmlns:a16="http://schemas.microsoft.com/office/drawing/2014/main" id="{2B46DC4E-B0B7-4B04-918C-A5DEC2D7BCC4}"/>
              </a:ext>
            </a:extLst>
          </p:cNvPr>
          <p:cNvSpPr>
            <a:spLocks/>
          </p:cNvSpPr>
          <p:nvPr/>
        </p:nvSpPr>
        <p:spPr bwMode="auto">
          <a:xfrm>
            <a:off x="838200" y="3276600"/>
            <a:ext cx="55563" cy="85725"/>
          </a:xfrm>
          <a:custGeom>
            <a:avLst/>
            <a:gdLst>
              <a:gd name="T0" fmla="*/ 0 w 35"/>
              <a:gd name="T1" fmla="*/ 54 h 54"/>
              <a:gd name="T2" fmla="*/ 19 w 35"/>
              <a:gd name="T3" fmla="*/ 51 h 54"/>
              <a:gd name="T4" fmla="*/ 35 w 35"/>
              <a:gd name="T5" fmla="*/ 43 h 54"/>
              <a:gd name="T6" fmla="*/ 32 w 35"/>
              <a:gd name="T7" fmla="*/ 19 h 54"/>
              <a:gd name="T8" fmla="*/ 24 w 35"/>
              <a:gd name="T9" fmla="*/ 0 h 54"/>
              <a:gd name="T10" fmla="*/ 8 w 35"/>
              <a:gd name="T11" fmla="*/ 22 h 54"/>
              <a:gd name="T12" fmla="*/ 0 w 35"/>
              <a:gd name="T13" fmla="*/ 49 h 54"/>
              <a:gd name="T14" fmla="*/ 0 w 35"/>
              <a:gd name="T15" fmla="*/ 51 h 54"/>
              <a:gd name="T16" fmla="*/ 0 w 35"/>
              <a:gd name="T17" fmla="*/ 54 h 54"/>
              <a:gd name="T18" fmla="*/ 0 w 35"/>
              <a:gd name="T1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54">
                <a:moveTo>
                  <a:pt x="0" y="54"/>
                </a:moveTo>
                <a:lnTo>
                  <a:pt x="19" y="51"/>
                </a:lnTo>
                <a:lnTo>
                  <a:pt x="35" y="43"/>
                </a:lnTo>
                <a:lnTo>
                  <a:pt x="32" y="19"/>
                </a:lnTo>
                <a:lnTo>
                  <a:pt x="24" y="0"/>
                </a:lnTo>
                <a:lnTo>
                  <a:pt x="8" y="22"/>
                </a:lnTo>
                <a:lnTo>
                  <a:pt x="0" y="49"/>
                </a:lnTo>
                <a:lnTo>
                  <a:pt x="0" y="51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26" name="Rectangle 658">
            <a:extLst>
              <a:ext uri="{FF2B5EF4-FFF2-40B4-BE49-F238E27FC236}">
                <a16:creationId xmlns:a16="http://schemas.microsoft.com/office/drawing/2014/main" id="{621473F5-9AAE-4415-9E0E-D1FAB661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91000"/>
            <a:ext cx="2286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859" name="Picture 691" descr="casal 32">
            <a:extLst>
              <a:ext uri="{FF2B5EF4-FFF2-40B4-BE49-F238E27FC236}">
                <a16:creationId xmlns:a16="http://schemas.microsoft.com/office/drawing/2014/main" id="{D349D304-409D-4A00-A8D7-CF1FC3EC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0"/>
            <a:ext cx="4017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1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1983E973-3CD3-48A0-8252-61701DA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4229-D96A-4391-BD7E-58332E65CDB4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27653" name="Picture 1029" descr="casal 24">
            <a:extLst>
              <a:ext uri="{FF2B5EF4-FFF2-40B4-BE49-F238E27FC236}">
                <a16:creationId xmlns:a16="http://schemas.microsoft.com/office/drawing/2014/main" id="{CA3EE149-F577-4566-BDD9-1BF8C924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1031">
            <a:extLst>
              <a:ext uri="{FF2B5EF4-FFF2-40B4-BE49-F238E27FC236}">
                <a16:creationId xmlns:a16="http://schemas.microsoft.com/office/drawing/2014/main" id="{220E2945-7742-4CD6-9534-D711B059D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7- Evite declarações condenatórias começando com você.</a:t>
            </a:r>
            <a:b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</a:b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 Elas só criam ressentimentos.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7656" name="Rectangle 1032">
            <a:extLst>
              <a:ext uri="{FF2B5EF4-FFF2-40B4-BE49-F238E27FC236}">
                <a16:creationId xmlns:a16="http://schemas.microsoft.com/office/drawing/2014/main" id="{D847891C-53A3-4548-90CA-A485723F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3750"/>
            <a:ext cx="9144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8- Evite culpar. É muito fácil encontrar alguém a quem culpar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CBD572FA-674A-490D-9947-4E32FD3F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4466-76FF-4911-A0A5-62DCE9F84C3C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8197" name="Picture 5" descr="casal troca presente">
            <a:extLst>
              <a:ext uri="{FF2B5EF4-FFF2-40B4-BE49-F238E27FC236}">
                <a16:creationId xmlns:a16="http://schemas.microsoft.com/office/drawing/2014/main" id="{A08E21AE-9FD0-4B04-BDE7-FF6FD1AD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1613"/>
            <a:ext cx="7239000" cy="6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8">
            <a:extLst>
              <a:ext uri="{FF2B5EF4-FFF2-40B4-BE49-F238E27FC236}">
                <a16:creationId xmlns:a16="http://schemas.microsoft.com/office/drawing/2014/main" id="{58FBA130-414B-4055-99EA-27E15489A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81600"/>
            <a:ext cx="77724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pt-BR" altLang="pt-BR" sz="4800">
                <a:solidFill>
                  <a:srgbClr val="E7E727"/>
                </a:solidFill>
                <a:latin typeface="Impact" panose="020B0806030902050204" pitchFamily="34" charset="0"/>
              </a:rPr>
              <a:t>9- Use recados pessoais. Comunique suas emoções</a:t>
            </a:r>
            <a:endParaRPr lang="pt-BR" altLang="pt-BR" sz="4800">
              <a:solidFill>
                <a:srgbClr val="E7E7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267</Words>
  <Application>Microsoft Office PowerPoint</Application>
  <PresentationFormat>Apresentação na tela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Times New Roman</vt:lpstr>
      <vt:lpstr>Impact</vt:lpstr>
      <vt:lpstr>Arial Black</vt:lpstr>
      <vt:lpstr>Design padrão</vt:lpstr>
      <vt:lpstr>Como evitar conflitos:</vt:lpstr>
      <vt:lpstr>1- Pense antes de Falar.  Não solte palavras sem pensar. Tome o tempo necessário.</vt:lpstr>
      <vt:lpstr>2- Fixe um tempo e lugar para discutir as diferenças.  Escolha o tempo e o ambiente adequado</vt:lpstr>
      <vt:lpstr>3- Pode discordar mas não seja desagradável  Discorde com amor enquanto se tocam e se olham</vt:lpstr>
      <vt:lpstr>4- Falem - não permitam que o silêncio os domine -  por favor</vt:lpstr>
      <vt:lpstr>Apresentação do PowerPoint</vt:lpstr>
      <vt:lpstr>6- Escute ativamente.  Faça perguntas, afirmações com o propósito de esclarecer o que foi dito; facilite a auto- expressão do outro </vt:lpstr>
      <vt:lpstr>7- Evite declarações condenatórias começando com você.  Elas só criam ressentimentos. </vt:lpstr>
      <vt:lpstr>9- Use recados pessoais. Comunique suas emoções</vt:lpstr>
      <vt:lpstr>10- Evite generalizar ou exageros. “Você sempre” ou “Você nunca”</vt:lpstr>
      <vt:lpstr>Apresentação do PowerPoint</vt:lpstr>
      <vt:lpstr>12- Não seja histórico. Não traga à tona os problemas passados.</vt:lpstr>
      <vt:lpstr>14- Tome tempo o suficiente para acalmar-se</vt:lpstr>
      <vt:lpstr>16- Seja coerente. Esteja seguro de que o que disse se harmoniza com o que faz. Não crie idéias confusas.</vt:lpstr>
      <vt:lpstr>17- Evite argumentos que distraiam a comunicação.  Tais como: maneirismo, tomar para si a culpa, mudar de assunto, entusiasmo excessivo, falta de sensibilidade, perguntas excessivas.</vt:lpstr>
      <vt:lpstr>18- Esforce-se para resolver o problema,  faça uma lista de alternativas, discuta os fatores a favor e os contra.</vt:lpstr>
      <vt:lpstr>19- Saiba quando parar. Tome uma decisão e deixe de falar sobre o problema.</vt:lpstr>
    </vt:vector>
  </TitlesOfParts>
  <Company>Uniao Central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Meibel</dc:creator>
  <cp:keywords>www.4tons.com.br</cp:keywords>
  <dc:description>COMÉRCIO PROIBIDO. USO PESSOAL</dc:description>
  <cp:lastModifiedBy>Pr. Marcelo Carvalho</cp:lastModifiedBy>
  <cp:revision>9</cp:revision>
  <cp:lastPrinted>1998-09-21T15:13:11Z</cp:lastPrinted>
  <dcterms:created xsi:type="dcterms:W3CDTF">1998-09-21T09:47:15Z</dcterms:created>
  <dcterms:modified xsi:type="dcterms:W3CDTF">2019-10-28T11:14:40Z</dcterms:modified>
</cp:coreProperties>
</file>