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B0652-8176-4C75-89FF-864069AA7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FEB1A4-58BE-414C-8DE5-F92B05AF6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BD7C31-A1E8-410F-9A14-80CA1567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111247-FE14-4ADC-AE4B-FF68E1AD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C66F6F-2120-4C3C-AD33-EA8F7783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14425-C497-409B-BDA3-7244728EFB8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2361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0655A-4124-4ED4-9549-0E3E024D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748C61E-C5F6-4C5C-A572-9036F5358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BADC39-6509-40A8-B193-B5FE0BFF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9CA4C5-3ECA-48E0-BC82-DA722088A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3B71D8-5C00-4504-BC54-914A5CDF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A6864-1F15-44BA-AEB9-173EFEAA168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760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F3E4F0-3864-4F00-91C3-3B04D9226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31C0B8A-74E8-4CFA-899E-2B2AC73CA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BE0CDB-AAC6-4485-B8F2-E11C4D43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3AC597-ECD3-4E0C-9D86-81BBF710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6AC561-36E3-4CAF-A2C9-A5E939E5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B4CDB-6808-452D-83CA-1695D03943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558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99A68-D4F9-44AB-BACF-C7CFBB350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9D862C-C108-4DC3-ABB8-5AEF4EB7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0CFA64-84C1-492C-A19E-5F553DE9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3CC37A-E69B-4135-98D6-8803130F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A193CF-259F-433F-A8AB-F5C6FABE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D0D31-6AEA-42F5-B3BA-598A03A5A4B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92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12A53-9667-4251-BAAF-00722DF60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68663C-7B4C-4A30-BE65-2AB7E9BE7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CC0BF7-868E-434F-AA89-2C9452D8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63338F-57A3-4580-B298-4397ED28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DE851-A789-4F9B-9B01-4F0BFE73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2C124-D9B0-4DF2-9463-2EE06496FD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8747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08741-0181-4AD2-941B-B2221FE0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CF891E-4899-400E-BD00-FCB835CD76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224AFEC-5CA0-4FDE-851E-794F62898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3837530-72BF-4688-913D-D159845E4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FE94BA-BD26-4879-969C-DE54AEED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FAB8339-7F2F-4F6C-B2CB-75E7D181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9A601-B16E-416E-8A7F-1C09DCE809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272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262BA-E83A-446D-96D2-8D301F945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B4B35E-D95A-4E55-B468-0EA526695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B2B963-6E17-4EE1-9686-22D536F51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8C8CCA3-FCD5-486D-BB10-50EB09F85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D7A452A-528C-413D-9F42-4633E109F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94876B7-4D29-432C-8244-9478D100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FCE330B-2267-4DC9-AAED-591CA3CBA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CE54D62-E88C-42DA-9A99-4DD47ECE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ADB5A-955E-472C-9290-0C61055BA7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46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CA833-7787-4BA3-80FB-C20D665FB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7459014-4D4C-4208-826F-29B241474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A2EEFD-B514-4F98-BCF2-47EDE6D0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B866E8D-6041-4A88-8910-A5036E573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E29CF-13AB-44A3-9021-E6499E8F78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153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5F7F2DB-2D39-40F3-9A29-C6F65282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14EEC4-DE4A-4370-8CDC-ABA29671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B7E01A2-1D5A-44E6-B262-6715E6348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53F1F-36B1-4572-A6A6-8EA3FCB1793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9738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93FC4-57F1-4755-B1B7-EB1489DDD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D96FA8-F4D5-4DBB-8ECD-F7734EA58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0504D4-262C-466B-AD57-82F8D6FAA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39A962-0E71-4E4E-8644-05A3BAFA3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50A02A-1894-47CE-A12E-B76C4F0EE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E1B680-96AD-4F82-9E6C-A71871B49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FBC3D-6375-493C-B086-73A8A09027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40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E7EB8-61A2-4F54-BEEB-D2B4E34D6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2DD10B5-26AE-4631-96A5-124A63A25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65546E-4536-42F4-B250-9E3EBF76D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189992-0888-43D9-A5ED-4CED1503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841A1A-C9E4-44A4-ACFC-320A78FE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ED1AD8E-23E1-4B5F-9D2A-0E9B10FB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6F35F-7B09-48F3-9612-8783DB1D2E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48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CED6A2-150E-42DB-B2A4-51D287E3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62307D-34D7-4BFC-9534-9DF4E6D4B2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DC95E5-7133-4332-A8BE-A3D5759A66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0646E4-8B16-4D41-BDC7-F3B92FD34D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A4D83AA-225C-4249-B488-E495D182CE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AEF3AC-94F6-4AD6-BAA6-C71CEB6F377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CMPA005">
            <a:extLst>
              <a:ext uri="{FF2B5EF4-FFF2-40B4-BE49-F238E27FC236}">
                <a16:creationId xmlns:a16="http://schemas.microsoft.com/office/drawing/2014/main" id="{5B83BE9D-370C-4104-BE78-A63301834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478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>
            <a:extLst>
              <a:ext uri="{FF2B5EF4-FFF2-40B4-BE49-F238E27FC236}">
                <a16:creationId xmlns:a16="http://schemas.microsoft.com/office/drawing/2014/main" id="{6149C091-D816-4FC9-B814-A66878182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6019800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600">
                <a:latin typeface="Arial Black" panose="020B0A04020102020204" pitchFamily="34" charset="0"/>
              </a:rPr>
              <a:t>Compreensão da natureza do homem e da mulher.</a:t>
            </a:r>
          </a:p>
          <a:p>
            <a:pPr algn="ctr"/>
            <a:endParaRPr lang="pt-BR" altLang="pt-BR" sz="2600">
              <a:latin typeface="Arial Black" panose="020B0A04020102020204" pitchFamily="34" charset="0"/>
            </a:endParaRPr>
          </a:p>
          <a:p>
            <a:pPr algn="ctr"/>
            <a:r>
              <a:rPr lang="pt-BR" altLang="pt-BR" sz="2600">
                <a:latin typeface="Arial Black" panose="020B0A04020102020204" pitchFamily="34" charset="0"/>
              </a:rPr>
              <a:t>“Diferenças emocionais e mentais entre homens e mulheres podem tornar-se obstáculos insuperáveis a um relacionamento duradouro e satisfatório quando ignorados ou mal compreendidos”.</a:t>
            </a:r>
          </a:p>
          <a:p>
            <a:pPr algn="ctr"/>
            <a:endParaRPr lang="pt-BR" altLang="pt-BR" sz="2600">
              <a:latin typeface="Arial Black" panose="020B0A04020102020204" pitchFamily="34" charset="0"/>
            </a:endParaRPr>
          </a:p>
          <a:p>
            <a:pPr algn="ctr"/>
            <a:r>
              <a:rPr lang="pt-BR" altLang="pt-BR" sz="2600">
                <a:latin typeface="Arial Black" panose="020B0A04020102020204" pitchFamily="34" charset="0"/>
              </a:rPr>
              <a:t>Homem é prático</a:t>
            </a:r>
          </a:p>
          <a:p>
            <a:pPr algn="ctr"/>
            <a:endParaRPr lang="pt-BR" altLang="pt-BR" sz="2600">
              <a:latin typeface="Arial Black" panose="020B0A04020102020204" pitchFamily="34" charset="0"/>
            </a:endParaRPr>
          </a:p>
          <a:p>
            <a:pPr algn="ctr"/>
            <a:r>
              <a:rPr lang="pt-BR" altLang="pt-BR" sz="2600">
                <a:latin typeface="Arial Black" panose="020B0A04020102020204" pitchFamily="34" charset="0"/>
              </a:rPr>
              <a:t>Mulher é sensível</a:t>
            </a:r>
          </a:p>
        </p:txBody>
      </p:sp>
      <p:sp>
        <p:nvSpPr>
          <p:cNvPr id="2056" name="WordArt 8">
            <a:extLst>
              <a:ext uri="{FF2B5EF4-FFF2-40B4-BE49-F238E27FC236}">
                <a16:creationId xmlns:a16="http://schemas.microsoft.com/office/drawing/2014/main" id="{D9924802-E072-4C98-BFA4-E061DFC777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nzeigenGroT"/>
              </a:rPr>
              <a:t>Os Casamentos Felizes não Acontecem Sozinhos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68EEBFE-EAD3-4EC4-9277-00166D53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0"/>
            <a:ext cx="6096000" cy="691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Como atrair o interesse de seu marido e mantê-lo.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* O primeiro passo é identificar claramente a necessidade ou preocupação que você deseja comunicar a seu marido.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* O segundo passo é identificar as áreas associadas que sejam de grande interesse para seu marido.</a:t>
            </a:r>
          </a:p>
        </p:txBody>
      </p:sp>
      <p:pic>
        <p:nvPicPr>
          <p:cNvPr id="11267" name="Picture 3" descr="PMDFE001">
            <a:extLst>
              <a:ext uri="{FF2B5EF4-FFF2-40B4-BE49-F238E27FC236}">
                <a16:creationId xmlns:a16="http://schemas.microsoft.com/office/drawing/2014/main" id="{DF7893C5-D7D9-442C-B856-4A8451986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52400"/>
            <a:ext cx="31242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665F4AC-78C0-4D4D-AC25-ADE3DBECE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0"/>
            <a:ext cx="624840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anose="020B0A04020102020204" pitchFamily="34" charset="0"/>
              </a:rPr>
              <a:t>Usando esta área de alto interesse, transmitida apenas a informação suficiente para estimular a curiosidade dele em ouvir mais.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anose="020B0A04020102020204" pitchFamily="34" charset="0"/>
              </a:rPr>
              <a:t>* Acrescente um pouco mais de sal. Não responda à pergunta dele após sua primeira dose. Pelo contrário. Faça uma pausa e aumente a curiosidade dele.</a:t>
            </a:r>
          </a:p>
        </p:txBody>
      </p:sp>
      <p:pic>
        <p:nvPicPr>
          <p:cNvPr id="12291" name="Picture 3" descr="PMDFY001">
            <a:extLst>
              <a:ext uri="{FF2B5EF4-FFF2-40B4-BE49-F238E27FC236}">
                <a16:creationId xmlns:a16="http://schemas.microsoft.com/office/drawing/2014/main" id="{CBDBC02E-919A-4A7A-B656-2E24A332E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76200"/>
            <a:ext cx="2814637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5852F067-5CFB-4B1A-9AB7-315453E3F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anose="020B0A04020102020204" pitchFamily="34" charset="0"/>
              </a:rPr>
              <a:t>* Use uma pergunta curta para obter um compromisso dele quanto ao seu interesse em fazê-lo compreender o que você está tentando comunicar.</a:t>
            </a:r>
            <a:endParaRPr lang="pt-BR" altLang="pt-BR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  <p:bldP spid="1229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>
            <a:extLst>
              <a:ext uri="{FF2B5EF4-FFF2-40B4-BE49-F238E27FC236}">
                <a16:creationId xmlns:a16="http://schemas.microsoft.com/office/drawing/2014/main" id="{9DB5C453-68C7-41CA-94DD-4F24B774D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7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Motivando seu marido a mudar.</a:t>
            </a:r>
          </a:p>
          <a:p>
            <a:pPr algn="ctr">
              <a:spcBef>
                <a:spcPct val="50000"/>
              </a:spcBef>
            </a:pPr>
            <a:r>
              <a:rPr lang="pt-BR" altLang="pt-BR" sz="2800">
                <a:latin typeface="Arial Black" panose="020B0A04020102020204" pitchFamily="34" charset="0"/>
              </a:rPr>
              <a:t>Algumas qualidades essenciais de beleza interior que preparam o marido para ouvir: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u="sng">
                <a:latin typeface="Arial Black" panose="020B0A04020102020204" pitchFamily="34" charset="0"/>
              </a:rPr>
              <a:t>Coragem </a:t>
            </a:r>
            <a:r>
              <a:rPr lang="pt-BR" altLang="pt-BR" sz="2800">
                <a:latin typeface="Arial Black" panose="020B0A04020102020204" pitchFamily="34" charset="0"/>
              </a:rPr>
              <a:t>– É um compromisso interior de perseguir um alvo valioso sem desistir.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>
                <a:latin typeface="Arial Black" panose="020B0A04020102020204" pitchFamily="34" charset="0"/>
              </a:rPr>
              <a:t>(Um dos maiores obstáculos para uma união feliz é manter idéias irreais do que seja um bom casamento).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u="sng">
                <a:latin typeface="Arial Black" panose="020B0A04020102020204" pitchFamily="34" charset="0"/>
              </a:rPr>
              <a:t>Persistência</a:t>
            </a:r>
            <a:r>
              <a:rPr lang="pt-BR" altLang="pt-BR" sz="2800">
                <a:latin typeface="Arial Black" panose="020B0A04020102020204" pitchFamily="34" charset="0"/>
              </a:rPr>
              <a:t> – Significa continuar a persistir um alvo até que ele seja alcançado.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u="sng">
                <a:latin typeface="Arial Black" panose="020B0A04020102020204" pitchFamily="34" charset="0"/>
              </a:rPr>
              <a:t>Gratidão</a:t>
            </a:r>
            <a:r>
              <a:rPr lang="pt-BR" altLang="pt-BR" sz="2800">
                <a:latin typeface="Arial Black" panose="020B0A04020102020204" pitchFamily="34" charset="0"/>
              </a:rPr>
              <a:t> – É a apreciação sincera dos benefícios recebidos de outros.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65712150-67D6-48C0-9F82-4D2E3D2EB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26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800" u="sng">
                <a:latin typeface="Arial Black" panose="020B0A04020102020204" pitchFamily="34" charset="0"/>
              </a:rPr>
              <a:t>Tranqüilidade, Calma</a:t>
            </a:r>
            <a:r>
              <a:rPr lang="pt-BR" altLang="pt-BR" sz="2800">
                <a:latin typeface="Arial Black" panose="020B0A04020102020204" pitchFamily="34" charset="0"/>
              </a:rPr>
              <a:t> – É uma paz interior que permite a você reagir pacificamente a uma situação tensa, sem medo.</a:t>
            </a:r>
          </a:p>
          <a:p>
            <a:pPr algn="just">
              <a:spcBef>
                <a:spcPct val="50000"/>
              </a:spcBef>
            </a:pPr>
            <a:r>
              <a:rPr lang="pt-BR" altLang="pt-BR" sz="2800" u="sng">
                <a:latin typeface="Arial Black" panose="020B0A04020102020204" pitchFamily="34" charset="0"/>
              </a:rPr>
              <a:t>Gentileza </a:t>
            </a:r>
            <a:r>
              <a:rPr lang="pt-BR" altLang="pt-BR" sz="2800">
                <a:latin typeface="Arial Black" panose="020B0A04020102020204" pitchFamily="34" charset="0"/>
              </a:rPr>
              <a:t>– Ser gentil é mostrar terna consideração pelos sentimentos alheios.</a:t>
            </a:r>
          </a:p>
          <a:p>
            <a:pPr algn="ctr">
              <a:spcBef>
                <a:spcPct val="50000"/>
              </a:spcBef>
            </a:pPr>
            <a:r>
              <a:rPr lang="pt-BR" altLang="pt-BR" sz="3600" u="sng">
                <a:solidFill>
                  <a:srgbClr val="FF0000"/>
                </a:solidFill>
                <a:latin typeface="Arial Black" panose="020B0A04020102020204" pitchFamily="34" charset="0"/>
              </a:rPr>
              <a:t>TIPOS DE AMOR:</a:t>
            </a:r>
          </a:p>
        </p:txBody>
      </p:sp>
      <p:sp>
        <p:nvSpPr>
          <p:cNvPr id="14339" name="WordArt 3">
            <a:extLst>
              <a:ext uri="{FF2B5EF4-FFF2-40B4-BE49-F238E27FC236}">
                <a16:creationId xmlns:a16="http://schemas.microsoft.com/office/drawing/2014/main" id="{EB0B2666-BE22-4FCC-AE4C-2C1EACA5F6C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3200400" cy="2057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AFEIÇÃO</a:t>
            </a:r>
          </a:p>
        </p:txBody>
      </p:sp>
      <p:sp>
        <p:nvSpPr>
          <p:cNvPr id="14340" name="WordArt 4">
            <a:extLst>
              <a:ext uri="{FF2B5EF4-FFF2-40B4-BE49-F238E27FC236}">
                <a16:creationId xmlns:a16="http://schemas.microsoft.com/office/drawing/2014/main" id="{FAFFB0A4-2674-44CB-919B-243D4F4B4C8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71800" y="3733800"/>
            <a:ext cx="3200400" cy="167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PAIXÃO</a:t>
            </a:r>
          </a:p>
        </p:txBody>
      </p:sp>
      <p:sp>
        <p:nvSpPr>
          <p:cNvPr id="14341" name="WordArt 5">
            <a:extLst>
              <a:ext uri="{FF2B5EF4-FFF2-40B4-BE49-F238E27FC236}">
                <a16:creationId xmlns:a16="http://schemas.microsoft.com/office/drawing/2014/main" id="{B388AD4A-9AC2-4723-8A63-CCCD55583CE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0" y="3886200"/>
            <a:ext cx="4038600" cy="2362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AMOR GENUÍNO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4D4E032D-154D-4448-B080-697800490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5563"/>
            <a:ext cx="8915400" cy="649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2800" u="sng">
                <a:solidFill>
                  <a:srgbClr val="FF0000"/>
                </a:solidFill>
                <a:latin typeface="Arial Black" panose="020B0A04020102020204" pitchFamily="34" charset="0"/>
              </a:rPr>
              <a:t>CONSTRUINDO UM CASAMENTO MELHOR:</a:t>
            </a:r>
          </a:p>
          <a:p>
            <a:pPr algn="just"/>
            <a:endParaRPr lang="pt-BR" altLang="pt-BR" sz="280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Passos para aumentar o desejo de seu marido de passar tempo com você:</a:t>
            </a:r>
          </a:p>
          <a:p>
            <a:pPr algn="just"/>
            <a:endParaRPr lang="pt-BR" altLang="pt-BR" sz="2800">
              <a:latin typeface="Arial Black" panose="020B0A04020102020204" pitchFamily="34" charset="0"/>
            </a:endParaRP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1) Admire-o – As pessoas são atraídas por aqueles que as admiram e repelidos por quem as deprecia ou se mostra superior. </a:t>
            </a:r>
            <a:r>
              <a:rPr lang="pt-BR" altLang="pt-BR" sz="2800" u="sng">
                <a:latin typeface="Arial Black" panose="020B0A04020102020204" pitchFamily="34" charset="0"/>
              </a:rPr>
              <a:t>Admirar é valorizar!</a:t>
            </a:r>
            <a:r>
              <a:rPr lang="pt-BR" altLang="pt-BR" sz="2800">
                <a:latin typeface="Arial Black" panose="020B0A04020102020204" pitchFamily="34" charset="0"/>
              </a:rPr>
              <a:t> Também é respeitar, temer e honrar.</a:t>
            </a: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2) Comece a pedir o conselho e a opinião de seu marido com respeito a decisões a serem tomadas.</a:t>
            </a: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3) Satisfaça os pedidos do seu marido sempre que possível.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18CE9C13-367A-450B-9A80-E4D41E415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8839200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>
                <a:latin typeface="Arial Black" panose="020B0A04020102020204" pitchFamily="34" charset="0"/>
              </a:rPr>
              <a:t>4) Procure oportunidades para chamar atenção para as qualidades positivas de seu marido quando estiver com outras pessoas.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5) Aprecie a profissão de seu marido, tentando compreender como ele sente que suas atividades são importantes.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6) Considere cuidadosamente o que seu marido diz sem reações negativas.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7) Não deixe passar dois dias sem expressar admiração por pelo menos uma coisa que seu marido tenha dito ou feito.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8) Descubra (com sensibilidade) alvos pessoais de seu marido e ajude-o a conquistá-los.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9) Comece a admirar seu marido de forma não verbal.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10) Deseje de fato obter o perdão de seu marido quando o magoar ou ofender, e não apenas que ele “Deixe prá lá”.</a:t>
            </a:r>
            <a:endParaRPr lang="pt-BR" altLang="pt-B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DF576592-542E-443C-AF24-D6070FD04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8839200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Perguntas que toda esposa deveria fazer a si mesma:</a:t>
            </a:r>
          </a:p>
          <a:p>
            <a:pPr algn="just"/>
            <a:endParaRPr lang="pt-BR" altLang="pt-BR" sz="32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1 – Por que meu marido desejaria passar mais tempo comigo?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2 – Eu mesma gostaria de passar mais tempo comigo?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3 – O que posso fazer para tornar-me mais atraente?</a:t>
            </a:r>
          </a:p>
        </p:txBody>
      </p:sp>
      <p:pic>
        <p:nvPicPr>
          <p:cNvPr id="17411" name="Picture 3" descr="COVDS002">
            <a:extLst>
              <a:ext uri="{FF2B5EF4-FFF2-40B4-BE49-F238E27FC236}">
                <a16:creationId xmlns:a16="http://schemas.microsoft.com/office/drawing/2014/main" id="{9477F1A2-0057-4B72-9031-63B27A8F3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413125"/>
            <a:ext cx="3733800" cy="344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2" name="Text Box 4">
            <a:extLst>
              <a:ext uri="{FF2B5EF4-FFF2-40B4-BE49-F238E27FC236}">
                <a16:creationId xmlns:a16="http://schemas.microsoft.com/office/drawing/2014/main" id="{03E274AD-C591-40B7-A960-121BE5103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962400"/>
            <a:ext cx="51054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>
                <a:latin typeface="Arial Black" panose="020B0A04020102020204" pitchFamily="34" charset="0"/>
              </a:rPr>
              <a:t>4 – O que posso fazer para tornar-me mais atraente para o meu marido?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5 – Como posso tornar-me mais atraente do que os outros interesses do meu marido?</a:t>
            </a: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  <p:bldP spid="1741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D24BCC05-8076-42AF-BEC7-62B291BDC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8839200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Ensine seu marido a ouvir você</a:t>
            </a:r>
          </a:p>
          <a:p>
            <a:pPr algn="just"/>
            <a:endParaRPr lang="pt-BR" altLang="pt-BR" sz="32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Primeiro, explique porque é importante que lhe dê atenção completa.</a:t>
            </a:r>
          </a:p>
          <a:p>
            <a:pPr algn="just"/>
            <a:endParaRPr lang="pt-BR" altLang="pt-BR">
              <a:latin typeface="Arial Black" panose="020B0A04020102020204" pitchFamily="34" charset="0"/>
            </a:endParaRP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Depois, mostre-lhe como dá-la.</a:t>
            </a:r>
          </a:p>
          <a:p>
            <a:pPr algn="just"/>
            <a:endParaRPr lang="pt-BR" altLang="pt-BR">
              <a:latin typeface="Arial Black" panose="020B0A04020102020204" pitchFamily="34" charset="0"/>
            </a:endParaRP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Após, recompense-o. Faça com que ele se sinta seu rei.</a:t>
            </a:r>
            <a:endParaRPr lang="pt-BR" altLang="pt-BR" sz="2000"/>
          </a:p>
        </p:txBody>
      </p:sp>
      <p:pic>
        <p:nvPicPr>
          <p:cNvPr id="18435" name="Picture 3" descr="COVDS007">
            <a:extLst>
              <a:ext uri="{FF2B5EF4-FFF2-40B4-BE49-F238E27FC236}">
                <a16:creationId xmlns:a16="http://schemas.microsoft.com/office/drawing/2014/main" id="{F7E6CA1F-55B7-4D52-806D-9CE704E50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29000"/>
            <a:ext cx="4191000" cy="307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E9561676-2134-4CAF-BD8A-BE954D7E3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8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Como aumentar a sensibilidade de seu marido para suas necessidades emocionais</a:t>
            </a:r>
          </a:p>
        </p:txBody>
      </p:sp>
      <p:pic>
        <p:nvPicPr>
          <p:cNvPr id="19459" name="Picture 3" descr="PMDFY012">
            <a:extLst>
              <a:ext uri="{FF2B5EF4-FFF2-40B4-BE49-F238E27FC236}">
                <a16:creationId xmlns:a16="http://schemas.microsoft.com/office/drawing/2014/main" id="{4A713A53-DAA4-4377-804A-FF4BBFF8B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08288"/>
            <a:ext cx="4114800" cy="404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0" name="Text Box 4">
            <a:extLst>
              <a:ext uri="{FF2B5EF4-FFF2-40B4-BE49-F238E27FC236}">
                <a16:creationId xmlns:a16="http://schemas.microsoft.com/office/drawing/2014/main" id="{1161EDD3-0729-49E5-A05C-F57D44DDA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667000"/>
            <a:ext cx="5334000" cy="457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* Os homens precisam ser admirados.</a:t>
            </a: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* Os homens precisam ser compreendidos e aceitos.</a:t>
            </a: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* Os homens precisam saber que seus conselhos são valiosos.</a:t>
            </a: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* Expresse gratidão sem expectativas.</a:t>
            </a:r>
          </a:p>
          <a:p>
            <a:pPr>
              <a:spcBef>
                <a:spcPct val="50000"/>
              </a:spcBef>
            </a:pPr>
            <a:endParaRPr lang="pt-BR" altLang="pt-BR" sz="2800"/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8633F903-69EE-4969-B719-5FBEB1D8A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* Descubra as necessidades distintas de seu marido. (Vá além da superfície).</a:t>
            </a:r>
          </a:p>
          <a:p>
            <a:pPr algn="just"/>
            <a:r>
              <a:rPr lang="pt-BR" altLang="pt-BR" sz="2800">
                <a:latin typeface="Arial Black" panose="020B0A04020102020204" pitchFamily="34" charset="0"/>
              </a:rPr>
              <a:t>* Os homens precisam ser amados.</a:t>
            </a:r>
            <a:endParaRPr lang="pt-BR" altLang="pt-BR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autoUpdateAnimBg="0"/>
      <p:bldP spid="19460" grpId="0" build="p" autoUpdateAnimBg="0"/>
      <p:bldP spid="1946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44EA095E-9676-43C3-A1C0-94CFCE716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8839200" cy="654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Para ser Feliz:</a:t>
            </a:r>
          </a:p>
          <a:p>
            <a:pPr algn="ctr"/>
            <a:endParaRPr lang="pt-BR" altLang="pt-BR" sz="32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Mantenha uma chama brilhando.</a:t>
            </a:r>
          </a:p>
          <a:p>
            <a:pPr algn="just"/>
            <a:endParaRPr lang="pt-BR" altLang="pt-BR">
              <a:latin typeface="Arial Black" panose="020B0A04020102020204" pitchFamily="34" charset="0"/>
            </a:endParaRP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- Planeje atividades que façam seu marido sentir-se especial.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- Tome ocasionalmente a iniciativa na área sexual de seu relacionamento.</a:t>
            </a:r>
          </a:p>
          <a:p>
            <a:pPr algn="just"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Mantenha-se pronta e disposta a ceder.</a:t>
            </a:r>
          </a:p>
          <a:p>
            <a:pPr algn="just"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Mantenha viva a imaginação no seu relacionamento.</a:t>
            </a:r>
          </a:p>
          <a:p>
            <a:pPr algn="just"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Apague suas ofensas passadas em relação a ele.</a:t>
            </a:r>
          </a:p>
          <a:p>
            <a:pPr algn="just"/>
            <a:r>
              <a:rPr lang="pt-BR" altLang="pt-BR">
                <a:latin typeface="Arial Black" panose="020B0A04020102020204" pitchFamily="34" charset="0"/>
              </a:rPr>
              <a:t>- Apague as ofensas dele em relação a você.</a:t>
            </a:r>
          </a:p>
          <a:p>
            <a:pPr algn="just"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Permaneça um desafio para o seu marido.</a:t>
            </a:r>
          </a:p>
          <a:p>
            <a:pPr algn="just"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Use suas qualidades naturais de atração.</a:t>
            </a:r>
          </a:p>
          <a:p>
            <a:pPr algn="just"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Ensine-o com gentileza, expressando seus sentimentos.</a:t>
            </a:r>
          </a:p>
        </p:txBody>
      </p:sp>
      <p:pic>
        <p:nvPicPr>
          <p:cNvPr id="20483" name="Picture 3" descr="CCMOE002">
            <a:extLst>
              <a:ext uri="{FF2B5EF4-FFF2-40B4-BE49-F238E27FC236}">
                <a16:creationId xmlns:a16="http://schemas.microsoft.com/office/drawing/2014/main" id="{5D2FFFFB-8BA6-4A14-8E72-F15DB3E09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29718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CCM2_016">
            <a:extLst>
              <a:ext uri="{FF2B5EF4-FFF2-40B4-BE49-F238E27FC236}">
                <a16:creationId xmlns:a16="http://schemas.microsoft.com/office/drawing/2014/main" id="{A73E989B-B150-4AD4-80A5-215EA9C76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Text Box 9">
            <a:extLst>
              <a:ext uri="{FF2B5EF4-FFF2-40B4-BE49-F238E27FC236}">
                <a16:creationId xmlns:a16="http://schemas.microsoft.com/office/drawing/2014/main" id="{1B4AF26D-98A7-4CCA-8F7D-3BECA3AE3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066800"/>
            <a:ext cx="3581400" cy="332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600" u="sng">
                <a:solidFill>
                  <a:srgbClr val="FF0000"/>
                </a:solidFill>
                <a:latin typeface="Arial Black" panose="020B0A04020102020204" pitchFamily="34" charset="0"/>
              </a:rPr>
              <a:t>O que é Amar?</a:t>
            </a:r>
          </a:p>
          <a:p>
            <a:pPr algn="ctr"/>
            <a:r>
              <a:rPr lang="pt-BR" altLang="pt-BR" sz="2800">
                <a:latin typeface="Arial Black" panose="020B0A04020102020204" pitchFamily="34" charset="0"/>
              </a:rPr>
              <a:t>Amar a Deus e aos outros é construir relacionamentos.</a:t>
            </a:r>
          </a:p>
          <a:p>
            <a:pPr algn="ctr"/>
            <a:endParaRPr lang="pt-BR" altLang="pt-BR" sz="28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3547A720-32E3-4BF0-9C27-E999ECA24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88392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Torne-se a melhor amiga de seu marido.</a:t>
            </a:r>
          </a:p>
          <a:p>
            <a:pPr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Ataquem e vençam as tragédias como um casal e não como indivíduos.</a:t>
            </a:r>
          </a:p>
          <a:p>
            <a:pPr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Tomem juntos decisões importantes.</a:t>
            </a:r>
          </a:p>
          <a:p>
            <a:pPr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Desenvolva senso de humor.</a:t>
            </a:r>
          </a:p>
          <a:p>
            <a:pPr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Compreenda seus traços de personalidade e os de seu marido.</a:t>
            </a:r>
          </a:p>
          <a:p>
            <a:pPr>
              <a:buFontTx/>
              <a:buChar char="-"/>
            </a:pPr>
            <a:r>
              <a:rPr lang="pt-BR" altLang="pt-BR">
                <a:latin typeface="Arial Black" panose="020B0A04020102020204" pitchFamily="34" charset="0"/>
              </a:rPr>
              <a:t> Seja a mulher virtuosa de provérbios para o seu marido.</a:t>
            </a:r>
          </a:p>
        </p:txBody>
      </p:sp>
      <p:pic>
        <p:nvPicPr>
          <p:cNvPr id="21507" name="Picture 3" descr="CCMSO001">
            <a:extLst>
              <a:ext uri="{FF2B5EF4-FFF2-40B4-BE49-F238E27FC236}">
                <a16:creationId xmlns:a16="http://schemas.microsoft.com/office/drawing/2014/main" id="{D9293C6A-477B-4B02-B0C9-58B781C2F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76600"/>
            <a:ext cx="3581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06815E97-E027-4739-A82B-FC34596F3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88392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>
                <a:latin typeface="Arial Black" panose="020B0A04020102020204" pitchFamily="34" charset="0"/>
              </a:rPr>
              <a:t>Descubra por fim a grande mágica de todo esse esforço:</a:t>
            </a:r>
          </a:p>
          <a:p>
            <a:endParaRPr lang="pt-BR" altLang="pt-BR">
              <a:latin typeface="Arial Black" panose="020B0A04020102020204" pitchFamily="34" charset="0"/>
            </a:endParaRPr>
          </a:p>
          <a:p>
            <a:r>
              <a:rPr lang="pt-BR" altLang="pt-BR">
                <a:latin typeface="Arial Black" panose="020B0A04020102020204" pitchFamily="34" charset="0"/>
              </a:rPr>
              <a:t>- </a:t>
            </a:r>
            <a:r>
              <a:rPr lang="pt-BR" altLang="pt-BR" b="1">
                <a:solidFill>
                  <a:srgbClr val="000066"/>
                </a:solidFill>
                <a:latin typeface="Arial Black" panose="020B0A04020102020204" pitchFamily="34" charset="0"/>
              </a:rPr>
              <a:t>No final das contas, foi você quem mudou. Aprendeu a ser generosa, paciente, verdadeira, aumentou sua auto estima e sua confiança em si mesma e no amor de seu marido, aprendeu a esperar e a tomar iniciativa. Pode ser o começo de uma verdadeira relação de amor!</a:t>
            </a:r>
          </a:p>
        </p:txBody>
      </p:sp>
      <p:pic>
        <p:nvPicPr>
          <p:cNvPr id="23555" name="Picture 3" descr="CCMSO001">
            <a:extLst>
              <a:ext uri="{FF2B5EF4-FFF2-40B4-BE49-F238E27FC236}">
                <a16:creationId xmlns:a16="http://schemas.microsoft.com/office/drawing/2014/main" id="{C83149F8-8D8F-47BD-B834-FCBC14692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352800"/>
            <a:ext cx="3581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4FEBEF92-310D-4745-B236-6A7A2B075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81200"/>
            <a:ext cx="43434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solidFill>
                  <a:srgbClr val="FF0000"/>
                </a:solidFill>
                <a:latin typeface="Beach" pitchFamily="34" charset="0"/>
              </a:rPr>
              <a:t>Onde você pensa que é o fim, pode ser o começo”.</a:t>
            </a:r>
          </a:p>
        </p:txBody>
      </p:sp>
      <p:pic>
        <p:nvPicPr>
          <p:cNvPr id="22531" name="Picture 3" descr="CCMSR003">
            <a:extLst>
              <a:ext uri="{FF2B5EF4-FFF2-40B4-BE49-F238E27FC236}">
                <a16:creationId xmlns:a16="http://schemas.microsoft.com/office/drawing/2014/main" id="{0B82CD73-4C4C-4B00-B2FB-4D617EDDA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121150" cy="412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Text Box 4">
            <a:extLst>
              <a:ext uri="{FF2B5EF4-FFF2-40B4-BE49-F238E27FC236}">
                <a16:creationId xmlns:a16="http://schemas.microsoft.com/office/drawing/2014/main" id="{ED32BF20-7B74-4152-A9BD-D26DA595A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8077200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solidFill>
                  <a:srgbClr val="FF0000"/>
                </a:solidFill>
                <a:latin typeface="Beach" pitchFamily="34" charset="0"/>
              </a:rPr>
              <a:t>E lembrem-se os dois: “A vida é como um círculo:</a:t>
            </a:r>
          </a:p>
          <a:p>
            <a:pPr>
              <a:spcBef>
                <a:spcPct val="50000"/>
              </a:spcBef>
            </a:pPr>
            <a:endParaRPr lang="pt-BR" altLang="pt-B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  <p:bldP spid="2253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>
            <a:extLst>
              <a:ext uri="{FF2B5EF4-FFF2-40B4-BE49-F238E27FC236}">
                <a16:creationId xmlns:a16="http://schemas.microsoft.com/office/drawing/2014/main" id="{43E83447-BBD0-4630-B75C-4EE1AA93F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382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>
                <a:latin typeface="Arial Black" panose="020B0A04020102020204" pitchFamily="34" charset="0"/>
              </a:rPr>
              <a:t>Uma grande razão para o fracasso no casamento:</a:t>
            </a:r>
          </a:p>
          <a:p>
            <a:pPr algn="ctr"/>
            <a:endParaRPr lang="pt-BR" altLang="pt-BR" sz="3200">
              <a:latin typeface="Arial Black" panose="020B0A04020102020204" pitchFamily="34" charset="0"/>
            </a:endParaRPr>
          </a:p>
          <a:p>
            <a:pPr algn="ctr"/>
            <a:r>
              <a:rPr lang="pt-BR" altLang="pt-BR" sz="2800">
                <a:latin typeface="Arial Black" panose="020B0A04020102020204" pitchFamily="34" charset="0"/>
              </a:rPr>
              <a:t>Falta de conhecimento e falta de habilidades necessárias para cuidar dos cônjuges.</a:t>
            </a:r>
            <a:endParaRPr lang="pt-BR" altLang="pt-BR"/>
          </a:p>
        </p:txBody>
      </p:sp>
      <p:pic>
        <p:nvPicPr>
          <p:cNvPr id="8195" name="Picture 1027" descr="CCM2_029">
            <a:extLst>
              <a:ext uri="{FF2B5EF4-FFF2-40B4-BE49-F238E27FC236}">
                <a16:creationId xmlns:a16="http://schemas.microsoft.com/office/drawing/2014/main" id="{B959536F-764D-4492-A331-3AC12C0E6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00400"/>
            <a:ext cx="6858000" cy="308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4363DD5-352A-4C53-8E6A-1B866C91A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Oito maneiras em que os maridos magoam as mulheres:</a:t>
            </a:r>
          </a:p>
        </p:txBody>
      </p:sp>
      <p:pic>
        <p:nvPicPr>
          <p:cNvPr id="4100" name="Picture 4" descr="MNSIM015">
            <a:extLst>
              <a:ext uri="{FF2B5EF4-FFF2-40B4-BE49-F238E27FC236}">
                <a16:creationId xmlns:a16="http://schemas.microsoft.com/office/drawing/2014/main" id="{D6561888-0624-4DAA-A561-A65576408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2790825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CCF655C9-C0AA-4D4D-B9F9-643A48395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219200"/>
            <a:ext cx="6096000" cy="545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3200">
                <a:latin typeface="Arial Black" panose="020B0A04020102020204" pitchFamily="34" charset="0"/>
              </a:rPr>
              <a:t>1. Ele sempre critica você</a:t>
            </a:r>
          </a:p>
          <a:p>
            <a:pPr algn="just"/>
            <a:r>
              <a:rPr lang="pt-BR" altLang="pt-BR" sz="3200">
                <a:latin typeface="Arial Black" panose="020B0A04020102020204" pitchFamily="34" charset="0"/>
              </a:rPr>
              <a:t>2. Ele não presta atenção às suas palavras      e idéias.</a:t>
            </a:r>
          </a:p>
          <a:p>
            <a:pPr algn="just"/>
            <a:r>
              <a:rPr lang="pt-BR" altLang="pt-BR" sz="3200">
                <a:latin typeface="Arial Black" panose="020B0A04020102020204" pitchFamily="34" charset="0"/>
              </a:rPr>
              <a:t>3. Ele não assume sua parte nos encargos  domésticos.</a:t>
            </a:r>
          </a:p>
          <a:p>
            <a:pPr algn="just"/>
            <a:r>
              <a:rPr lang="pt-BR" altLang="pt-BR" sz="3200">
                <a:latin typeface="Arial Black" panose="020B0A04020102020204" pitchFamily="34" charset="0"/>
              </a:rPr>
              <a:t>4. Suas necessidades e desejos são  sempre secundários em relação às atividades dele.</a:t>
            </a:r>
            <a:endParaRPr lang="pt-BR" altLang="pt-BR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  <p:bldP spid="410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BB216488-F74A-40FB-8810-B3AE87AEB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88925"/>
            <a:ext cx="6248400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pt-BR" altLang="pt-BR" sz="3000">
                <a:latin typeface="Arial Black" panose="020B0A04020102020204" pitchFamily="34" charset="0"/>
              </a:rPr>
              <a:t>5. Ele tenta explicar suas mágoas em lugar de tentar apenas compreender seus sentimentos e ter empatia em relação à você.</a:t>
            </a:r>
          </a:p>
          <a:p>
            <a:pPr algn="just"/>
            <a:r>
              <a:rPr lang="pt-BR" altLang="pt-BR" sz="3000">
                <a:latin typeface="Arial Black" panose="020B0A04020102020204" pitchFamily="34" charset="0"/>
              </a:rPr>
              <a:t>6. Ele age como se ele fosse superior e você inferior.</a:t>
            </a:r>
          </a:p>
          <a:p>
            <a:pPr algn="just"/>
            <a:r>
              <a:rPr lang="pt-BR" altLang="pt-BR" sz="3000">
                <a:latin typeface="Arial Black" panose="020B0A04020102020204" pitchFamily="34" charset="0"/>
              </a:rPr>
              <a:t>7. Ele prefere outras pessoas a você.</a:t>
            </a:r>
          </a:p>
          <a:p>
            <a:pPr algn="just"/>
            <a:r>
              <a:rPr lang="pt-BR" altLang="pt-BR" sz="3000">
                <a:latin typeface="Arial Black" panose="020B0A04020102020204" pitchFamily="34" charset="0"/>
              </a:rPr>
              <a:t>8. Ele não esforça para acrescentar romance ao seu relacionamento.</a:t>
            </a:r>
          </a:p>
        </p:txBody>
      </p:sp>
      <p:pic>
        <p:nvPicPr>
          <p:cNvPr id="5123" name="Picture 3" descr="MNSIM015">
            <a:extLst>
              <a:ext uri="{FF2B5EF4-FFF2-40B4-BE49-F238E27FC236}">
                <a16:creationId xmlns:a16="http://schemas.microsoft.com/office/drawing/2014/main" id="{50AA2317-6350-49E5-8386-3077A3037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2790825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CMPA018">
            <a:extLst>
              <a:ext uri="{FF2B5EF4-FFF2-40B4-BE49-F238E27FC236}">
                <a16:creationId xmlns:a16="http://schemas.microsoft.com/office/drawing/2014/main" id="{488C7F65-0C6A-416C-A9C7-2B806658F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98813"/>
            <a:ext cx="3771900" cy="365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Text Box 4">
            <a:extLst>
              <a:ext uri="{FF2B5EF4-FFF2-40B4-BE49-F238E27FC236}">
                <a16:creationId xmlns:a16="http://schemas.microsoft.com/office/drawing/2014/main" id="{00287B27-E711-4426-BBB9-3E7AD8CD7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89154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pt-BR" altLang="pt-BR" sz="3600">
                <a:latin typeface="Arial Black" panose="020B0A04020102020204" pitchFamily="34" charset="0"/>
              </a:rPr>
              <a:t>As razões pelas quais os homens agem como fazem.</a:t>
            </a:r>
          </a:p>
          <a:p>
            <a:pPr algn="just"/>
            <a:endParaRPr lang="pt-BR" altLang="pt-BR" sz="3600">
              <a:latin typeface="Arial Black" panose="020B0A04020102020204" pitchFamily="34" charset="0"/>
            </a:endParaRPr>
          </a:p>
          <a:p>
            <a:pPr algn="just"/>
            <a:r>
              <a:rPr lang="pt-BR" altLang="pt-BR" sz="3600">
                <a:latin typeface="Arial Black" panose="020B0A04020102020204" pitchFamily="34" charset="0"/>
              </a:rPr>
              <a:t>1. Diferenças mentais/emocionais.</a:t>
            </a:r>
          </a:p>
          <a:p>
            <a:pPr algn="just"/>
            <a:r>
              <a:rPr lang="pt-BR" altLang="pt-BR" sz="3600">
                <a:latin typeface="Arial Black" panose="020B0A04020102020204" pitchFamily="34" charset="0"/>
              </a:rPr>
              <a:t>2. Diferenças físicas.</a:t>
            </a:r>
          </a:p>
          <a:p>
            <a:pPr algn="just"/>
            <a:r>
              <a:rPr lang="pt-BR" altLang="pt-BR" sz="3600">
                <a:latin typeface="Arial Black" panose="020B0A04020102020204" pitchFamily="34" charset="0"/>
              </a:rPr>
              <a:t>3. Diferenças sexuais.</a:t>
            </a:r>
          </a:p>
          <a:p>
            <a:pPr algn="just"/>
            <a:r>
              <a:rPr lang="pt-BR" altLang="pt-BR" sz="3600">
                <a:latin typeface="Arial Black" panose="020B0A04020102020204" pitchFamily="34" charset="0"/>
              </a:rPr>
              <a:t>4. Diferenças intuitivas.</a:t>
            </a:r>
            <a:endParaRPr lang="pt-BR" altLang="pt-BR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>
            <a:extLst>
              <a:ext uri="{FF2B5EF4-FFF2-40B4-BE49-F238E27FC236}">
                <a16:creationId xmlns:a16="http://schemas.microsoft.com/office/drawing/2014/main" id="{1829A8F6-AA57-492F-A29C-9D9B4A5EB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7315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Como ajudar seu marido a tornar-se mais sensível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651A079D-25C0-44F9-8D38-DEBAE19DC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8915400" cy="277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Como conseguir isso?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* Aprenda a expressar seus sentimentos mediante três atitudes amorosas: Cordialidade, empatia e sinceridade.</a:t>
            </a:r>
          </a:p>
        </p:txBody>
      </p:sp>
      <p:pic>
        <p:nvPicPr>
          <p:cNvPr id="6150" name="Picture 6" descr="CCMPA026">
            <a:extLst>
              <a:ext uri="{FF2B5EF4-FFF2-40B4-BE49-F238E27FC236}">
                <a16:creationId xmlns:a16="http://schemas.microsoft.com/office/drawing/2014/main" id="{E77864C8-DABA-4D2F-8BBB-8A61C05AC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954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Text Box 7">
            <a:extLst>
              <a:ext uri="{FF2B5EF4-FFF2-40B4-BE49-F238E27FC236}">
                <a16:creationId xmlns:a16="http://schemas.microsoft.com/office/drawing/2014/main" id="{25247345-4FF7-4EF3-B452-76E9148D2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65300"/>
            <a:ext cx="8610600" cy="18161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armine Tango" pitchFamily="66" charset="0"/>
              </a:rPr>
              <a:t>Seu marido pode tornar-se mais sensível mediante métodos indiretos do que através do confronto direto!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9" grpId="0" build="p" autoUpdateAnimBg="0"/>
      <p:bldP spid="615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EOCSR007">
            <a:extLst>
              <a:ext uri="{FF2B5EF4-FFF2-40B4-BE49-F238E27FC236}">
                <a16:creationId xmlns:a16="http://schemas.microsoft.com/office/drawing/2014/main" id="{6E4AD797-E347-440F-ABC7-831A1D976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0" cy="672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Text Box 4">
            <a:extLst>
              <a:ext uri="{FF2B5EF4-FFF2-40B4-BE49-F238E27FC236}">
                <a16:creationId xmlns:a16="http://schemas.microsoft.com/office/drawing/2014/main" id="{763685DA-6BB8-4DAC-9D30-69A740EA7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150"/>
            <a:ext cx="8915400" cy="667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* Aprenda a expressar seus sentimentos quando estiver zangada ou irritada sem usar declarações do tipo “Você...”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* Aprenda a ESPERAR até que sua ira ou irritação tenha acalmado, antes de começar a discutir um assunto difícil.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* Depois de ter esfriado, substitua as declarações “Você”por mensagens como “Eu acho ou sinto”.</a:t>
            </a:r>
          </a:p>
          <a:p>
            <a:pPr algn="ctr">
              <a:spcBef>
                <a:spcPct val="50000"/>
              </a:spcBef>
            </a:pPr>
            <a:r>
              <a:rPr lang="pt-BR" altLang="pt-BR" sz="32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* Abandone as declarações “Eu lhe disse”.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2FF5D07-72B2-44AB-8CDD-4D52A9AB2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5263"/>
            <a:ext cx="9144000" cy="234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600">
                <a:latin typeface="Arial Black" panose="020B0A04020102020204" pitchFamily="34" charset="0"/>
              </a:rPr>
              <a:t>   Como motivar seu marido </a:t>
            </a:r>
          </a:p>
          <a:p>
            <a:pPr algn="ctr"/>
            <a:r>
              <a:rPr lang="pt-BR" altLang="pt-BR" sz="3600">
                <a:latin typeface="Arial Black" panose="020B0A04020102020204" pitchFamily="34" charset="0"/>
              </a:rPr>
              <a:t>a dar-lhe atenção:</a:t>
            </a:r>
          </a:p>
          <a:p>
            <a:pPr algn="ctr"/>
            <a:endParaRPr lang="pt-BR" altLang="pt-BR" sz="3600">
              <a:latin typeface="Arial Black" panose="020B0A04020102020204" pitchFamily="34" charset="0"/>
            </a:endParaRPr>
          </a:p>
          <a:p>
            <a:pPr algn="ctr"/>
            <a:r>
              <a:rPr lang="pt-BR" altLang="pt-BR" sz="40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     Use o princípio do sal!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622CD8E-26EC-4ECE-BFCB-DEC5BFFD2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14625"/>
            <a:ext cx="8610600" cy="284797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armine Tango" pitchFamily="66" charset="0"/>
              </a:rPr>
              <a:t>“Jamais comunicar informação que considere importante sem primeiro provocar a curiosidade ardente do outro”. </a:t>
            </a:r>
          </a:p>
        </p:txBody>
      </p:sp>
      <p:pic>
        <p:nvPicPr>
          <p:cNvPr id="10244" name="Picture 4" descr="PMDTO004">
            <a:extLst>
              <a:ext uri="{FF2B5EF4-FFF2-40B4-BE49-F238E27FC236}">
                <a16:creationId xmlns:a16="http://schemas.microsoft.com/office/drawing/2014/main" id="{0909C3B4-4D2D-4ABB-BC46-CD41E6E44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1800"/>
            <a:ext cx="25146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  <p:bldP spid="10243" grpId="0" animBg="1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1261</Words>
  <Application>Microsoft Office PowerPoint</Application>
  <PresentationFormat>Apresentação na tela (4:3)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Times New Roman</vt:lpstr>
      <vt:lpstr>Arial Black</vt:lpstr>
      <vt:lpstr>Carmine Tango</vt:lpstr>
      <vt:lpstr>Beach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Amsul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 E FAMÍLIA</dc:title>
  <dc:subject>ENCONTRO DE CASAIS</dc:subject>
  <dc:creator>Pr. Marcelo Carvalho; Pr. Marcelo Augusto de Carvalho; Marcia</dc:creator>
  <cp:keywords>www.4tons.com.br</cp:keywords>
  <dc:description>COMÉRCIO PROIBIDO. USO PESSOAL</dc:description>
  <cp:lastModifiedBy>Pr. Marcelo Carvalho</cp:lastModifiedBy>
  <cp:revision>42</cp:revision>
  <dcterms:created xsi:type="dcterms:W3CDTF">2001-06-19T12:56:50Z</dcterms:created>
  <dcterms:modified xsi:type="dcterms:W3CDTF">2019-10-28T11:13:55Z</dcterms:modified>
</cp:coreProperties>
</file>