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9C3463-4083-4FF7-96ED-1352A06FD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7C0503-3A30-4A96-A53B-DE17C88A4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F16CB4-3FE1-4E67-8FE7-41A8FCE0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996823-A9D3-4FD9-BAC7-9DBE8355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DC53C4-E601-4944-AB19-0A3FB0B7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BDB94-A5CB-482B-BED1-096EC94DF45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2365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AB67E-1186-496F-8F92-9913F96C3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3671FB1-0273-4845-963A-ECE31E6DA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01B688-8878-4EE2-8BC3-9243D6D29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FCBA89-BED7-4413-A9FA-516C146A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548F88-C475-4D18-A13E-52944026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CFD37-17A1-4396-AB1B-6E868AB294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85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A8C2E3-79AF-48BF-88F8-6501BBA37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114B21-D06A-433D-A930-5AFD006E6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A5B1CC-AFE4-4A64-A02D-8DF4D5A6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D09524-A9CC-4964-8C51-8DEF647B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695A5F-772A-4444-B1E2-219F5B30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63386-D0EB-4141-ABE3-2C942C3DDAA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8816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6DAD5-EEE2-4CCB-8E6E-0CE754C09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7B238D-EBF1-4D68-9719-149E0681AEE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80BD5C-980D-45E5-B971-B22C539EE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577F8FE-D495-4F14-9EF0-8F28708E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6B8A386-87A3-4B63-9029-47144FD7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6125183-A90A-4913-942A-4F22466F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367413-0F24-41A3-9BE2-18CB484976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620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3A1F8-045C-44EE-9E6A-3CD5BDA27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21EEBD-A825-47BC-8CE9-A954E7C55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1391E9-2546-4AB1-8010-22BD7B2F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16679B-B4B9-407A-9851-FB4BB4FE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75F3CF-DE73-4617-A367-9C0F8013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00C9B-1C5C-4B5C-99F8-E42F74C66A4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770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5E7DD-F444-4431-9627-E82D0D87D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1D4770-5A56-4B8F-84F3-83AA78F2E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C17D76-EF97-4CB9-8B34-719414DFF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FFAEB-CDA0-4137-A29A-EDAA3DC1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C40521-DE5B-4933-B9EB-E99E43B4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81F31-3DDB-4440-9B3E-95D0B75043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7065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95B52-2FAD-4685-83AB-6C707DA6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E370C1-D1E2-4806-B627-418ED5C93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9D1C74-D03B-478E-AF49-7E77FDB05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19AFAC-5A4D-4EC1-A151-8EFCED4C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C76D90-9F17-41AB-B738-4C044BAA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C6BACDC-F324-44B3-A2AE-998E3946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3F84D-BDDF-46EB-A70A-93DA492846D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984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C075C-180F-4FF0-838C-5C68338E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C7919D-AA4F-4F83-A1A3-6BD896CB0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856409-267A-442E-96C1-A397B0FBF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A086529-44B9-4E9F-86A8-0E65ECC4F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36221F1-72C7-48F6-A436-7E61C4400B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E38AE55-E6BC-44F6-94B9-C198DB41F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DAACE91-6B82-4855-9F70-8C84F594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305C327-341D-4210-AAFA-6F4FA4E0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898A8-2D6F-4101-8B99-4EECECE07AF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974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640FD-A6A2-4F7C-BF9D-51CEE8E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EEE238B-40FB-49EF-AF12-CBB050E9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7D08828-C493-46DA-B32B-601A1138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4075147-7F68-437E-8E4E-E282266F9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87475-F367-458A-8B76-C9D8445AB88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02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6ED6795-16F1-48DB-B71B-5FB384D2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813D99F-2233-4C71-8443-61A380DA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A8D246-31AD-4347-BC65-B5B97967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B4EF-7F83-4914-9333-944E3F83C77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645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394CF-F881-4E66-9276-CE068EEC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9D5B3-8B08-4523-BC9C-DB8888AF6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2922E68-0B03-4CED-8FFC-DED90569F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557826-FF6E-4A6C-BBBF-250491F6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109611-1F67-4D7A-BCE5-94669B8A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46E88A-1327-47DE-956C-BB4FA86F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9F038-A5A0-44D4-8C23-EBA8DA9197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358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29BFC-4D9E-4A49-883C-29ECA87EA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E7E605A-7252-4482-A355-5D565A7A7E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2AC5E5-34ED-40C5-BADC-B420CFD99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2B06BB-EC60-4D09-9514-E61D8888C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B149FE-8CF9-4208-A804-48AADF14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7313EA-D172-48A2-8823-06F61F6A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1391F-7A62-4A30-AD0A-0CAC637FF95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67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6699FF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A0EE221-5724-46CA-9706-8A5C5BC17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75D05DB-30BC-4EEB-9DC8-A0C5CEC66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009197-7F32-4D51-BD90-9D587054D32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7B2627E-D5D8-4248-9741-D6A8350FA7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0F6EC4-526F-4626-BC5B-63FBDD33C3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C8627E-379F-4799-854B-6B8CDD630B8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WordArt 5">
            <a:extLst>
              <a:ext uri="{FF2B5EF4-FFF2-40B4-BE49-F238E27FC236}">
                <a16:creationId xmlns:a16="http://schemas.microsoft.com/office/drawing/2014/main" id="{A4B00217-CB0A-4457-933A-17D9D103D6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7088" y="549275"/>
            <a:ext cx="7848600" cy="48244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O QU É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O </a:t>
            </a:r>
          </a:p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CASAMENTO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5E5A273-DE03-4C5E-8B30-FC4BA6DE3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anose="02030609000101010101" pitchFamily="49" charset="-127"/>
                <a:ea typeface="GungsuhChe" panose="02030609000101010101" pitchFamily="49" charset="-127"/>
              </a:rPr>
              <a:t>O CASAMENTO FOI INSTITUÍDO PELO CRIADOR.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0B2020-8A5B-4083-B357-293DD4891F0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800" b="1">
                <a:solidFill>
                  <a:schemeClr val="bg1"/>
                </a:solidFill>
              </a:rPr>
              <a:t>Gênesis 2:7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Gênesis 2:18 a 24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Gênesis 5:1 e 2</a:t>
            </a:r>
          </a:p>
          <a:p>
            <a:endParaRPr lang="pt-BR" altLang="pt-BR" sz="2800" b="1">
              <a:solidFill>
                <a:schemeClr val="bg1"/>
              </a:solidFill>
            </a:endParaRPr>
          </a:p>
        </p:txBody>
      </p:sp>
      <p:pic>
        <p:nvPicPr>
          <p:cNvPr id="3076" name="Picture 4" descr="KS13471">
            <a:extLst>
              <a:ext uri="{FF2B5EF4-FFF2-40B4-BE49-F238E27FC236}">
                <a16:creationId xmlns:a16="http://schemas.microsoft.com/office/drawing/2014/main" id="{C9673724-8EE2-430B-A98D-43EFB83D8FD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9" b="22581"/>
          <a:stretch>
            <a:fillRect/>
          </a:stretch>
        </p:blipFill>
        <p:spPr>
          <a:xfrm>
            <a:off x="4165600" y="2606675"/>
            <a:ext cx="4978400" cy="4251325"/>
          </a:xfr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111111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C2CF9C8-900C-4120-9CC0-44D11E4F1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8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CADA CASAMENTO TEM SUA HISTÓRIA...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39BF61-8912-49B3-A886-4BFFA7E484B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349500"/>
            <a:ext cx="5051425" cy="31972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pt-BR" altLang="pt-BR" sz="2800" b="1">
                <a:solidFill>
                  <a:schemeClr val="bg1"/>
                </a:solidFill>
              </a:rPr>
              <a:t>Uma história pode ser reescrita.</a:t>
            </a:r>
          </a:p>
          <a:p>
            <a:pPr marL="609600" indent="-609600">
              <a:buFontTx/>
              <a:buAutoNum type="arabicPeriod"/>
            </a:pPr>
            <a:r>
              <a:rPr lang="pt-BR" altLang="pt-BR" sz="2800" b="1">
                <a:solidFill>
                  <a:schemeClr val="bg1"/>
                </a:solidFill>
              </a:rPr>
              <a:t>Uma história pode ser recomeçada.</a:t>
            </a:r>
          </a:p>
          <a:p>
            <a:pPr marL="609600" indent="-609600">
              <a:buFontTx/>
              <a:buAutoNum type="arabicPeriod"/>
            </a:pPr>
            <a:r>
              <a:rPr lang="pt-BR" altLang="pt-BR" sz="2800" b="1">
                <a:solidFill>
                  <a:schemeClr val="bg1"/>
                </a:solidFill>
              </a:rPr>
              <a:t>Uma história pode ser mudada.</a:t>
            </a:r>
          </a:p>
        </p:txBody>
      </p:sp>
      <p:pic>
        <p:nvPicPr>
          <p:cNvPr id="4100" name="Picture 4" descr="j0078606">
            <a:extLst>
              <a:ext uri="{FF2B5EF4-FFF2-40B4-BE49-F238E27FC236}">
                <a16:creationId xmlns:a16="http://schemas.microsoft.com/office/drawing/2014/main" id="{FEFF7086-38E4-4F75-9BAA-E0D471F6684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57863" y="1700213"/>
            <a:ext cx="3422650" cy="518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D9D443-E79E-4CBC-9688-0EC7227FC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</a:rPr>
              <a:t>ALGUNS CONCEITOS SOBRE CASAMENTO.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0F4E047-4F42-47A7-AFC6-3722D8F885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46600" cy="5068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União entre duas pessoas diferentes.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Relação em que é necessário amadurecer, mudar o que você é, vencer inclinações fortes e tendências naturais.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Não é uma cerimônia. A cerimônia não garante, não dá capacitação para a felicidade.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Não nos casamos prontos para o relacionamento conjugal. </a:t>
            </a:r>
          </a:p>
        </p:txBody>
      </p:sp>
      <p:pic>
        <p:nvPicPr>
          <p:cNvPr id="5124" name="Picture 4" descr="Casal2">
            <a:extLst>
              <a:ext uri="{FF2B5EF4-FFF2-40B4-BE49-F238E27FC236}">
                <a16:creationId xmlns:a16="http://schemas.microsoft.com/office/drawing/2014/main" id="{A43CC907-D255-457A-8FDE-303D2151555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2097088"/>
            <a:ext cx="3611563" cy="4100512"/>
          </a:xfrm>
          <a:noFill/>
          <a:ln w="76200" cmpd="tri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834CD0CD-71D6-4EAD-AF2F-99923B534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 altLang="pt-B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CC8E3E-D98E-4FD4-A7A7-5C4FE9FA5A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2400">
                <a:solidFill>
                  <a:schemeClr val="bg1"/>
                </a:solidFill>
              </a:rPr>
              <a:t>5. A paixão anterior não garante a felicidade posterior.</a:t>
            </a:r>
          </a:p>
          <a:p>
            <a:pPr marL="609600" indent="-609600">
              <a:buFontTx/>
              <a:buNone/>
            </a:pPr>
            <a:r>
              <a:rPr lang="pt-BR" altLang="pt-BR" sz="2400">
                <a:solidFill>
                  <a:schemeClr val="bg1"/>
                </a:solidFill>
              </a:rPr>
              <a:t>6. É um compromisso de :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Aceitação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Fidelidade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Paciência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Compreensão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Perdão</a:t>
            </a:r>
          </a:p>
          <a:p>
            <a:pPr marL="609600" indent="-609600"/>
            <a:r>
              <a:rPr lang="pt-BR" altLang="pt-BR" sz="2400">
                <a:solidFill>
                  <a:schemeClr val="bg1"/>
                </a:solidFill>
              </a:rPr>
              <a:t>Domínio próprio</a:t>
            </a:r>
          </a:p>
        </p:txBody>
      </p:sp>
      <p:pic>
        <p:nvPicPr>
          <p:cNvPr id="6148" name="Picture 4" descr="C_EWD004">
            <a:extLst>
              <a:ext uri="{FF2B5EF4-FFF2-40B4-BE49-F238E27FC236}">
                <a16:creationId xmlns:a16="http://schemas.microsoft.com/office/drawing/2014/main" id="{4F9316C0-8E52-4130-90E7-F99DB26EB8E8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73638" y="1600200"/>
            <a:ext cx="4206875" cy="5257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5" name="Object 7">
            <a:extLst>
              <a:ext uri="{FF2B5EF4-FFF2-40B4-BE49-F238E27FC236}">
                <a16:creationId xmlns:a16="http://schemas.microsoft.com/office/drawing/2014/main" id="{643F8713-9D12-4CEA-821B-B583C2A0B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80975" y="-26988"/>
          <a:ext cx="9324975" cy="738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Imagen" r:id="rId3" imgW="2123936" imgH="3209828" progId="MS_ClipArt_Gallery.2">
                  <p:embed/>
                </p:oleObj>
              </mc:Choice>
              <mc:Fallback>
                <p:oleObj name="Imagen" r:id="rId3" imgW="2123936" imgH="3209828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-26988"/>
                        <a:ext cx="9324975" cy="7381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4">
            <a:extLst>
              <a:ext uri="{FF2B5EF4-FFF2-40B4-BE49-F238E27FC236}">
                <a16:creationId xmlns:a16="http://schemas.microsoft.com/office/drawing/2014/main" id="{2550DAD7-121F-4328-99B9-13C022192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>
                <a:solidFill>
                  <a:schemeClr val="bg1"/>
                </a:solidFill>
              </a:rPr>
              <a:t>7.É uma instituição estabelecida pelo Criador.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EB3FD77-745E-4172-8AF6-FCE408B953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BR" altLang="pt-BR" sz="280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pt-BR" altLang="pt-BR" sz="2800">
                <a:solidFill>
                  <a:schemeClr val="bg1"/>
                </a:solidFill>
              </a:rPr>
              <a:t>7a. Esta Instituição não acaba. Acaba o relacionamento.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1768114-5DE4-48CA-BB79-8B1FC55A621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pt-BR" altLang="pt-BR" sz="280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pt-BR" altLang="pt-BR" sz="2800">
                <a:solidFill>
                  <a:schemeClr val="bg1"/>
                </a:solidFill>
              </a:rPr>
              <a:t>8. Não é paixão. A paixão pode sufocar e impedir o crescimento pessoal do outro e pode virar agressão.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  <p:bldP spid="717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B4FED50-D98D-4FF3-90A8-3CF5BA2846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754438" cy="6583362"/>
          </a:xfrm>
        </p:spPr>
        <p:txBody>
          <a:bodyPr/>
          <a:lstStyle/>
          <a:p>
            <a:r>
              <a:rPr lang="pt-BR" altLang="pt-BR" sz="3600" b="1">
                <a:solidFill>
                  <a:schemeClr val="bg1"/>
                </a:solidFill>
              </a:rPr>
              <a:t>9. Casamento é amor, mas quando você ama, não sente o tempo todo exatamente da mesma forma, com o mesmo sentimento, minuto após minuto.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A92B0B9B-B051-4849-A477-9E40CBF51B7E}"/>
              </a:ext>
            </a:extLst>
          </p:cNvPr>
          <p:cNvSpPr>
            <a:spLocks noGrp="1" noChangeArrowheads="1"/>
          </p:cNvSpPr>
          <p:nvPr>
            <p:ph type="body" orient="vert" idx="1"/>
          </p:nvPr>
        </p:nvSpPr>
        <p:spPr/>
        <p:txBody>
          <a:bodyPr/>
          <a:lstStyle/>
          <a:p>
            <a:endParaRPr lang="pt-BR" altLang="pt-BR"/>
          </a:p>
        </p:txBody>
      </p:sp>
      <p:pic>
        <p:nvPicPr>
          <p:cNvPr id="9220" name="Picture 4" descr="C_EWD005">
            <a:extLst>
              <a:ext uri="{FF2B5EF4-FFF2-40B4-BE49-F238E27FC236}">
                <a16:creationId xmlns:a16="http://schemas.microsoft.com/office/drawing/2014/main" id="{034A5EFA-2A50-4104-B84E-C11E4334BBF9}"/>
              </a:ext>
            </a:extLst>
          </p:cNvPr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0200" y="0"/>
            <a:ext cx="50038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BA5D94BF-66E3-4E56-B123-66EE44459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</a:rPr>
              <a:t>O QUE ACONTECE COM O AMOR APÓS O CASAMENTO?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6EA2E46C-8CAA-4827-883B-F6B9D3E93F8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pt-BR" altLang="pt-BR" sz="2800"/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78ACD642-999A-4519-A89B-0FA3DE2F3AA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800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147E2A2-2710-4EC2-B75D-2592496F1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92375"/>
            <a:ext cx="4608513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chemeClr val="bg1"/>
                </a:solidFill>
              </a:rPr>
              <a:t>São inevitáveis as diferenças entre pessoas num relacionamento íntimo, também, inevitáveis as adaptações.</a:t>
            </a:r>
          </a:p>
        </p:txBody>
      </p:sp>
      <p:pic>
        <p:nvPicPr>
          <p:cNvPr id="10246" name="Picture 6" descr="PMDFY012">
            <a:extLst>
              <a:ext uri="{FF2B5EF4-FFF2-40B4-BE49-F238E27FC236}">
                <a16:creationId xmlns:a16="http://schemas.microsoft.com/office/drawing/2014/main" id="{6A09B4A9-2736-43D0-A267-D23C7008408F}"/>
              </a:ext>
            </a:extLst>
          </p:cNvPr>
          <p:cNvPicPr>
            <a:picLocks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557338"/>
            <a:ext cx="4114800" cy="53006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226</Words>
  <Application>Microsoft Office PowerPoint</Application>
  <PresentationFormat>Apresentação na tela (4:3)</PresentationFormat>
  <Paragraphs>32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GungsuhChe</vt:lpstr>
      <vt:lpstr>Comic Sans MS</vt:lpstr>
      <vt:lpstr>Times New Roman</vt:lpstr>
      <vt:lpstr>Design padrão</vt:lpstr>
      <vt:lpstr>Galería de imágenes de Microsoft</vt:lpstr>
      <vt:lpstr>Apresentação do PowerPoint</vt:lpstr>
      <vt:lpstr>O CASAMENTO FOI INSTITUÍDO PELO CRIADOR.</vt:lpstr>
      <vt:lpstr>CADA CASAMENTO TEM SUA HISTÓRIA...</vt:lpstr>
      <vt:lpstr>ALGUNS CONCEITOS SOBRE CASAMENTO.</vt:lpstr>
      <vt:lpstr>Apresentação do PowerPoint</vt:lpstr>
      <vt:lpstr>7.É uma instituição estabelecida pelo Criador.</vt:lpstr>
      <vt:lpstr>9. Casamento é amor, mas quando você ama, não sente o tempo todo exatamente da mesma forma, com o mesmo sentimento, minuto após minuto.</vt:lpstr>
      <vt:lpstr>O QUE ACONTECE COM O AMOR APÓS O CASAMENTO?</vt:lpstr>
      <vt:lpstr>Apresentação do PowerPoint</vt:lpstr>
    </vt:vector>
  </TitlesOfParts>
  <Company>Inst. Adv. de Educ. e Assist. Soc. Este Brasileira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 E FAMÍLIA</dc:title>
  <dc:subject>ENCONTRO DE CASAIS</dc:subject>
  <dc:creator>Pr. Marcelo Carvalho; Pr. Marcelo Augusto de Carvalho; escritorio</dc:creator>
  <cp:keywords>www.4tons.com.br</cp:keywords>
  <dc:description>COMÉRCIO PROIBIDO. USO PESSOAL</dc:description>
  <cp:lastModifiedBy>Pr. Marcelo Carvalho</cp:lastModifiedBy>
  <cp:revision>8</cp:revision>
  <dcterms:created xsi:type="dcterms:W3CDTF">2006-05-15T02:11:19Z</dcterms:created>
  <dcterms:modified xsi:type="dcterms:W3CDTF">2019-10-28T11:18:07Z</dcterms:modified>
</cp:coreProperties>
</file>