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9" r:id="rId2"/>
    <p:sldId id="315" r:id="rId3"/>
    <p:sldId id="303" r:id="rId4"/>
    <p:sldId id="304" r:id="rId5"/>
    <p:sldId id="259" r:id="rId6"/>
    <p:sldId id="256" r:id="rId7"/>
    <p:sldId id="270" r:id="rId8"/>
    <p:sldId id="275" r:id="rId9"/>
    <p:sldId id="277" r:id="rId10"/>
    <p:sldId id="271" r:id="rId11"/>
    <p:sldId id="272" r:id="rId12"/>
    <p:sldId id="273" r:id="rId13"/>
    <p:sldId id="274" r:id="rId14"/>
    <p:sldId id="278" r:id="rId15"/>
    <p:sldId id="279" r:id="rId16"/>
    <p:sldId id="283" r:id="rId17"/>
    <p:sldId id="317" r:id="rId18"/>
    <p:sldId id="313" r:id="rId19"/>
    <p:sldId id="314" r:id="rId20"/>
    <p:sldId id="316" r:id="rId21"/>
    <p:sldId id="318" r:id="rId22"/>
    <p:sldId id="265" r:id="rId23"/>
    <p:sldId id="287" r:id="rId24"/>
    <p:sldId id="288" r:id="rId25"/>
    <p:sldId id="290" r:id="rId26"/>
    <p:sldId id="292" r:id="rId27"/>
    <p:sldId id="296" r:id="rId28"/>
    <p:sldId id="297" r:id="rId29"/>
    <p:sldId id="298" r:id="rId30"/>
    <p:sldId id="305" r:id="rId31"/>
    <p:sldId id="308" r:id="rId32"/>
    <p:sldId id="258" r:id="rId33"/>
    <p:sldId id="261" r:id="rId34"/>
    <p:sldId id="260" r:id="rId35"/>
    <p:sldId id="267" r:id="rId36"/>
    <p:sldId id="262" r:id="rId37"/>
    <p:sldId id="263" r:id="rId38"/>
    <p:sldId id="312" r:id="rId3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A54B"/>
    <a:srgbClr val="FFAB57"/>
    <a:srgbClr val="FFBC79"/>
    <a:srgbClr val="FFB265"/>
    <a:srgbClr val="FFDEBD"/>
    <a:srgbClr val="663300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719" autoAdjust="0"/>
  </p:normalViewPr>
  <p:slideViewPr>
    <p:cSldViewPr>
      <p:cViewPr varScale="1">
        <p:scale>
          <a:sx n="63" d="100"/>
          <a:sy n="63" d="100"/>
        </p:scale>
        <p:origin x="13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0E993FC-8DE2-47AF-9428-6741C2696F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9BCDBC1-673A-467A-80E8-52F327FE716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88C007C4-19A1-473B-8892-B964A0D8D11A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56855F9C-3445-4939-A340-BD73C83D1A6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F81C9D78-7035-41ED-9662-962C8EBE92C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A6C479FD-AFE9-4FFD-BE5C-FC741C2DE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60D476C1-49AC-419A-9EA2-5368DB24E27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1EAECF-15FF-4075-815C-ED8D1B34E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C2308-0F8F-47A6-BEB6-7978C563B8B3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C6F3A6C0-5452-4F68-A187-DEA213E4E9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6B8A560-7B18-4348-B0FD-17264A3A9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97794C-73A7-415B-BC50-EBAB3684F6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857FEE-DEE1-40B9-9BC5-83C479BAF114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DBB50D84-D427-4279-ABA1-36118F3C08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736451C-A2C4-4C0A-A2C9-7CD4B8F97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F6F34-92FD-41FD-9AA9-A7693610F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5D9A9-EF3B-4519-BFB4-6757F4E94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E47E41-35FE-418E-B1CA-B4061F42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FF56DF-0B03-4DAB-9F01-ABCBD484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46FDEA-003D-406C-9E09-FD38D528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D399C-AA1C-46DE-86FF-52F3BFC81E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4269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6802A-0F9E-4065-80CC-55EA7153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16F3838-31F9-4420-8DD7-F272182C8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18C4B-50B9-4CD0-BCC2-BD38B798E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42A450-E9B7-468E-85F3-1D2C1A87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4CC9AD-F433-4507-BE99-4E7A37EE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36F2C-9481-4E7F-A937-2328F62147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854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9EB252-0180-464B-A0C2-7EB1D71C64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750CCC-FEE6-434D-851B-C3E83D1CA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1CD5BC-1215-4ECB-8553-DBB4A3EC3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B7AAE7-66C9-446B-A80C-87AFB8D9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BAC0AD-86B6-464A-937F-5EE5BF83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343B6-7C81-4A67-9A3E-9D2BD47417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957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2F695-0F95-4821-A2B0-7D330013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47BFF4-CC87-432D-B8A1-75B086240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12FA28-7C1C-463E-9D58-E77FCB563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6357B7-3DBB-4895-8512-6D6BF0DF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44C394-41D7-4D0F-A354-54D14DDD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6D754-0548-4BA2-9F95-CAE845CDBA9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63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6E630-71CA-470E-9C43-C8E7F267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33570B-75D6-40F1-A1B6-D06D60CEA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94F1CB-4EBB-4A2B-A1D8-005B1822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DB9F25-A3EB-4463-A2F1-F8AAB043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77DE99-0FE0-4264-B7B8-84BCF0DA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86A1F-0954-4A40-AC1D-84784012C25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0135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24D13-D5AA-4B00-9D44-451194EF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0E9A6F-0403-44CE-B6FB-41E164BCE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8D9C80-6F52-454F-9A0A-219AB35BA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CDEE88-A8AF-4310-8307-854918CE0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0B165B-21E7-4FD0-9B8F-4ED0F05C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1041AE-889F-47D9-A329-9FC542FE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6FFF5-413C-43FC-B4DB-40E57848C2D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54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9780B-D976-47D9-B35E-9F81635B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B927CE-EDD8-4068-852D-CEC89C311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CA9725-C94F-4EA0-BA24-AE44831D3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1DF98-8A03-420A-91E6-F1E652BCC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BF949E3-867B-4810-BA28-5D56C0AB5E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E93A0C9-0DDC-4990-8D0D-2382FC3D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3782BB-97B3-46C7-A1EA-BBD84FF2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3FDCCE7-1959-4E94-9B3B-DB93E3F60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AE259-A9D4-4968-8EDA-109D97AC9DF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582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63623-41C8-4812-927C-2D5C6A92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06B385C-B3E9-47AF-A4FC-8C9C76F4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92DB7E-940E-44A0-BB68-B8BE955D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02C9C2-0F18-4AC0-883D-406F8CD02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1CADA-E103-4BFA-A1D6-AEECD1F2D41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616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E491A73-B355-40A8-8077-CEDAA6C2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926462-3FBF-4C4B-89EF-BCBCE522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4021A7-FA2A-4D2D-BF21-0B77F0BA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68863-EE95-4D3C-8281-602FF83590A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01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5A5B8-6BBF-41A6-83F6-7DD2F1BD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9F27AC-1887-4B41-A87B-FAC47214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0F4EE6-3406-40CA-832B-795557661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3BC0F6-B65F-40A3-9F34-23599842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374CF2-3925-4C6F-9CC8-8AEEAB00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959C84-2F23-401C-8B02-25ACD9DF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E0A83-2D54-478A-8200-C374F2E83F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9601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D7CE4-9296-47D1-A3C4-D3804E6A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5BC706-C742-4064-A9AF-CA70CE8599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0167CEA-33B2-4105-BD8A-7E6E172C4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B8E97E-3FCF-48E0-81BE-C4500F82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E1E85B-0252-4D7C-9F78-B51F2E34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C664744-8A8D-4CEA-AFDD-88DFB62E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B4A35-D2F6-449B-B374-498FD179DC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816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D6CB85A-AB2E-4FC7-9587-9058E26E7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A402F2-4DFC-48CF-9139-E128CCEEA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F5A25D6-2B49-4676-93DE-4F4BD717CC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778EE8-CE99-4BB1-AA12-734A499028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ECCB84E-B6D0-43C7-8D6B-713EB98F60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1C8E98F-9537-47FE-9F19-E3AA2AD076D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gravmulherpraia">
            <a:extLst>
              <a:ext uri="{FF2B5EF4-FFF2-40B4-BE49-F238E27FC236}">
                <a16:creationId xmlns:a16="http://schemas.microsoft.com/office/drawing/2014/main" id="{DDAAF13C-901B-4BC3-9296-D2285346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0A82D718-B6EA-4702-B2CB-2A80FC0C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4149725"/>
            <a:ext cx="30067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FF"/>
                </a:solidFill>
              </a:rPr>
              <a:t>Você está </a:t>
            </a:r>
          </a:p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FF"/>
                </a:solidFill>
              </a:rPr>
              <a:t>“em dias”?...</a:t>
            </a: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C643119F-121E-4D35-AA25-3637B1A1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38" y="981075"/>
            <a:ext cx="315118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Cuidando </a:t>
            </a:r>
          </a:p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da </a:t>
            </a:r>
          </a:p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Saúde Física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F7049C45-A3FD-488B-BE8A-D3B08EAC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38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WordArt 3">
            <a:extLst>
              <a:ext uri="{FF2B5EF4-FFF2-40B4-BE49-F238E27FC236}">
                <a16:creationId xmlns:a16="http://schemas.microsoft.com/office/drawing/2014/main" id="{71665F1A-8C3F-49F5-AF9A-C7C2EC82B8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77000" y="2743200"/>
            <a:ext cx="2362200" cy="144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Colo com</a:t>
            </a:r>
          </a:p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"ferida"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253689A-1A06-4755-8021-9C6889D5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9" t="839"/>
          <a:stretch>
            <a:fillRect/>
          </a:stretch>
        </p:blipFill>
        <p:spPr bwMode="auto">
          <a:xfrm>
            <a:off x="4716463" y="1628775"/>
            <a:ext cx="4427537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WordArt 3">
            <a:extLst>
              <a:ext uri="{FF2B5EF4-FFF2-40B4-BE49-F238E27FC236}">
                <a16:creationId xmlns:a16="http://schemas.microsoft.com/office/drawing/2014/main" id="{5DDE369D-DBC4-4F11-A800-AF9D5A4971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609600"/>
            <a:ext cx="4800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Colo com "mancha"</a:t>
            </a: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44FCAB5C-B6D1-4FF9-910D-C6FF5FBFC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9"/>
          <a:stretch>
            <a:fillRect/>
          </a:stretch>
        </p:blipFill>
        <p:spPr bwMode="auto">
          <a:xfrm>
            <a:off x="0" y="1628775"/>
            <a:ext cx="4427538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>
            <a:extLst>
              <a:ext uri="{FF2B5EF4-FFF2-40B4-BE49-F238E27FC236}">
                <a16:creationId xmlns:a16="http://schemas.microsoft.com/office/drawing/2014/main" id="{44981EA3-504B-4C91-A538-FA2D03069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5718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C922E876-437E-42DC-A71C-C0BF336E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4448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WordArt 7">
            <a:extLst>
              <a:ext uri="{FF2B5EF4-FFF2-40B4-BE49-F238E27FC236}">
                <a16:creationId xmlns:a16="http://schemas.microsoft.com/office/drawing/2014/main" id="{656B7746-E273-4725-B508-C5ABD0C0D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304800"/>
            <a:ext cx="4800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Colo com "mancha"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:a16="http://schemas.microsoft.com/office/drawing/2014/main" id="{D80F2CA1-271F-427D-8AAC-30DDB6EA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8413"/>
            <a:ext cx="44196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FFABF2B2-DC75-40C3-9A47-C0907AE5B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038600" cy="373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WordArt 7">
            <a:extLst>
              <a:ext uri="{FF2B5EF4-FFF2-40B4-BE49-F238E27FC236}">
                <a16:creationId xmlns:a16="http://schemas.microsoft.com/office/drawing/2014/main" id="{3E94641D-76F4-4548-B603-FCC23B1836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41910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Colo com "verruga"</a:t>
            </a:r>
          </a:p>
          <a:p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   (condiloma)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6D392233-4086-4ACA-89D3-E8C69ECE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352550"/>
            <a:ext cx="384175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8B606281-1F96-4C9F-B97C-47F7423BF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8147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WordArt 4">
            <a:extLst>
              <a:ext uri="{FF2B5EF4-FFF2-40B4-BE49-F238E27FC236}">
                <a16:creationId xmlns:a16="http://schemas.microsoft.com/office/drawing/2014/main" id="{857EEB58-2F34-4F1F-8A87-6F6EE4F96B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457200"/>
            <a:ext cx="38862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Colo com câncer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5FE2581A-4D18-4E79-BBB0-AF8F03371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5963"/>
            <a:ext cx="4267200" cy="401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70D60B98-B3E0-4CBB-807E-647723E6C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981200"/>
            <a:ext cx="4386262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WordArt 4">
            <a:extLst>
              <a:ext uri="{FF2B5EF4-FFF2-40B4-BE49-F238E27FC236}">
                <a16:creationId xmlns:a16="http://schemas.microsoft.com/office/drawing/2014/main" id="{041522EF-8419-4C7C-B23B-EE793AE26F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685800"/>
            <a:ext cx="4038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Biópsia de colo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FEA4A99-8AF9-4B6E-8AA3-8371DF80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EEE82CF4-80AF-4690-8A29-B58699609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609600"/>
            <a:ext cx="7918450" cy="5483225"/>
          </a:xfrm>
        </p:spPr>
        <p:txBody>
          <a:bodyPr/>
          <a:lstStyle/>
          <a:p>
            <a:pPr algn="l"/>
            <a: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  <a:t>Em todo o mundo </a:t>
            </a:r>
            <a: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  <a:t>o câncer</a:t>
            </a:r>
            <a:r>
              <a:rPr lang="pt-BR" altLang="pt-BR" b="1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  <a:t>de colo do útero</a:t>
            </a:r>
            <a:b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  <a:t>é </a:t>
            </a:r>
            <a: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  <a:t>a segunda causa de morte</a:t>
            </a:r>
            <a: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  <a:t> por câncer em mulheres.</a:t>
            </a:r>
            <a:b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  <a:t>A </a:t>
            </a:r>
            <a: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  <a:t>cada 2 minutos</a:t>
            </a:r>
            <a: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  <a:t>uma mulher</a:t>
            </a:r>
            <a: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  <a:t> morre de câncer do útero no mundo (No Brasil, morrem </a:t>
            </a:r>
            <a: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  <a:t>10 por dia).</a:t>
            </a:r>
            <a:b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</a:br>
            <a:b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  <a:t>A Prevenção do câncer do colo do útero começa com </a:t>
            </a:r>
            <a:r>
              <a:rPr lang="pt-BR" altLang="pt-BR" sz="2800" b="1">
                <a:solidFill>
                  <a:srgbClr val="FFFFFF"/>
                </a:solidFill>
                <a:latin typeface="Comic Sans MS" panose="030F0702030302020204" pitchFamily="66" charset="0"/>
              </a:rPr>
              <a:t>atitude.</a:t>
            </a:r>
            <a:r>
              <a:rPr lang="pt-BR" altLang="pt-BR" sz="2800">
                <a:latin typeface="Comic Sans MS" panose="030F0702030302020204" pitchFamily="66" charset="0"/>
              </a:rPr>
              <a:t> </a:t>
            </a:r>
            <a:r>
              <a:rPr lang="pt-BR" altLang="pt-BR"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128EE45-F6F3-4BFD-8679-EADA20BCA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  <a:latin typeface="Comic Sans MS" panose="030F0702030302020204" pitchFamily="66" charset="0"/>
              </a:rPr>
              <a:t>Desmistificando o  </a:t>
            </a:r>
            <a:r>
              <a:rPr lang="pt-BR" altLang="pt-BR" sz="3600" b="1">
                <a:solidFill>
                  <a:srgbClr val="FFFFFF"/>
                </a:solidFill>
                <a:latin typeface="Comic Sans MS" panose="030F0702030302020204" pitchFamily="66" charset="0"/>
              </a:rPr>
              <a:t>HPV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DD815E1-5B25-4105-8EB8-E4C783F66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7845425" cy="5256212"/>
          </a:xfrm>
        </p:spPr>
        <p:txBody>
          <a:bodyPr/>
          <a:lstStyle/>
          <a:p>
            <a:r>
              <a:rPr lang="pt-BR" altLang="pt-BR" b="1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 infecção pelo </a:t>
            </a:r>
            <a:r>
              <a:rPr lang="pt-BR" altLang="pt-BR" b="1">
                <a:solidFill>
                  <a:srgbClr val="FFFFFF"/>
                </a:solidFill>
                <a:latin typeface="Comic Sans MS" panose="030F0702030302020204" pitchFamily="66" charset="0"/>
              </a:rPr>
              <a:t>HPV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b="1">
                <a:solidFill>
                  <a:srgbClr val="FFFF00"/>
                </a:solidFill>
                <a:latin typeface="Comic Sans MS" panose="030F0702030302020204" pitchFamily="66" charset="0"/>
              </a:rPr>
              <a:t>não é um sinal de infidelidade.</a:t>
            </a:r>
          </a:p>
          <a:p>
            <a:r>
              <a:rPr lang="pt-BR" altLang="pt-BR" b="1">
                <a:solidFill>
                  <a:srgbClr val="FFFFFF"/>
                </a:solidFill>
                <a:latin typeface="Comic Sans MS" panose="030F0702030302020204" pitchFamily="66" charset="0"/>
              </a:rPr>
              <a:t>HPV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 é um problema </a:t>
            </a:r>
            <a:r>
              <a:rPr lang="pt-BR" altLang="pt-BR" b="1">
                <a:solidFill>
                  <a:srgbClr val="FFFF00"/>
                </a:solidFill>
                <a:latin typeface="Comic Sans MS" panose="030F0702030302020204" pitchFamily="66" charset="0"/>
              </a:rPr>
              <a:t>imunológico.</a:t>
            </a:r>
          </a:p>
          <a:p>
            <a:r>
              <a:rPr lang="pt-BR" altLang="pt-BR" b="1">
                <a:solidFill>
                  <a:srgbClr val="FFFFFF"/>
                </a:solidFill>
                <a:latin typeface="Comic Sans MS" panose="030F0702030302020204" pitchFamily="66" charset="0"/>
              </a:rPr>
              <a:t>O HPV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b="1">
                <a:solidFill>
                  <a:srgbClr val="FFFF00"/>
                </a:solidFill>
                <a:latin typeface="Comic Sans MS" panose="030F0702030302020204" pitchFamily="66" charset="0"/>
              </a:rPr>
              <a:t>pode ser eliminado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 do nosso organismo, dependendo da nossa imunidade.</a:t>
            </a:r>
          </a:p>
          <a:p>
            <a:r>
              <a:rPr lang="pt-BR" altLang="pt-BR" b="1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 evolução é equilibrada entre o </a:t>
            </a:r>
            <a:r>
              <a:rPr lang="pt-BR" altLang="pt-BR" b="1">
                <a:solidFill>
                  <a:srgbClr val="FFFF00"/>
                </a:solidFill>
                <a:latin typeface="Comic Sans MS" panose="030F0702030302020204" pitchFamily="66" charset="0"/>
              </a:rPr>
              <a:t>vírus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 e o </a:t>
            </a:r>
            <a:r>
              <a:rPr lang="pt-BR" altLang="pt-BR" b="1">
                <a:solidFill>
                  <a:srgbClr val="FFFF00"/>
                </a:solidFill>
                <a:latin typeface="Comic Sans MS" panose="030F0702030302020204" pitchFamily="66" charset="0"/>
              </a:rPr>
              <a:t>hospedeiro.</a:t>
            </a:r>
          </a:p>
          <a:p>
            <a:r>
              <a:rPr lang="pt-BR" altLang="pt-BR" b="1">
                <a:solidFill>
                  <a:srgbClr val="FFFFFF"/>
                </a:solidFill>
                <a:latin typeface="Comic Sans MS" panose="030F0702030302020204" pitchFamily="66" charset="0"/>
              </a:rPr>
              <a:t>HPV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 nem sempre é DST (</a:t>
            </a:r>
            <a:r>
              <a:rPr lang="pt-BR" altLang="pt-BR" b="1">
                <a:solidFill>
                  <a:srgbClr val="FFFF00"/>
                </a:solidFill>
                <a:latin typeface="Comic Sans MS" panose="030F0702030302020204" pitchFamily="66" charset="0"/>
              </a:rPr>
              <a:t>90% sim</a:t>
            </a:r>
            <a:r>
              <a:rPr lang="pt-BR" altLang="pt-BR">
                <a:solidFill>
                  <a:srgbClr val="FFFFFF"/>
                </a:solidFill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64516" name="Text Box 4">
            <a:extLst>
              <a:ext uri="{FF2B5EF4-FFF2-40B4-BE49-F238E27FC236}">
                <a16:creationId xmlns:a16="http://schemas.microsoft.com/office/drawing/2014/main" id="{70D7B818-4BEB-4863-B786-AE8B3A6E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6162675"/>
            <a:ext cx="58054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 b="1">
                <a:solidFill>
                  <a:srgbClr val="FFFF00"/>
                </a:solidFill>
              </a:rPr>
              <a:t>Condon não protege do HPV.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5D99323-817D-43FC-AEF8-FC42E568F5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 b="1">
                <a:solidFill>
                  <a:srgbClr val="FFFF00"/>
                </a:solidFill>
                <a:latin typeface="Comic Sans MS" panose="030F0702030302020204" pitchFamily="66" charset="0"/>
              </a:rPr>
              <a:t>Melhorando a Resposta Imunológica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8DCE246-EB14-4105-8D08-54636D0F2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800">
                <a:solidFill>
                  <a:srgbClr val="FFFFFF"/>
                </a:solidFill>
                <a:latin typeface="Comic Sans MS" panose="030F0702030302020204" pitchFamily="66" charset="0"/>
              </a:rPr>
              <a:t>Vitamina “C”............................300mg</a:t>
            </a:r>
          </a:p>
          <a:p>
            <a:r>
              <a:rPr lang="pt-BR" altLang="pt-BR" sz="2800">
                <a:solidFill>
                  <a:srgbClr val="FFFFFF"/>
                </a:solidFill>
                <a:latin typeface="Comic Sans MS" panose="030F0702030302020204" pitchFamily="66" charset="0"/>
              </a:rPr>
              <a:t>Vitamina “A”............................5000 UI</a:t>
            </a:r>
          </a:p>
          <a:p>
            <a:r>
              <a:rPr lang="pt-BR" altLang="pt-BR" sz="2800">
                <a:solidFill>
                  <a:srgbClr val="FFFFFF"/>
                </a:solidFill>
                <a:latin typeface="Comic Sans MS" panose="030F0702030302020204" pitchFamily="66" charset="0"/>
              </a:rPr>
              <a:t>Zinco quelado ..........................10mg</a:t>
            </a:r>
          </a:p>
          <a:p>
            <a:r>
              <a:rPr lang="pt-BR" altLang="pt-BR" sz="2800">
                <a:solidFill>
                  <a:srgbClr val="FFFFFF"/>
                </a:solidFill>
                <a:latin typeface="Comic Sans MS" panose="030F0702030302020204" pitchFamily="66" charset="0"/>
              </a:rPr>
              <a:t>Cobre quelado..........................1mg</a:t>
            </a:r>
          </a:p>
          <a:p>
            <a:r>
              <a:rPr lang="pt-BR" altLang="pt-BR" sz="2800">
                <a:solidFill>
                  <a:srgbClr val="FFFFFF"/>
                </a:solidFill>
                <a:latin typeface="Comic Sans MS" panose="030F0702030302020204" pitchFamily="66" charset="0"/>
              </a:rPr>
              <a:t>Ácido fólico.............................3mg</a:t>
            </a:r>
          </a:p>
          <a:p>
            <a:r>
              <a:rPr lang="pt-BR" altLang="pt-BR" sz="2800">
                <a:solidFill>
                  <a:srgbClr val="FFFFFF"/>
                </a:solidFill>
                <a:latin typeface="Comic Sans MS" panose="030F0702030302020204" pitchFamily="66" charset="0"/>
              </a:rPr>
              <a:t>Magnésio quelado....................100mg</a:t>
            </a:r>
          </a:p>
          <a:p>
            <a:r>
              <a:rPr lang="pt-BR" altLang="pt-BR" sz="2800">
                <a:solidFill>
                  <a:srgbClr val="FFFFFF"/>
                </a:solidFill>
                <a:latin typeface="Comic Sans MS" panose="030F0702030302020204" pitchFamily="66" charset="0"/>
              </a:rPr>
              <a:t>Selênio quelado.......................50mg</a:t>
            </a:r>
          </a:p>
          <a:p>
            <a:r>
              <a:rPr lang="pt-BR" altLang="pt-BR" sz="2800">
                <a:solidFill>
                  <a:srgbClr val="FFFF00"/>
                </a:solidFill>
                <a:latin typeface="Comic Sans MS" panose="030F0702030302020204" pitchFamily="66" charset="0"/>
              </a:rPr>
              <a:t>Tomar 1 cápsula após o almoço/ 6 meses.</a:t>
            </a:r>
          </a:p>
          <a:p>
            <a:endParaRPr lang="pt-BR" altLang="pt-BR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pt-BR" altLang="pt-BR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4B05871-4DFE-41B6-B200-307EC77B7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  <a:latin typeface="Comic Sans MS" panose="030F0702030302020204" pitchFamily="66" charset="0"/>
              </a:rPr>
              <a:t>Exames de Rotina</a:t>
            </a:r>
            <a:br>
              <a:rPr lang="pt-BR" altLang="pt-BR" sz="36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pt-BR" altLang="pt-BR" sz="3600">
                <a:solidFill>
                  <a:srgbClr val="FFFF00"/>
                </a:solidFill>
                <a:latin typeface="Comic Sans MS" panose="030F0702030302020204" pitchFamily="66" charset="0"/>
              </a:rPr>
              <a:t>Quais e Quando Fazer?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0EFB1EF0-ACA1-48F9-B712-03A69F7C2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7916862" cy="54006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00"/>
                </a:solidFill>
                <a:latin typeface="Comic Sans MS" panose="030F0702030302020204" pitchFamily="66" charset="0"/>
              </a:rPr>
              <a:t>Citologia ou Papanicolau (“Preventivo”):</a:t>
            </a: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 1x /ano</a:t>
            </a: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 ou intervalos menores em alguns casos.</a:t>
            </a:r>
          </a:p>
          <a:p>
            <a:pPr>
              <a:lnSpc>
                <a:spcPct val="80000"/>
              </a:lnSpc>
            </a:pPr>
            <a:endParaRPr lang="pt-BR" altLang="pt-BR" sz="1800" b="1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00"/>
                </a:solidFill>
                <a:latin typeface="Comic Sans MS" panose="030F0702030302020204" pitchFamily="66" charset="0"/>
              </a:rPr>
              <a:t>USG transvaginal</a:t>
            </a: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: &gt;35 anos - 1x /ano.</a:t>
            </a:r>
          </a:p>
          <a:p>
            <a:pPr>
              <a:lnSpc>
                <a:spcPct val="80000"/>
              </a:lnSpc>
            </a:pPr>
            <a:endParaRPr lang="pt-BR" altLang="pt-BR" sz="1800" b="1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00"/>
                </a:solidFill>
                <a:latin typeface="Comic Sans MS" panose="030F0702030302020204" pitchFamily="66" charset="0"/>
              </a:rPr>
              <a:t>Mamografia:</a:t>
            </a: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  Se 35 – 40 anos -  pelo menos 1x (se não há   casos de câncer de mama na família).</a:t>
            </a: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                Se &gt;40 anos – 1x/ano.</a:t>
            </a:r>
          </a:p>
          <a:p>
            <a:pPr>
              <a:lnSpc>
                <a:spcPct val="80000"/>
              </a:lnSpc>
            </a:pPr>
            <a:endParaRPr lang="pt-BR" altLang="pt-BR" sz="1800" b="1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00"/>
                </a:solidFill>
                <a:latin typeface="Comic Sans MS" panose="030F0702030302020204" pitchFamily="66" charset="0"/>
              </a:rPr>
              <a:t>USG mamário</a:t>
            </a: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: p/ esclarecer imagens da Mamografia e quando existirem nódulos palpáveis.</a:t>
            </a: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00"/>
                </a:solidFill>
                <a:latin typeface="Comic Sans MS" panose="030F0702030302020204" pitchFamily="66" charset="0"/>
              </a:rPr>
              <a:t>Exames Laboratoriais</a:t>
            </a: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: Colesterol total e frações, Glicose, Triglicerídeos, Hemograma, T4 e TSH...</a:t>
            </a:r>
          </a:p>
          <a:p>
            <a:pPr>
              <a:lnSpc>
                <a:spcPct val="80000"/>
              </a:lnSpc>
            </a:pPr>
            <a:endParaRPr lang="pt-BR" altLang="pt-BR" sz="1800" b="1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00"/>
                </a:solidFill>
                <a:latin typeface="Comic Sans MS" panose="030F0702030302020204" pitchFamily="66" charset="0"/>
              </a:rPr>
              <a:t>Densitometria Óssea</a:t>
            </a: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: Nos casos de riscos p/ Osteoporose.</a:t>
            </a:r>
          </a:p>
          <a:p>
            <a:pPr>
              <a:lnSpc>
                <a:spcPct val="80000"/>
              </a:lnSpc>
            </a:pPr>
            <a:endParaRPr lang="pt-BR" altLang="pt-BR" sz="1800" b="1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pt-BR" altLang="pt-BR" sz="1800" b="1">
                <a:solidFill>
                  <a:srgbClr val="FFFF00"/>
                </a:solidFill>
                <a:latin typeface="Comic Sans MS" panose="030F0702030302020204" pitchFamily="66" charset="0"/>
              </a:rPr>
              <a:t>Pesquisa de Sangue Oculto nas Fezes</a:t>
            </a:r>
            <a:r>
              <a:rPr lang="pt-BR" altLang="pt-BR" sz="1800" b="1">
                <a:solidFill>
                  <a:srgbClr val="FFFFFF"/>
                </a:solidFill>
                <a:latin typeface="Comic Sans MS" panose="030F0702030302020204" pitchFamily="66" charset="0"/>
              </a:rPr>
              <a:t>: &gt;50 anos ou p/ rastrear casos de anemia.          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6CD2C764-AD35-4DFC-A587-2045F3DB4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6140450"/>
            <a:ext cx="452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 sz="2800"/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FC49FD7A-EB1E-4B11-82B4-289EB9748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308725"/>
            <a:ext cx="7305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>
                <a:solidFill>
                  <a:srgbClr val="FFFF00"/>
                </a:solidFill>
              </a:rPr>
              <a:t>Colonoscopia</a:t>
            </a:r>
            <a:r>
              <a:rPr lang="pt-BR" altLang="pt-BR" sz="1800" b="1">
                <a:solidFill>
                  <a:srgbClr val="FFFFFF"/>
                </a:solidFill>
              </a:rPr>
              <a:t>: &gt;40 anos – na prevenção do Câncer de Intestino.</a:t>
            </a:r>
            <a:r>
              <a:rPr lang="pt-BR" altLang="pt-BR" sz="1800" b="1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young-woman-lying-in-hammock-low-section-~-200511771-001">
            <a:extLst>
              <a:ext uri="{FF2B5EF4-FFF2-40B4-BE49-F238E27FC236}">
                <a16:creationId xmlns:a16="http://schemas.microsoft.com/office/drawing/2014/main" id="{19F2FBD9-4BA1-4441-B263-4BBAC3F97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0"/>
            <a:ext cx="454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1" name="Text Box 7">
            <a:extLst>
              <a:ext uri="{FF2B5EF4-FFF2-40B4-BE49-F238E27FC236}">
                <a16:creationId xmlns:a16="http://schemas.microsoft.com/office/drawing/2014/main" id="{CAB7065B-6D22-40F0-B7B9-68D1E1E45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" y="1571625"/>
            <a:ext cx="2455863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400">
                <a:solidFill>
                  <a:srgbClr val="FFFF00"/>
                </a:solidFill>
              </a:rPr>
              <a:t>Repouso </a:t>
            </a:r>
          </a:p>
          <a:p>
            <a:pPr algn="ctr"/>
            <a:r>
              <a:rPr lang="pt-BR" altLang="pt-BR" sz="4400">
                <a:solidFill>
                  <a:srgbClr val="FFFF00"/>
                </a:solidFill>
              </a:rPr>
              <a:t>Físico </a:t>
            </a:r>
          </a:p>
          <a:p>
            <a:pPr algn="ctr"/>
            <a:r>
              <a:rPr lang="pt-BR" altLang="pt-BR" sz="4400">
                <a:solidFill>
                  <a:srgbClr val="FFFF00"/>
                </a:solidFill>
              </a:rPr>
              <a:t>e </a:t>
            </a:r>
          </a:p>
          <a:p>
            <a:pPr algn="ctr"/>
            <a:r>
              <a:rPr lang="pt-BR" altLang="pt-BR" sz="4400">
                <a:solidFill>
                  <a:srgbClr val="FFFF00"/>
                </a:solidFill>
              </a:rPr>
              <a:t>Mental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>
            <a:extLst>
              <a:ext uri="{FF2B5EF4-FFF2-40B4-BE49-F238E27FC236}">
                <a16:creationId xmlns:a16="http://schemas.microsoft.com/office/drawing/2014/main" id="{D2AF9AC3-38B0-4E4D-A621-58EC0639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33600"/>
            <a:ext cx="31115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800">
                <a:solidFill>
                  <a:srgbClr val="FFFF00"/>
                </a:solidFill>
              </a:rPr>
              <a:t>Confiança </a:t>
            </a:r>
          </a:p>
          <a:p>
            <a:pPr algn="ctr"/>
            <a:r>
              <a:rPr lang="pt-BR" altLang="pt-BR" sz="4800">
                <a:solidFill>
                  <a:srgbClr val="FFFF00"/>
                </a:solidFill>
              </a:rPr>
              <a:t>em </a:t>
            </a:r>
          </a:p>
          <a:p>
            <a:pPr algn="ctr"/>
            <a:r>
              <a:rPr lang="pt-BR" altLang="pt-BR" sz="4800">
                <a:solidFill>
                  <a:srgbClr val="FFFF00"/>
                </a:solidFill>
              </a:rPr>
              <a:t>Deus</a:t>
            </a:r>
          </a:p>
        </p:txBody>
      </p:sp>
      <p:pic>
        <p:nvPicPr>
          <p:cNvPr id="70661" name="Picture 5" descr="Funny_Pictures_16511">
            <a:extLst>
              <a:ext uri="{FF2B5EF4-FFF2-40B4-BE49-F238E27FC236}">
                <a16:creationId xmlns:a16="http://schemas.microsoft.com/office/drawing/2014/main" id="{73A27570-0F18-49A5-BD39-A1D0EAA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5102"/>
          <a:stretch>
            <a:fillRect/>
          </a:stretch>
        </p:blipFill>
        <p:spPr bwMode="auto">
          <a:xfrm>
            <a:off x="3724275" y="0"/>
            <a:ext cx="541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>
            <a:extLst>
              <a:ext uri="{FF2B5EF4-FFF2-40B4-BE49-F238E27FC236}">
                <a16:creationId xmlns:a16="http://schemas.microsoft.com/office/drawing/2014/main" id="{01D18482-E664-43B8-A1C1-24F5D9CF4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28400092-FA53-4DD1-BC52-81960BA8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4267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WordArt 8">
            <a:extLst>
              <a:ext uri="{FF2B5EF4-FFF2-40B4-BE49-F238E27FC236}">
                <a16:creationId xmlns:a16="http://schemas.microsoft.com/office/drawing/2014/main" id="{946DB905-1B05-4958-94BC-FEB89C715F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762000"/>
            <a:ext cx="594360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Climatério e Menopausa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extLst>
              <a:ext uri="{FF2B5EF4-FFF2-40B4-BE49-F238E27FC236}">
                <a16:creationId xmlns:a16="http://schemas.microsoft.com/office/drawing/2014/main" id="{5A1A64D4-6891-4C81-86B4-142BAC01F9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6238" y="685800"/>
            <a:ext cx="7091362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2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Quais os sintomas ou mudanças?</a:t>
            </a:r>
          </a:p>
        </p:txBody>
      </p:sp>
      <p:sp>
        <p:nvSpPr>
          <p:cNvPr id="36868" name="WordArt 4">
            <a:extLst>
              <a:ext uri="{FF2B5EF4-FFF2-40B4-BE49-F238E27FC236}">
                <a16:creationId xmlns:a16="http://schemas.microsoft.com/office/drawing/2014/main" id="{8D315484-2FA6-40CE-AF40-6E2589BCDE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1295400"/>
            <a:ext cx="2552700" cy="495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Curto prazo: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74BBEF3D-5A63-4904-93FF-ECB027FEC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8305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>
                <a:solidFill>
                  <a:srgbClr val="FFFFFF"/>
                </a:solidFill>
              </a:rPr>
              <a:t>Ondas de calor . Suor noturno . Fadiga . Dor de cabeça . Tonturas . Irritação . Humor instável . Crise de choro fácil. Depressão . Nervosismo . Irritabilidade . Desânimo . Insônia e sono entreacordado . Alteração no desejo, na frequência e na satisfação sexual . Dor e desconforto nas relações sexuais.</a:t>
            </a:r>
          </a:p>
        </p:txBody>
      </p:sp>
      <p:sp>
        <p:nvSpPr>
          <p:cNvPr id="36872" name="WordArt 8">
            <a:extLst>
              <a:ext uri="{FF2B5EF4-FFF2-40B4-BE49-F238E27FC236}">
                <a16:creationId xmlns:a16="http://schemas.microsoft.com/office/drawing/2014/main" id="{33D4EB5C-CA8B-4115-B42F-B47C740BDA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4419600"/>
            <a:ext cx="2667000" cy="485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Médio prazo: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EF2AA69E-4C0E-4E89-A245-B0CEE7624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29200"/>
            <a:ext cx="76533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FFFFFF"/>
                </a:solidFill>
              </a:rPr>
              <a:t>Pele mais seca . Cabelos mais finos e quebradiços .</a:t>
            </a:r>
          </a:p>
          <a:p>
            <a:r>
              <a:rPr lang="pt-BR" altLang="pt-BR" sz="2400">
                <a:solidFill>
                  <a:srgbClr val="FFFFFF"/>
                </a:solidFill>
              </a:rPr>
              <a:t>Secura vaginal . Aumento da frequência urinária . </a:t>
            </a:r>
          </a:p>
          <a:p>
            <a:r>
              <a:rPr lang="pt-BR" altLang="pt-BR" sz="2400">
                <a:solidFill>
                  <a:srgbClr val="FFFFFF"/>
                </a:solidFill>
              </a:rPr>
              <a:t>Infecções urinárias e vaginais mais frequentes . Dor </a:t>
            </a:r>
          </a:p>
          <a:p>
            <a:r>
              <a:rPr lang="pt-BR" altLang="pt-BR" sz="2400">
                <a:solidFill>
                  <a:srgbClr val="FFFFFF"/>
                </a:solidFill>
              </a:rPr>
              <a:t>Muscular e articulares.</a:t>
            </a:r>
          </a:p>
        </p:txBody>
      </p:sp>
      <p:sp>
        <p:nvSpPr>
          <p:cNvPr id="36874" name="Rectangle 10">
            <a:extLst>
              <a:ext uri="{FF2B5EF4-FFF2-40B4-BE49-F238E27FC236}">
                <a16:creationId xmlns:a16="http://schemas.microsoft.com/office/drawing/2014/main" id="{DFB1F279-4F05-44D0-A023-971A59F7D5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pt-BR" altLang="pt-BR"/>
            </a:br>
            <a:endParaRPr lang="pt-BR" alt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>
            <a:extLst>
              <a:ext uri="{FF2B5EF4-FFF2-40B4-BE49-F238E27FC236}">
                <a16:creationId xmlns:a16="http://schemas.microsoft.com/office/drawing/2014/main" id="{3071BB12-CE04-4862-96F9-2E2C59AD28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3505200"/>
            <a:ext cx="73914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Qual o melhor tratamento para o </a:t>
            </a:r>
          </a:p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Climatério e Menopausa?</a:t>
            </a: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03399030-EB74-4C42-9C0A-76E97B9E8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295400"/>
            <a:ext cx="7391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>
                <a:solidFill>
                  <a:srgbClr val="FFFFFF"/>
                </a:solidFill>
              </a:rPr>
              <a:t>Osteoporose . Mais riscos de fratura . Doenças cardiovasculares (infarto,derrames, hipertensão arterial por </a:t>
            </a:r>
            <a:r>
              <a:rPr lang="pt-BR" altLang="pt-BR" sz="2400">
                <a:solidFill>
                  <a:srgbClr val="FFFF66"/>
                </a:solidFill>
              </a:rPr>
              <a:t>aumento do colesterol</a:t>
            </a:r>
            <a:r>
              <a:rPr lang="pt-BR" altLang="pt-BR" sz="2400">
                <a:solidFill>
                  <a:srgbClr val="FFFFFF"/>
                </a:solidFill>
              </a:rPr>
              <a:t> e formação de placas de gorduras na parede dos vasos)</a:t>
            </a:r>
          </a:p>
        </p:txBody>
      </p:sp>
      <p:sp>
        <p:nvSpPr>
          <p:cNvPr id="37892" name="WordArt 4">
            <a:extLst>
              <a:ext uri="{FF2B5EF4-FFF2-40B4-BE49-F238E27FC236}">
                <a16:creationId xmlns:a16="http://schemas.microsoft.com/office/drawing/2014/main" id="{DEA423B6-C0AE-4C8F-8D1B-A90F5BC4CE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2667000" cy="485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Longo prazo: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7969EDCB-4BB4-4077-BB7B-9285FD8CA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3" y="4846638"/>
            <a:ext cx="354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FFFFFF"/>
                </a:solidFill>
              </a:rPr>
              <a:t>TH – Terapia  Hormonal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mama1">
            <a:extLst>
              <a:ext uri="{FF2B5EF4-FFF2-40B4-BE49-F238E27FC236}">
                <a16:creationId xmlns:a16="http://schemas.microsoft.com/office/drawing/2014/main" id="{2BDB9739-F800-4132-AA87-EF477D90D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01888"/>
            <a:ext cx="4724400" cy="416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WordArt 2">
            <a:extLst>
              <a:ext uri="{FF2B5EF4-FFF2-40B4-BE49-F238E27FC236}">
                <a16:creationId xmlns:a16="http://schemas.microsoft.com/office/drawing/2014/main" id="{04F795F9-8747-48A6-9396-0426E3D18B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990600"/>
            <a:ext cx="762000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Menopausa e Peso Corporal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81B4FC96-3F47-4451-BEF1-DBD569160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854325"/>
            <a:ext cx="28956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2400">
                <a:solidFill>
                  <a:srgbClr val="FFFFFF"/>
                </a:solidFill>
              </a:rPr>
              <a:t>A idade, os hábitos pessoais e a redução da função dos </a:t>
            </a:r>
          </a:p>
          <a:p>
            <a:pPr algn="ctr"/>
            <a:r>
              <a:rPr lang="pt-BR" altLang="pt-BR" sz="2400">
                <a:solidFill>
                  <a:srgbClr val="FFFFFF"/>
                </a:solidFill>
              </a:rPr>
              <a:t>ovários provocam na mulher um </a:t>
            </a:r>
            <a:r>
              <a:rPr lang="pt-BR" altLang="pt-BR" sz="2400">
                <a:solidFill>
                  <a:srgbClr val="FFFF66"/>
                </a:solidFill>
              </a:rPr>
              <a:t>aumento </a:t>
            </a:r>
            <a:r>
              <a:rPr lang="pt-BR" altLang="pt-BR" sz="2400">
                <a:solidFill>
                  <a:srgbClr val="FFFFFF"/>
                </a:solidFill>
              </a:rPr>
              <a:t>do peso corporal.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extLst>
              <a:ext uri="{FF2B5EF4-FFF2-40B4-BE49-F238E27FC236}">
                <a16:creationId xmlns:a16="http://schemas.microsoft.com/office/drawing/2014/main" id="{F0F9C55B-E4C5-40CC-A774-37759E8190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60960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Quando a mulher deve</a:t>
            </a:r>
          </a:p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procurar o ginecologista</a:t>
            </a:r>
          </a:p>
          <a:p>
            <a:pPr algn="ctr"/>
            <a:r>
              <a:rPr lang="pt-BR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para fazer a TH?</a:t>
            </a:r>
          </a:p>
        </p:txBody>
      </p:sp>
      <p:pic>
        <p:nvPicPr>
          <p:cNvPr id="41988" name="Picture 4" descr="mama4">
            <a:extLst>
              <a:ext uri="{FF2B5EF4-FFF2-40B4-BE49-F238E27FC236}">
                <a16:creationId xmlns:a16="http://schemas.microsoft.com/office/drawing/2014/main" id="{016C594D-E973-4984-9EEA-ECBCCE34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7981950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mama8">
            <a:extLst>
              <a:ext uri="{FF2B5EF4-FFF2-40B4-BE49-F238E27FC236}">
                <a16:creationId xmlns:a16="http://schemas.microsoft.com/office/drawing/2014/main" id="{F3EB0705-BDAE-429D-A307-E57061CF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Text Box 2">
            <a:extLst>
              <a:ext uri="{FF2B5EF4-FFF2-40B4-BE49-F238E27FC236}">
                <a16:creationId xmlns:a16="http://schemas.microsoft.com/office/drawing/2014/main" id="{8796DEFA-5916-41B6-A7B9-78875D152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990600"/>
            <a:ext cx="4567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solidFill>
                  <a:srgbClr val="FFFF66"/>
                </a:solidFill>
              </a:rPr>
              <a:t>O que é Osteopenia?</a:t>
            </a: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210C5D8F-37BB-4BC9-9D44-9D1FE20CA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905000"/>
            <a:ext cx="683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FFFFFF"/>
                </a:solidFill>
              </a:rPr>
              <a:t>É um estágio que ocorre </a:t>
            </a:r>
            <a:r>
              <a:rPr lang="pt-BR" altLang="pt-BR" sz="2400">
                <a:solidFill>
                  <a:srgbClr val="FFFF66"/>
                </a:solidFill>
              </a:rPr>
              <a:t>antes </a:t>
            </a:r>
            <a:r>
              <a:rPr lang="pt-BR" altLang="pt-BR" sz="2400">
                <a:solidFill>
                  <a:srgbClr val="FFFFFF"/>
                </a:solidFill>
              </a:rPr>
              <a:t>da Osteoporose.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ama9">
            <a:extLst>
              <a:ext uri="{FF2B5EF4-FFF2-40B4-BE49-F238E27FC236}">
                <a16:creationId xmlns:a16="http://schemas.microsoft.com/office/drawing/2014/main" id="{C261ED99-1A87-4645-A7D4-4F552A581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451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Text Box 2">
            <a:extLst>
              <a:ext uri="{FF2B5EF4-FFF2-40B4-BE49-F238E27FC236}">
                <a16:creationId xmlns:a16="http://schemas.microsoft.com/office/drawing/2014/main" id="{942D2F74-E5AA-45E2-9DA6-C429A254C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4038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>
                <a:solidFill>
                  <a:srgbClr val="FFFF66"/>
                </a:solidFill>
              </a:rPr>
              <a:t>O que é Osteoporose?</a:t>
            </a:r>
          </a:p>
        </p:txBody>
      </p:sp>
      <p:sp>
        <p:nvSpPr>
          <p:cNvPr id="47107" name="Text Box 3">
            <a:extLst>
              <a:ext uri="{FF2B5EF4-FFF2-40B4-BE49-F238E27FC236}">
                <a16:creationId xmlns:a16="http://schemas.microsoft.com/office/drawing/2014/main" id="{C3A54CF5-21A7-4B1B-99BA-408978E5D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362200"/>
            <a:ext cx="37338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2400">
                <a:solidFill>
                  <a:srgbClr val="FFFFFF"/>
                </a:solidFill>
              </a:rPr>
              <a:t>É uma doença </a:t>
            </a:r>
            <a:r>
              <a:rPr lang="pt-BR" altLang="pt-BR" sz="2400">
                <a:solidFill>
                  <a:srgbClr val="FFFF66"/>
                </a:solidFill>
              </a:rPr>
              <a:t>silenciosa</a:t>
            </a:r>
            <a:r>
              <a:rPr lang="pt-BR" altLang="pt-BR" sz="2400">
                <a:solidFill>
                  <a:srgbClr val="FFFFFF"/>
                </a:solidFill>
              </a:rPr>
              <a:t> e</a:t>
            </a:r>
            <a:r>
              <a:rPr lang="pt-BR" altLang="pt-BR" sz="2400">
                <a:solidFill>
                  <a:srgbClr val="FFFF66"/>
                </a:solidFill>
              </a:rPr>
              <a:t> progressiva </a:t>
            </a:r>
            <a:r>
              <a:rPr lang="pt-BR" altLang="pt-BR" sz="2400">
                <a:solidFill>
                  <a:srgbClr val="FFFFFF"/>
                </a:solidFill>
              </a:rPr>
              <a:t>causada por uma</a:t>
            </a:r>
          </a:p>
          <a:p>
            <a:pPr algn="ctr"/>
            <a:r>
              <a:rPr lang="pt-BR" altLang="pt-BR" sz="2400">
                <a:solidFill>
                  <a:srgbClr val="FFFF66"/>
                </a:solidFill>
              </a:rPr>
              <a:t>diminuição</a:t>
            </a:r>
            <a:r>
              <a:rPr lang="pt-BR" altLang="pt-BR" sz="2400">
                <a:solidFill>
                  <a:srgbClr val="FFFFFF"/>
                </a:solidFill>
              </a:rPr>
              <a:t> da massa óssea, causando fragilidade óssea</a:t>
            </a:r>
          </a:p>
          <a:p>
            <a:pPr algn="ctr"/>
            <a:r>
              <a:rPr lang="pt-BR" altLang="pt-BR" sz="2400">
                <a:solidFill>
                  <a:srgbClr val="FFFFFF"/>
                </a:solidFill>
              </a:rPr>
              <a:t>com </a:t>
            </a:r>
            <a:r>
              <a:rPr lang="pt-BR" altLang="pt-BR" sz="2400">
                <a:solidFill>
                  <a:srgbClr val="FFFF66"/>
                </a:solidFill>
              </a:rPr>
              <a:t>aumento</a:t>
            </a:r>
            <a:r>
              <a:rPr lang="pt-BR" altLang="pt-BR" sz="2400">
                <a:solidFill>
                  <a:srgbClr val="FFFFFF"/>
                </a:solidFill>
              </a:rPr>
              <a:t> do risco de fraturas, provocando uma </a:t>
            </a:r>
          </a:p>
          <a:p>
            <a:pPr algn="ctr"/>
            <a:r>
              <a:rPr lang="pt-BR" altLang="pt-BR" sz="2400">
                <a:solidFill>
                  <a:srgbClr val="FFFF00"/>
                </a:solidFill>
              </a:rPr>
              <a:t>péssima qualidade de vida.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ama11osso">
            <a:extLst>
              <a:ext uri="{FF2B5EF4-FFF2-40B4-BE49-F238E27FC236}">
                <a16:creationId xmlns:a16="http://schemas.microsoft.com/office/drawing/2014/main" id="{3D8EBC09-988E-4718-842C-B7964A137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52400"/>
            <a:ext cx="5229225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mama11oso">
            <a:extLst>
              <a:ext uri="{FF2B5EF4-FFF2-40B4-BE49-F238E27FC236}">
                <a16:creationId xmlns:a16="http://schemas.microsoft.com/office/drawing/2014/main" id="{A8F5FF43-BB6B-4DF2-B62F-75D7A3087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525780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59B1CD37-DC08-4E45-BD78-4BFA763A5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460500"/>
            <a:ext cx="299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solidFill>
                  <a:srgbClr val="FFFF00"/>
                </a:solidFill>
              </a:rPr>
              <a:t>Osso</a:t>
            </a:r>
            <a:r>
              <a:rPr lang="pt-BR" altLang="pt-BR" sz="3600" b="1">
                <a:solidFill>
                  <a:srgbClr val="FFFF00"/>
                </a:solidFill>
              </a:rPr>
              <a:t> Normal</a:t>
            </a: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4996B8CD-1A90-45AE-A6BF-DFECEB45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551363"/>
            <a:ext cx="30400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600">
                <a:solidFill>
                  <a:srgbClr val="FFFF00"/>
                </a:solidFill>
              </a:rPr>
              <a:t>Osso com</a:t>
            </a:r>
          </a:p>
          <a:p>
            <a:pPr algn="ctr"/>
            <a:r>
              <a:rPr lang="pt-BR" altLang="pt-BR" sz="3600">
                <a:solidFill>
                  <a:srgbClr val="FFFF00"/>
                </a:solidFill>
              </a:rPr>
              <a:t> </a:t>
            </a:r>
            <a:r>
              <a:rPr lang="pt-BR" altLang="pt-BR" sz="3600" b="1">
                <a:solidFill>
                  <a:srgbClr val="FFFF00"/>
                </a:solidFill>
              </a:rPr>
              <a:t>Osteoporose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AUS0090">
            <a:extLst>
              <a:ext uri="{FF2B5EF4-FFF2-40B4-BE49-F238E27FC236}">
                <a16:creationId xmlns:a16="http://schemas.microsoft.com/office/drawing/2014/main" id="{E954FFBC-D5E5-4048-BCAB-BA7D55B0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WordArt 2">
            <a:extLst>
              <a:ext uri="{FF2B5EF4-FFF2-40B4-BE49-F238E27FC236}">
                <a16:creationId xmlns:a16="http://schemas.microsoft.com/office/drawing/2014/main" id="{66A7725C-B4B0-485A-B62A-F7597E61B8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4400" y="2743200"/>
            <a:ext cx="41910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Corrimentos</a:t>
            </a:r>
          </a:p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Vaginais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NTX0010">
            <a:extLst>
              <a:ext uri="{FF2B5EF4-FFF2-40B4-BE49-F238E27FC236}">
                <a16:creationId xmlns:a16="http://schemas.microsoft.com/office/drawing/2014/main" id="{121D3356-A4C5-4270-B6B3-7E46181E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WordArt 3">
            <a:extLst>
              <a:ext uri="{FF2B5EF4-FFF2-40B4-BE49-F238E27FC236}">
                <a16:creationId xmlns:a16="http://schemas.microsoft.com/office/drawing/2014/main" id="{9CB23BF4-F94E-49A4-8761-36BCD0BC7C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790825"/>
            <a:ext cx="6096000" cy="7905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TPM? Que horror!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TX0068">
            <a:extLst>
              <a:ext uri="{FF2B5EF4-FFF2-40B4-BE49-F238E27FC236}">
                <a16:creationId xmlns:a16="http://schemas.microsoft.com/office/drawing/2014/main" id="{0142BC47-E2C1-4714-B842-5EEC2491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88"/>
            <a:ext cx="9144000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WordArt 3">
            <a:extLst>
              <a:ext uri="{FF2B5EF4-FFF2-40B4-BE49-F238E27FC236}">
                <a16:creationId xmlns:a16="http://schemas.microsoft.com/office/drawing/2014/main" id="{C5B8CE21-7A75-4426-9118-FE41BC9996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519113"/>
            <a:ext cx="6096000" cy="16144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Xô, espinhas!</a:t>
            </a: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211845A7-B0DC-470A-9268-794F01EF7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219325"/>
            <a:ext cx="84137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solidFill>
                  <a:srgbClr val="FFFFFF"/>
                </a:solidFill>
              </a:rPr>
              <a:t>Lave o rosto com </a:t>
            </a:r>
            <a:r>
              <a:rPr lang="pt-BR" altLang="pt-BR" sz="3600" b="1">
                <a:solidFill>
                  <a:srgbClr val="FFFF00"/>
                </a:solidFill>
              </a:rPr>
              <a:t>água fria.</a:t>
            </a:r>
          </a:p>
          <a:p>
            <a:r>
              <a:rPr lang="pt-BR" altLang="pt-BR" sz="3600" b="1">
                <a:solidFill>
                  <a:srgbClr val="FFFFFF"/>
                </a:solidFill>
              </a:rPr>
              <a:t>Use </a:t>
            </a:r>
            <a:r>
              <a:rPr lang="pt-BR" altLang="pt-BR" sz="3600" b="1">
                <a:solidFill>
                  <a:srgbClr val="FFFF00"/>
                </a:solidFill>
              </a:rPr>
              <a:t>menos</a:t>
            </a:r>
            <a:r>
              <a:rPr lang="pt-BR" altLang="pt-BR" sz="3600" b="1">
                <a:solidFill>
                  <a:srgbClr val="FFFFFF"/>
                </a:solidFill>
              </a:rPr>
              <a:t> sabonete sólido.</a:t>
            </a:r>
          </a:p>
          <a:p>
            <a:r>
              <a:rPr lang="pt-BR" altLang="pt-BR" sz="3600" b="1">
                <a:solidFill>
                  <a:srgbClr val="FFFFFF"/>
                </a:solidFill>
              </a:rPr>
              <a:t>Use </a:t>
            </a:r>
            <a:r>
              <a:rPr lang="pt-BR" altLang="pt-BR" sz="3600" b="1">
                <a:solidFill>
                  <a:srgbClr val="FFFF00"/>
                </a:solidFill>
              </a:rPr>
              <a:t>filtro solar. </a:t>
            </a:r>
          </a:p>
          <a:p>
            <a:r>
              <a:rPr lang="pt-BR" altLang="pt-BR" sz="3600" b="1">
                <a:solidFill>
                  <a:srgbClr val="FFFFFF"/>
                </a:solidFill>
              </a:rPr>
              <a:t>Antes de dormir passe uma </a:t>
            </a:r>
            <a:r>
              <a:rPr lang="pt-BR" altLang="pt-BR" sz="3600" b="1">
                <a:solidFill>
                  <a:srgbClr val="FFFF00"/>
                </a:solidFill>
              </a:rPr>
              <a:t>loção ou </a:t>
            </a:r>
          </a:p>
          <a:p>
            <a:r>
              <a:rPr lang="pt-BR" altLang="pt-BR" sz="3600" b="1">
                <a:solidFill>
                  <a:srgbClr val="FFFF00"/>
                </a:solidFill>
              </a:rPr>
              <a:t>creme</a:t>
            </a:r>
            <a:r>
              <a:rPr lang="pt-BR" altLang="pt-BR" sz="3600" b="1">
                <a:solidFill>
                  <a:srgbClr val="FFFFFF"/>
                </a:solidFill>
              </a:rPr>
              <a:t> de limpeza.</a:t>
            </a:r>
          </a:p>
          <a:p>
            <a:r>
              <a:rPr lang="pt-BR" altLang="pt-BR" sz="3600" b="1">
                <a:solidFill>
                  <a:srgbClr val="FFFFFF"/>
                </a:solidFill>
              </a:rPr>
              <a:t>Tome água (</a:t>
            </a:r>
            <a:r>
              <a:rPr lang="pt-BR" altLang="pt-BR" sz="3600" b="1">
                <a:solidFill>
                  <a:srgbClr val="FFFF00"/>
                </a:solidFill>
              </a:rPr>
              <a:t>mais de um litro ao dia</a:t>
            </a:r>
            <a:r>
              <a:rPr lang="pt-BR" altLang="pt-BR" sz="3600" b="1">
                <a:solidFill>
                  <a:srgbClr val="FFFFFF"/>
                </a:solidFill>
              </a:rPr>
              <a:t>).</a:t>
            </a:r>
          </a:p>
          <a:p>
            <a:r>
              <a:rPr lang="pt-BR" altLang="pt-BR" sz="3600" b="1">
                <a:solidFill>
                  <a:srgbClr val="FFFFFF"/>
                </a:solidFill>
              </a:rPr>
              <a:t>Pratos </a:t>
            </a:r>
            <a:r>
              <a:rPr lang="pt-BR" altLang="pt-BR" sz="3600" b="1">
                <a:solidFill>
                  <a:srgbClr val="FFFF00"/>
                </a:solidFill>
              </a:rPr>
              <a:t>leves.</a:t>
            </a:r>
          </a:p>
          <a:p>
            <a:r>
              <a:rPr lang="pt-BR" altLang="pt-BR" sz="3600" b="1">
                <a:solidFill>
                  <a:srgbClr val="FFFF00"/>
                </a:solidFill>
              </a:rPr>
              <a:t>Hidratar</a:t>
            </a:r>
            <a:r>
              <a:rPr lang="pt-BR" altLang="pt-BR" sz="3600" b="1">
                <a:solidFill>
                  <a:srgbClr val="FFFFFF"/>
                </a:solidFill>
              </a:rPr>
              <a:t>, sempre!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67FEB6AD-9E76-4F47-AD14-7CA45E0A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C7336E83-CB5F-4018-A8EB-14D149F4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3581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D9FB062B-4FAF-41A5-8C8C-EB030DDF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9720608C-E5D7-4F48-A0F7-FEEC4950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7-fev-shy-girl">
            <a:extLst>
              <a:ext uri="{FF2B5EF4-FFF2-40B4-BE49-F238E27FC236}">
                <a16:creationId xmlns:a16="http://schemas.microsoft.com/office/drawing/2014/main" id="{8421800E-FE71-416B-AFE2-BD3492FA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"/>
          <a:stretch>
            <a:fillRect/>
          </a:stretch>
        </p:blipFill>
        <p:spPr bwMode="auto">
          <a:xfrm>
            <a:off x="4530725" y="0"/>
            <a:ext cx="4613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7-fev-shy-girl">
            <a:extLst>
              <a:ext uri="{FF2B5EF4-FFF2-40B4-BE49-F238E27FC236}">
                <a16:creationId xmlns:a16="http://schemas.microsoft.com/office/drawing/2014/main" id="{064A5A1E-3A64-4D79-95A7-F9BD9548F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7" b="4861"/>
          <a:stretch>
            <a:fillRect/>
          </a:stretch>
        </p:blipFill>
        <p:spPr bwMode="auto">
          <a:xfrm>
            <a:off x="2906713" y="0"/>
            <a:ext cx="1665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7-fev-shy-girl">
            <a:extLst>
              <a:ext uri="{FF2B5EF4-FFF2-40B4-BE49-F238E27FC236}">
                <a16:creationId xmlns:a16="http://schemas.microsoft.com/office/drawing/2014/main" id="{D76F3EBF-D750-44BC-ADF7-6F181913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7" b="4861"/>
          <a:stretch>
            <a:fillRect/>
          </a:stretch>
        </p:blipFill>
        <p:spPr bwMode="auto">
          <a:xfrm>
            <a:off x="1250950" y="0"/>
            <a:ext cx="1665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7-fev-shy-girl">
            <a:extLst>
              <a:ext uri="{FF2B5EF4-FFF2-40B4-BE49-F238E27FC236}">
                <a16:creationId xmlns:a16="http://schemas.microsoft.com/office/drawing/2014/main" id="{A812C4D7-92B9-4EC0-BE4B-C74C00D55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r="63907" b="4861"/>
          <a:stretch>
            <a:fillRect/>
          </a:stretch>
        </p:blipFill>
        <p:spPr bwMode="auto">
          <a:xfrm>
            <a:off x="0" y="-26988"/>
            <a:ext cx="1258888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>
            <a:extLst>
              <a:ext uri="{FF2B5EF4-FFF2-40B4-BE49-F238E27FC236}">
                <a16:creationId xmlns:a16="http://schemas.microsoft.com/office/drawing/2014/main" id="{A6EFBBB3-3907-47AC-9C6F-61097CC1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>
            <a:extLst>
              <a:ext uri="{FF2B5EF4-FFF2-40B4-BE49-F238E27FC236}">
                <a16:creationId xmlns:a16="http://schemas.microsoft.com/office/drawing/2014/main" id="{986A60C3-E9FC-4544-98BA-0732AC45D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6021388"/>
            <a:ext cx="3752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solidFill>
                  <a:srgbClr val="FFFF00"/>
                </a:solidFill>
              </a:rPr>
              <a:t>Muito Obrigada !</a:t>
            </a:r>
          </a:p>
        </p:txBody>
      </p:sp>
      <p:sp>
        <p:nvSpPr>
          <p:cNvPr id="62470" name="WordArt 6">
            <a:extLst>
              <a:ext uri="{FF2B5EF4-FFF2-40B4-BE49-F238E27FC236}">
                <a16:creationId xmlns:a16="http://schemas.microsoft.com/office/drawing/2014/main" id="{1D622EC4-8B5C-48D3-9219-327EE32EE9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900" y="333375"/>
            <a:ext cx="8748713" cy="43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email: draimundaguedes@yahoo.com.br</a:t>
            </a:r>
            <a:endParaRPr lang="pt-BR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62471" name="Picture 7" descr="DSC05288">
            <a:extLst>
              <a:ext uri="{FF2B5EF4-FFF2-40B4-BE49-F238E27FC236}">
                <a16:creationId xmlns:a16="http://schemas.microsoft.com/office/drawing/2014/main" id="{E2705BE1-039D-477D-88C5-90CCBB96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29169" r="14055"/>
          <a:stretch>
            <a:fillRect/>
          </a:stretch>
        </p:blipFill>
        <p:spPr bwMode="auto">
          <a:xfrm rot="-456807">
            <a:off x="1157288" y="1539875"/>
            <a:ext cx="6119812" cy="45212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2">
            <a:extLst>
              <a:ext uri="{FF2B5EF4-FFF2-40B4-BE49-F238E27FC236}">
                <a16:creationId xmlns:a16="http://schemas.microsoft.com/office/drawing/2014/main" id="{79D9042C-6CE4-4DEA-9B9E-6270D19283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476250"/>
            <a:ext cx="8075613" cy="819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Cuidados que devem ser tomados</a:t>
            </a: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75A94563-76B7-43CF-8355-D9F98B6DB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3421063"/>
            <a:ext cx="454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7443D4AC-BD60-4E34-9364-0B6FC359F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268413"/>
            <a:ext cx="7620000" cy="538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FFFF"/>
                </a:solidFill>
              </a:rPr>
              <a:t>Faça uma perfeita </a:t>
            </a:r>
            <a:r>
              <a:rPr lang="pt-BR" altLang="pt-BR" sz="2400">
                <a:solidFill>
                  <a:srgbClr val="FFFF00"/>
                </a:solidFill>
              </a:rPr>
              <a:t>higiene</a:t>
            </a:r>
            <a:r>
              <a:rPr lang="pt-BR" altLang="pt-BR" sz="2400">
                <a:solidFill>
                  <a:srgbClr val="FFFFFF"/>
                </a:solidFill>
              </a:rPr>
              <a:t> durante o banho (sabonete íntimo líquido).</a:t>
            </a:r>
          </a:p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FFFF"/>
                </a:solidFill>
              </a:rPr>
              <a:t>Prefira absorventes, sabonetes e papel higiênico </a:t>
            </a:r>
            <a:r>
              <a:rPr lang="pt-BR" altLang="pt-BR" sz="2400">
                <a:solidFill>
                  <a:srgbClr val="FFFF00"/>
                </a:solidFill>
              </a:rPr>
              <a:t>neutros.</a:t>
            </a:r>
          </a:p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FF00"/>
                </a:solidFill>
              </a:rPr>
              <a:t>Não use</a:t>
            </a:r>
            <a:r>
              <a:rPr lang="pt-BR" altLang="pt-BR" sz="2400">
                <a:solidFill>
                  <a:srgbClr val="FFFFFF"/>
                </a:solidFill>
              </a:rPr>
              <a:t> toalhas e roupas íntimas de outras pessoas.</a:t>
            </a:r>
          </a:p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FFFF"/>
                </a:solidFill>
              </a:rPr>
              <a:t>Prefira </a:t>
            </a:r>
            <a:r>
              <a:rPr lang="pt-BR" altLang="pt-BR" sz="2400">
                <a:solidFill>
                  <a:srgbClr val="FFFF00"/>
                </a:solidFill>
              </a:rPr>
              <a:t>calcinhas de algodão.</a:t>
            </a:r>
          </a:p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FF00"/>
                </a:solidFill>
              </a:rPr>
              <a:t>Evite </a:t>
            </a:r>
            <a:r>
              <a:rPr lang="pt-BR" altLang="pt-BR" sz="2400">
                <a:solidFill>
                  <a:srgbClr val="FFFFFF"/>
                </a:solidFill>
              </a:rPr>
              <a:t>absorventes de uso diário.</a:t>
            </a:r>
          </a:p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FF00"/>
                </a:solidFill>
              </a:rPr>
              <a:t>Evite </a:t>
            </a:r>
            <a:r>
              <a:rPr lang="pt-BR" altLang="pt-BR" sz="2400">
                <a:solidFill>
                  <a:srgbClr val="FFFFFF"/>
                </a:solidFill>
              </a:rPr>
              <a:t>meias e roupas íntimas de nylon e “jeans” apertados.</a:t>
            </a:r>
          </a:p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FFFF"/>
                </a:solidFill>
              </a:rPr>
              <a:t>Passe as roupas íntimas </a:t>
            </a:r>
            <a:r>
              <a:rPr lang="pt-BR" altLang="pt-BR" sz="2400">
                <a:solidFill>
                  <a:srgbClr val="FFFF00"/>
                </a:solidFill>
              </a:rPr>
              <a:t>com ferro.</a:t>
            </a:r>
          </a:p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FF00"/>
                </a:solidFill>
              </a:rPr>
              <a:t>Não pendure</a:t>
            </a:r>
            <a:r>
              <a:rPr lang="pt-BR" altLang="pt-BR" sz="2400">
                <a:solidFill>
                  <a:srgbClr val="FFFFFF"/>
                </a:solidFill>
              </a:rPr>
              <a:t> calcinhas no banheiro.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2448C085-055B-4584-9E93-BBA3A292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r="1060"/>
          <a:stretch>
            <a:fillRect/>
          </a:stretch>
        </p:blipFill>
        <p:spPr bwMode="auto">
          <a:xfrm>
            <a:off x="1296988" y="0"/>
            <a:ext cx="658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>
            <a:extLst>
              <a:ext uri="{FF2B5EF4-FFF2-40B4-BE49-F238E27FC236}">
                <a16:creationId xmlns:a16="http://schemas.microsoft.com/office/drawing/2014/main" id="{966DEA15-F0B7-4B8D-9D00-2C05C9A1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" r="5092"/>
          <a:stretch>
            <a:fillRect/>
          </a:stretch>
        </p:blipFill>
        <p:spPr bwMode="auto">
          <a:xfrm>
            <a:off x="5764213" y="1189038"/>
            <a:ext cx="3344862" cy="548005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460CD45B-AD0D-430E-987D-CF2E64D4D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5638800" cy="23114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9" name="WordArt 21">
            <a:extLst>
              <a:ext uri="{FF2B5EF4-FFF2-40B4-BE49-F238E27FC236}">
                <a16:creationId xmlns:a16="http://schemas.microsoft.com/office/drawing/2014/main" id="{49F7C55E-B98A-4416-B205-9C94EB2C7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1143000"/>
            <a:ext cx="5105400" cy="144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Prevenção do </a:t>
            </a:r>
          </a:p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câncer de mama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EA82FCE-6569-43D7-A2CF-8D9709AE9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33425"/>
            <a:ext cx="6669087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WordArt 3">
            <a:extLst>
              <a:ext uri="{FF2B5EF4-FFF2-40B4-BE49-F238E27FC236}">
                <a16:creationId xmlns:a16="http://schemas.microsoft.com/office/drawing/2014/main" id="{775D8032-B5E1-4E58-9D64-25DAB8BEBE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228600"/>
            <a:ext cx="3352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Colo normal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35EAEE7-5FAD-4BA1-A61F-17C31378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WordArt 3">
            <a:extLst>
              <a:ext uri="{FF2B5EF4-FFF2-40B4-BE49-F238E27FC236}">
                <a16:creationId xmlns:a16="http://schemas.microsoft.com/office/drawing/2014/main" id="{C75D7FB1-37F9-47AB-AA4C-78F7FAA3B8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8800" y="1981200"/>
            <a:ext cx="2819400" cy="213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Colo</a:t>
            </a:r>
          </a:p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normal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WordArt 3">
            <a:extLst>
              <a:ext uri="{FF2B5EF4-FFF2-40B4-BE49-F238E27FC236}">
                <a16:creationId xmlns:a16="http://schemas.microsoft.com/office/drawing/2014/main" id="{DA72CC9E-FA17-4F36-976C-98AA14E823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3048000"/>
            <a:ext cx="4038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Colo com DIU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A4D20935-4A65-47EA-AE82-FCC59F92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1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0000CC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E2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702</Words>
  <Application>Microsoft Office PowerPoint</Application>
  <PresentationFormat>Apresentação na tela (4:3)</PresentationFormat>
  <Paragraphs>116</Paragraphs>
  <Slides>38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1" baseType="lpstr">
      <vt:lpstr>Times New Roman</vt:lpstr>
      <vt:lpstr>Comic Sans MS</vt:lpstr>
      <vt:lpstr>Estrutura padrão</vt:lpstr>
      <vt:lpstr>Apresentação do PowerPoint</vt:lpstr>
      <vt:lpstr>Exames de Rotina Quais e Quando Fazer?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Em todo o mundo o câncer de colo do útero é a segunda causa de morte por câncer em mulheres.  A cada 2 minutos uma mulher morre de câncer do útero no mundo (No Brasil, morrem 10 por dia).  A Prevenção do câncer do colo do útero começa com atitude.  </vt:lpstr>
      <vt:lpstr>Desmistificando o  HPV</vt:lpstr>
      <vt:lpstr>Melhorando a Resposta Imunológica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SM4041-SM4060</dc:title>
  <dc:subject>ENCONTRO DE CASAIS</dc:subject>
  <dc:creator>Pr. MARCELO AUGUSTO DE CARVALHO; Pr. Marcelo Carvalho; cleomenis</dc:creator>
  <cp:keywords>www.4tons.com.br; www.4tons.com</cp:keywords>
  <dc:description>COMÉRCIO PROIBIDO. USO PESSOAL</dc:description>
  <cp:lastModifiedBy>Pr. Marcelo Carvalho</cp:lastModifiedBy>
  <cp:revision>38</cp:revision>
  <dcterms:created xsi:type="dcterms:W3CDTF">2002-11-12T23:43:14Z</dcterms:created>
  <dcterms:modified xsi:type="dcterms:W3CDTF">2019-10-28T11:16:44Z</dcterms:modified>
  <cp:category>VIDA A DOIS; SM-MINISTERIO DA FAMILIA</cp:category>
</cp:coreProperties>
</file>