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6" r:id="rId3"/>
    <p:sldId id="27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60" r:id="rId12"/>
    <p:sldId id="259" r:id="rId13"/>
    <p:sldId id="298" r:id="rId14"/>
    <p:sldId id="299" r:id="rId15"/>
    <p:sldId id="300" r:id="rId16"/>
    <p:sldId id="268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DB"/>
    <a:srgbClr val="030303"/>
    <a:srgbClr val="D9C9B1"/>
    <a:srgbClr val="5C3B27"/>
    <a:srgbClr val="D59C7A"/>
    <a:srgbClr val="FCF075"/>
    <a:srgbClr val="FB8660"/>
    <a:srgbClr val="FB7A53"/>
    <a:srgbClr val="FF8358"/>
    <a:srgbClr val="FEC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3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33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11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09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52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564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29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41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85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98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047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21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97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052766" y="5619750"/>
            <a:ext cx="3591612" cy="733425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accent4"/>
                </a:solidFill>
                <a:latin typeface="Franklin Gothic Book" panose="020B0503020102020204" pitchFamily="34" charset="0"/>
              </a:rPr>
              <a:t>FIEL AO SENHOR</a:t>
            </a:r>
            <a:endParaRPr lang="pt-BR" sz="3600" dirty="0">
              <a:solidFill>
                <a:schemeClr val="accent4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00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474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9989">
            <a:off x="5420674" y="1962327"/>
            <a:ext cx="2829243" cy="3849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65268" y="3222770"/>
            <a:ext cx="2662803" cy="1328200"/>
          </a:xfrm>
        </p:spPr>
        <p:txBody>
          <a:bodyPr>
            <a:noAutofit/>
          </a:bodyPr>
          <a:lstStyle/>
          <a:p>
            <a:pPr algn="l"/>
            <a:r>
              <a:rPr lang="pt-BR" sz="3600" dirty="0"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5</a:t>
            </a:r>
            <a:r>
              <a:rPr lang="pt-BR" sz="3600" dirty="0" smtClean="0"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º PASSO</a:t>
            </a:r>
            <a:r>
              <a:rPr lang="pt-BR" sz="3600" dirty="0" smtClean="0">
                <a:latin typeface="Impact" panose="020B0806030902050204" pitchFamily="34" charset="0"/>
              </a:rPr>
              <a:t/>
            </a:r>
            <a:br>
              <a:rPr lang="pt-BR" sz="3600" dirty="0" smtClean="0">
                <a:latin typeface="Impact" panose="020B0806030902050204" pitchFamily="34" charset="0"/>
              </a:rPr>
            </a:br>
            <a:r>
              <a:rPr lang="pt-BR" sz="2400" b="1" i="1" dirty="0"/>
              <a:t>Somar o total de tudo e colocar </a:t>
            </a:r>
            <a:r>
              <a:rPr lang="pt-BR" sz="2400" b="1" i="1" dirty="0" smtClean="0"/>
              <a:t/>
            </a:r>
            <a:br>
              <a:rPr lang="pt-BR" sz="2400" b="1" i="1" dirty="0" smtClean="0"/>
            </a:br>
            <a:r>
              <a:rPr lang="pt-BR" sz="2400" b="1" i="1" dirty="0" smtClean="0"/>
              <a:t>no </a:t>
            </a:r>
            <a:r>
              <a:rPr lang="pt-BR" sz="2400" b="1" i="1" dirty="0"/>
              <a:t>envelope juntamente</a:t>
            </a:r>
            <a:br>
              <a:rPr lang="pt-BR" sz="2400" b="1" i="1" dirty="0"/>
            </a:br>
            <a:r>
              <a:rPr lang="pt-BR" sz="2400" b="1" i="1" dirty="0"/>
              <a:t>com o valor.</a:t>
            </a:r>
            <a:endParaRPr lang="pt-BR" sz="24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965268" y="494405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b="1" dirty="0">
                <a:latin typeface="NewsGothicBT-BoldCondensed"/>
              </a:rPr>
              <a:t>R$ 60,00 (dízimo - adoração) +</a:t>
            </a:r>
          </a:p>
          <a:p>
            <a:r>
              <a:rPr lang="pt-BR" sz="1400" b="1" dirty="0">
                <a:latin typeface="NewsGothicBT-BoldCondensed"/>
              </a:rPr>
              <a:t>R$ 60,00 (Pacto - gratidão) +</a:t>
            </a:r>
          </a:p>
          <a:p>
            <a:r>
              <a:rPr lang="pt-BR" sz="1400" b="1" dirty="0">
                <a:latin typeface="NewsGothicBT-BoldCondensed"/>
              </a:rPr>
              <a:t>R$ 50,00 (oferta de sacrifício – opcional)</a:t>
            </a:r>
          </a:p>
          <a:p>
            <a:r>
              <a:rPr lang="pt-BR" sz="1400" b="1" dirty="0">
                <a:solidFill>
                  <a:srgbClr val="C00000"/>
                </a:solidFill>
                <a:latin typeface="NewsGothicBT-BoldCondensed"/>
              </a:rPr>
              <a:t>Total = R$ 170,00 (total).</a:t>
            </a:r>
            <a:endParaRPr lang="pt-BR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4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47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66640" y="3452811"/>
            <a:ext cx="5342069" cy="614364"/>
          </a:xfrm>
        </p:spPr>
        <p:txBody>
          <a:bodyPr>
            <a:noAutofit/>
          </a:bodyPr>
          <a:lstStyle/>
          <a:p>
            <a:pPr algn="ctr"/>
            <a:r>
              <a:rPr lang="pt-BR" sz="7000" dirty="0" smtClean="0">
                <a:ln w="28575">
                  <a:solidFill>
                    <a:srgbClr val="D9C9B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CONSELHOS </a:t>
            </a:r>
            <a:r>
              <a:rPr lang="pt-BR" sz="6000" dirty="0" smtClean="0">
                <a:ln w="28575">
                  <a:solidFill>
                    <a:srgbClr val="D9C9B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IMPORTANTES</a:t>
            </a:r>
            <a:br>
              <a:rPr lang="pt-BR" sz="6000" dirty="0" smtClean="0">
                <a:ln w="28575">
                  <a:solidFill>
                    <a:srgbClr val="D9C9B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6600" dirty="0" smtClean="0">
                <a:ln w="28575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QUANDO FOR </a:t>
            </a:r>
            <a:r>
              <a:rPr lang="pt-BR" sz="9600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OFERTAR</a:t>
            </a:r>
            <a:endParaRPr lang="pt-BR" sz="9600" dirty="0">
              <a:ln w="28575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6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639505" y="981173"/>
            <a:ext cx="6114903" cy="5466761"/>
          </a:xfrm>
          <a:prstGeom prst="rect">
            <a:avLst/>
          </a:prstGeom>
          <a:solidFill>
            <a:srgbClr val="03030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24" y="2243578"/>
            <a:ext cx="5624660" cy="421849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78415" y="2243578"/>
            <a:ext cx="5630871" cy="614364"/>
          </a:xfrm>
        </p:spPr>
        <p:txBody>
          <a:bodyPr>
            <a:noAutofit/>
          </a:bodyPr>
          <a:lstStyle/>
          <a:p>
            <a:pPr algn="ctr"/>
            <a:r>
              <a:rPr lang="pt-BR" sz="1800" b="1" i="1" dirty="0">
                <a:solidFill>
                  <a:srgbClr val="FFFEDB"/>
                </a:solidFill>
              </a:rPr>
              <a:t>“O Espírito está impressionando o coração dos homens, e os </a:t>
            </a:r>
            <a:r>
              <a:rPr lang="pt-BR" sz="1800" b="1" i="1" dirty="0" smtClean="0">
                <a:solidFill>
                  <a:srgbClr val="FFFEDB"/>
                </a:solidFill>
              </a:rPr>
              <a:t>que se </a:t>
            </a:r>
            <a:r>
              <a:rPr lang="pt-BR" sz="1800" b="1" i="1" dirty="0">
                <a:solidFill>
                  <a:srgbClr val="FFFEDB"/>
                </a:solidFill>
              </a:rPr>
              <a:t>submetem à Sua influência tornar-se-ão luzes no mundo. </a:t>
            </a:r>
            <a:r>
              <a:rPr lang="pt-BR" sz="1800" b="1" i="1" dirty="0" smtClean="0">
                <a:solidFill>
                  <a:srgbClr val="FFFEDB"/>
                </a:solidFill>
              </a:rPr>
              <a:t>Em toda </a:t>
            </a:r>
            <a:r>
              <a:rPr lang="pt-BR" sz="1800" b="1" i="1" dirty="0">
                <a:solidFill>
                  <a:srgbClr val="FFFEDB"/>
                </a:solidFill>
              </a:rPr>
              <a:t>parte são vistos saindo para comunicar a outros a luz </a:t>
            </a:r>
            <a:r>
              <a:rPr lang="pt-BR" sz="1800" b="1" i="1" dirty="0" smtClean="0">
                <a:solidFill>
                  <a:srgbClr val="FFFEDB"/>
                </a:solidFill>
              </a:rPr>
              <a:t>que receberam</a:t>
            </a:r>
            <a:r>
              <a:rPr lang="pt-BR" sz="1800" b="1" i="1" dirty="0">
                <a:solidFill>
                  <a:srgbClr val="FFFEDB"/>
                </a:solidFill>
              </a:rPr>
              <a:t>, como sucedeu após a descida do Espírito Santo </a:t>
            </a:r>
            <a:r>
              <a:rPr lang="pt-BR" sz="1800" b="1" i="1" dirty="0" smtClean="0">
                <a:solidFill>
                  <a:srgbClr val="FFFEDB"/>
                </a:solidFill>
              </a:rPr>
              <a:t>no dia </a:t>
            </a:r>
            <a:r>
              <a:rPr lang="pt-BR" sz="1800" b="1" i="1" dirty="0">
                <a:solidFill>
                  <a:srgbClr val="FFFEDB"/>
                </a:solidFill>
              </a:rPr>
              <a:t>de Pentecostes. Ao fazerem sua luz brilhar, recebem </a:t>
            </a:r>
            <a:r>
              <a:rPr lang="pt-BR" sz="1800" b="1" i="1" dirty="0" smtClean="0">
                <a:solidFill>
                  <a:srgbClr val="FFFEDB"/>
                </a:solidFill>
              </a:rPr>
              <a:t>cada vez </a:t>
            </a:r>
            <a:r>
              <a:rPr lang="pt-BR" sz="1800" b="1" i="1" dirty="0">
                <a:solidFill>
                  <a:srgbClr val="FFFEDB"/>
                </a:solidFill>
              </a:rPr>
              <a:t>mais do poder do Espírito.” </a:t>
            </a:r>
            <a:r>
              <a:rPr lang="pt-BR" sz="1800" b="1" i="1" dirty="0" smtClean="0">
                <a:solidFill>
                  <a:srgbClr val="FFFEDB"/>
                </a:solidFill>
              </a:rPr>
              <a:t/>
            </a:r>
            <a:br>
              <a:rPr lang="pt-BR" sz="1800" b="1" i="1" dirty="0" smtClean="0">
                <a:solidFill>
                  <a:srgbClr val="FFFEDB"/>
                </a:solidFill>
              </a:rPr>
            </a:br>
            <a:r>
              <a:rPr lang="pt-BR" sz="1800" i="1" dirty="0" smtClean="0">
                <a:solidFill>
                  <a:srgbClr val="FFFEDB"/>
                </a:solidFill>
              </a:rPr>
              <a:t>MM</a:t>
            </a:r>
            <a:r>
              <a:rPr lang="pt-BR" sz="1800" i="1" dirty="0">
                <a:solidFill>
                  <a:srgbClr val="FFFEDB"/>
                </a:solidFill>
              </a:rPr>
              <a:t>, 1999, pág. 183.</a:t>
            </a:r>
            <a:endParaRPr lang="pt-BR" sz="1800" b="1" i="1" dirty="0">
              <a:solidFill>
                <a:srgbClr val="FFFEDB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2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60" y="1276350"/>
            <a:ext cx="5195610" cy="323784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84607" y="4975239"/>
            <a:ext cx="5197263" cy="614364"/>
          </a:xfrm>
        </p:spPr>
        <p:txBody>
          <a:bodyPr>
            <a:noAutofit/>
          </a:bodyPr>
          <a:lstStyle/>
          <a:p>
            <a:pPr algn="ctr"/>
            <a:r>
              <a:rPr lang="pt-BR" sz="2000" b="1" i="1" dirty="0"/>
              <a:t>“Vivemos no tempo do poder do Espírito Santo. Ele está </a:t>
            </a:r>
            <a:r>
              <a:rPr lang="pt-BR" sz="2000" b="1" i="1" dirty="0" smtClean="0"/>
              <a:t>procurando difundir-Se </a:t>
            </a:r>
            <a:r>
              <a:rPr lang="pt-BR" sz="2000" b="1" i="1" dirty="0"/>
              <a:t>mediante os instrumentos humanos, </a:t>
            </a:r>
            <a:r>
              <a:rPr lang="pt-BR" sz="2000" b="1" i="1" dirty="0" smtClean="0"/>
              <a:t>aumentando assim </a:t>
            </a:r>
            <a:r>
              <a:rPr lang="pt-BR" sz="2000" b="1" i="1" dirty="0"/>
              <a:t>Sua influência no mundo.” </a:t>
            </a:r>
            <a:r>
              <a:rPr lang="pt-BR" sz="2000" b="1" i="1" dirty="0" smtClean="0"/>
              <a:t/>
            </a:r>
            <a:br>
              <a:rPr lang="pt-BR" sz="2000" b="1" i="1" dirty="0" smtClean="0"/>
            </a:br>
            <a:r>
              <a:rPr lang="pt-BR" sz="2000" i="1" dirty="0" smtClean="0"/>
              <a:t>SC</a:t>
            </a:r>
            <a:r>
              <a:rPr lang="pt-BR" sz="2000" i="1" dirty="0"/>
              <a:t>, pág. 251.</a:t>
            </a:r>
            <a:endParaRPr lang="pt-BR" sz="2000" b="1" i="1" dirty="0"/>
          </a:p>
        </p:txBody>
      </p:sp>
      <p:sp>
        <p:nvSpPr>
          <p:cNvPr id="9" name="Retângulo 8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46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47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7495" y="2147199"/>
            <a:ext cx="5527201" cy="614364"/>
          </a:xfrm>
        </p:spPr>
        <p:txBody>
          <a:bodyPr>
            <a:noAutofit/>
          </a:bodyPr>
          <a:lstStyle/>
          <a:p>
            <a:pPr algn="ctr"/>
            <a:r>
              <a:rPr lang="pt-BR" sz="1800" b="1" i="1" dirty="0"/>
              <a:t>“O senhor fez a difusão da luz e verdade na Terra </a:t>
            </a:r>
            <a:r>
              <a:rPr lang="pt-BR" sz="1800" b="1" i="1" dirty="0" smtClean="0"/>
              <a:t>dependente dos </a:t>
            </a:r>
            <a:r>
              <a:rPr lang="pt-BR" sz="1800" b="1" i="1" dirty="0"/>
              <a:t>esforços voluntários e das ofertas dos que são </a:t>
            </a:r>
            <a:r>
              <a:rPr lang="pt-BR" sz="1800" b="1" i="1" dirty="0" smtClean="0"/>
              <a:t>participantes dos </a:t>
            </a:r>
            <a:r>
              <a:rPr lang="pt-BR" sz="1800" b="1" i="1" dirty="0"/>
              <a:t>dons celestiais. Relativamente poucos são chamados </a:t>
            </a:r>
            <a:r>
              <a:rPr lang="pt-BR" sz="1800" b="1" i="1" dirty="0" smtClean="0"/>
              <a:t>a viajarem </a:t>
            </a:r>
            <a:r>
              <a:rPr lang="pt-BR" sz="1800" b="1" i="1" dirty="0"/>
              <a:t>como ministros ou missionários, mas multidões </a:t>
            </a:r>
            <a:r>
              <a:rPr lang="pt-BR" sz="1800" b="1" i="1" dirty="0" smtClean="0"/>
              <a:t>devem cooperar </a:t>
            </a:r>
            <a:r>
              <a:rPr lang="pt-BR" sz="1800" b="1" i="1" dirty="0"/>
              <a:t>em disseminar a verdade mediante os seus recursos</a:t>
            </a:r>
            <a:r>
              <a:rPr lang="pt-BR" sz="1800" b="1" i="1" dirty="0" smtClean="0"/>
              <a:t>... Ofertas </a:t>
            </a:r>
            <a:r>
              <a:rPr lang="pt-BR" sz="1800" b="1" i="1" dirty="0"/>
              <a:t>voluntárias e o dízimo constituem a receita do evangelho.”</a:t>
            </a:r>
            <a:br>
              <a:rPr lang="pt-BR" sz="1800" b="1" i="1" dirty="0"/>
            </a:br>
            <a:r>
              <a:rPr lang="nl-NL" sz="1800" i="1" dirty="0"/>
              <a:t>TS, vol. 2, pág. 40.</a:t>
            </a:r>
            <a:endParaRPr lang="pt-BR" sz="1800" b="1" i="1" dirty="0"/>
          </a:p>
        </p:txBody>
      </p:sp>
      <p:sp>
        <p:nvSpPr>
          <p:cNvPr id="9" name="Retângulo 8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0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47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0106" y="4767851"/>
            <a:ext cx="5875993" cy="614364"/>
          </a:xfrm>
        </p:spPr>
        <p:txBody>
          <a:bodyPr>
            <a:noAutofit/>
          </a:bodyPr>
          <a:lstStyle/>
          <a:p>
            <a:pPr algn="ctr"/>
            <a:r>
              <a:rPr lang="pt-BR" sz="2000" b="1" i="1" dirty="0"/>
              <a:t>“Cristo guardará o nome de todos os que não consideram </a:t>
            </a:r>
            <a:r>
              <a:rPr lang="pt-BR" sz="2000" b="1" i="1" dirty="0" smtClean="0"/>
              <a:t>custoso demais </a:t>
            </a:r>
            <a:r>
              <a:rPr lang="pt-BR" sz="2000" b="1" i="1" dirty="0"/>
              <a:t>um sacrifício para Lhe ser oferecido sobre o </a:t>
            </a:r>
            <a:r>
              <a:rPr lang="pt-BR" sz="2000" b="1" i="1" dirty="0" smtClean="0"/>
              <a:t>altar da </a:t>
            </a:r>
            <a:r>
              <a:rPr lang="pt-BR" sz="2000" b="1" i="1" dirty="0"/>
              <a:t>fé e do amor. Tudo Ele sacrificou pela humanidade caída. </a:t>
            </a:r>
            <a:r>
              <a:rPr lang="pt-BR" sz="2000" b="1" i="1" dirty="0" smtClean="0"/>
              <a:t>O nome </a:t>
            </a:r>
            <a:r>
              <a:rPr lang="pt-BR" sz="2000" b="1" i="1" dirty="0"/>
              <a:t>do obediente, do que se sacrifica e é fiel será gravado nas</a:t>
            </a:r>
            <a:br>
              <a:rPr lang="pt-BR" sz="2000" b="1" i="1" dirty="0"/>
            </a:br>
            <a:r>
              <a:rPr lang="pt-BR" sz="2000" b="1" i="1" dirty="0"/>
              <a:t>palmas das Suas mãos.” </a:t>
            </a:r>
            <a:r>
              <a:rPr lang="pt-BR" sz="2000" b="1" i="1" dirty="0" smtClean="0"/>
              <a:t/>
            </a:r>
            <a:br>
              <a:rPr lang="pt-BR" sz="2000" b="1" i="1" dirty="0" smtClean="0"/>
            </a:br>
            <a:r>
              <a:rPr lang="pt-BR" sz="2000" i="1" dirty="0" smtClean="0"/>
              <a:t>AE</a:t>
            </a:r>
            <a:r>
              <a:rPr lang="pt-BR" sz="2000" i="1" dirty="0"/>
              <a:t>, pág. 344.</a:t>
            </a:r>
            <a:endParaRPr lang="pt-BR" sz="2000" b="1" i="1" dirty="0"/>
          </a:p>
        </p:txBody>
      </p:sp>
      <p:sp>
        <p:nvSpPr>
          <p:cNvPr id="9" name="Retângulo 8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53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8" r="20704"/>
          <a:stretch/>
        </p:blipFill>
        <p:spPr>
          <a:xfrm>
            <a:off x="2641599" y="989466"/>
            <a:ext cx="6110515" cy="551293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2475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231825" y="1615148"/>
            <a:ext cx="42281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/>
              <a:t>“Quanto mais perto nos achegarmos de Cristo</a:t>
            </a:r>
            <a:r>
              <a:rPr lang="pt-BR" sz="2400" b="1" dirty="0" smtClean="0"/>
              <a:t>, mais </a:t>
            </a:r>
            <a:r>
              <a:rPr lang="pt-BR" sz="2400" b="1" dirty="0"/>
              <a:t>perto estaremos uns dos outros.”</a:t>
            </a:r>
          </a:p>
          <a:p>
            <a:pPr algn="r"/>
            <a:r>
              <a:rPr lang="pt-BR" sz="2000" dirty="0"/>
              <a:t>O Lar Adventista, pág.179.</a:t>
            </a:r>
            <a:endParaRPr lang="pt-BR" i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39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0" t="-232" r="15150" b="232"/>
          <a:stretch/>
        </p:blipFill>
        <p:spPr>
          <a:xfrm>
            <a:off x="2638425" y="962024"/>
            <a:ext cx="6124575" cy="546655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75973" y="3959253"/>
            <a:ext cx="5600305" cy="1071025"/>
          </a:xfrm>
        </p:spPr>
        <p:txBody>
          <a:bodyPr>
            <a:noAutofit/>
          </a:bodyPr>
          <a:lstStyle/>
          <a:p>
            <a:pPr algn="l"/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irmão que tem uma renda mensal de </a:t>
            </a: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$ 600,00</a:t>
            </a: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decidiu </a:t>
            </a:r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 </a:t>
            </a: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 </a:t>
            </a:r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Senhor devolvendo os dízimos e fazendo um o </a:t>
            </a: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pacto de </a:t>
            </a:r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10%. Indo mais além, decidiu </a:t>
            </a: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ajudar </a:t>
            </a:r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igreja local com uma </a:t>
            </a: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oferta</a:t>
            </a:r>
            <a:b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sacrifício </a:t>
            </a:r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valor de </a:t>
            </a: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$ 50,00 </a:t>
            </a: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mês, para </a:t>
            </a: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aquisição </a:t>
            </a:r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novo </a:t>
            </a:r>
            <a:b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</a:t>
            </a:r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Como </a:t>
            </a: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preencher </a:t>
            </a:r>
            <a:b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guia?</a:t>
            </a:r>
            <a:endParaRPr lang="pt-BR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30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47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46146" y="3394817"/>
            <a:ext cx="2615670" cy="1328200"/>
          </a:xfrm>
        </p:spPr>
        <p:txBody>
          <a:bodyPr>
            <a:noAutofit/>
          </a:bodyPr>
          <a:lstStyle/>
          <a:p>
            <a:pPr algn="l"/>
            <a:r>
              <a:rPr lang="pt-BR" sz="3600" dirty="0"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1º </a:t>
            </a:r>
            <a:r>
              <a:rPr lang="pt-BR" sz="3600" dirty="0" smtClean="0"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PASSO</a:t>
            </a:r>
            <a:br>
              <a:rPr lang="pt-BR" sz="3600" dirty="0" smtClean="0"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2400" b="1" i="1" dirty="0" smtClean="0"/>
              <a:t>Preencher </a:t>
            </a:r>
            <a:r>
              <a:rPr lang="pt-BR" sz="2400" b="1" i="1" dirty="0"/>
              <a:t>todos os dados iniciais de identificação:</a:t>
            </a:r>
            <a:br>
              <a:rPr lang="pt-BR" sz="2400" b="1" i="1" dirty="0"/>
            </a:br>
            <a:r>
              <a:rPr lang="pt-BR" sz="2400" b="1" i="1" dirty="0"/>
              <a:t>Igreja, nome, </a:t>
            </a:r>
            <a:r>
              <a:rPr lang="pt-BR" sz="2400" b="1" i="1" dirty="0" smtClean="0"/>
              <a:t/>
            </a:r>
            <a:br>
              <a:rPr lang="pt-BR" sz="2400" b="1" i="1" dirty="0" smtClean="0"/>
            </a:br>
            <a:r>
              <a:rPr lang="pt-BR" sz="2400" b="1" i="1" dirty="0" smtClean="0"/>
              <a:t>mês </a:t>
            </a:r>
            <a:r>
              <a:rPr lang="pt-BR" sz="2400" b="1" i="1" dirty="0"/>
              <a:t>e ano;</a:t>
            </a:r>
            <a:endParaRPr lang="pt-BR" sz="24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9989">
            <a:off x="5420674" y="1962327"/>
            <a:ext cx="2829243" cy="3849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561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47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17866" y="3734181"/>
            <a:ext cx="2615670" cy="1328200"/>
          </a:xfrm>
        </p:spPr>
        <p:txBody>
          <a:bodyPr>
            <a:noAutofit/>
          </a:bodyPr>
          <a:lstStyle/>
          <a:p>
            <a:pPr algn="l"/>
            <a:r>
              <a:rPr lang="pt-BR" sz="3600" dirty="0"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  <a:r>
              <a:rPr lang="pt-BR" sz="3600" dirty="0" smtClean="0"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º PASSO</a:t>
            </a:r>
            <a:r>
              <a:rPr lang="pt-BR" sz="3600" dirty="0" smtClean="0">
                <a:latin typeface="Impact" panose="020B0806030902050204" pitchFamily="34" charset="0"/>
              </a:rPr>
              <a:t/>
            </a:r>
            <a:br>
              <a:rPr lang="pt-BR" sz="3600" dirty="0" smtClean="0">
                <a:latin typeface="Impact" panose="020B0806030902050204" pitchFamily="34" charset="0"/>
              </a:rPr>
            </a:br>
            <a:r>
              <a:rPr lang="pt-BR" sz="2400" b="1" i="1" dirty="0" smtClean="0"/>
              <a:t>No </a:t>
            </a:r>
            <a:r>
              <a:rPr lang="pt-BR" sz="2400" b="1" i="1" dirty="0"/>
              <a:t>espaço onde estiver escrito DÍZIMO, escrever </a:t>
            </a:r>
            <a:r>
              <a:rPr lang="pt-BR" sz="2400" b="1" i="1" dirty="0" smtClean="0"/>
              <a:t/>
            </a:r>
            <a:br>
              <a:rPr lang="pt-BR" sz="2400" b="1" i="1" dirty="0" smtClean="0"/>
            </a:br>
            <a:r>
              <a:rPr lang="pt-BR" sz="2400" b="1" i="1" dirty="0" smtClean="0"/>
              <a:t>o valor do </a:t>
            </a:r>
            <a:r>
              <a:rPr lang="pt-BR" sz="2400" b="1" i="1" dirty="0"/>
              <a:t>dízimo, nesse exemplo, </a:t>
            </a:r>
            <a:r>
              <a:rPr lang="pt-BR" sz="2400" b="1" i="1" dirty="0" smtClean="0"/>
              <a:t/>
            </a:r>
            <a:br>
              <a:rPr lang="pt-BR" sz="2400" b="1" i="1" dirty="0" smtClean="0"/>
            </a:br>
            <a:r>
              <a:rPr lang="pt-BR" sz="2400" b="1" i="1" dirty="0" smtClean="0"/>
              <a:t>R</a:t>
            </a:r>
            <a:r>
              <a:rPr lang="pt-BR" sz="2400" b="1" i="1" dirty="0"/>
              <a:t>$ 60,00;</a:t>
            </a:r>
            <a:endParaRPr lang="pt-BR" sz="24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9989">
            <a:off x="5420674" y="1962327"/>
            <a:ext cx="2829243" cy="3849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9850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474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62" y="1276350"/>
            <a:ext cx="4579315" cy="465939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71775" y="3956541"/>
            <a:ext cx="4110087" cy="1328200"/>
          </a:xfrm>
        </p:spPr>
        <p:txBody>
          <a:bodyPr>
            <a:noAutofit/>
          </a:bodyPr>
          <a:lstStyle/>
          <a:p>
            <a:pPr algn="r"/>
            <a:r>
              <a:rPr lang="pt-BR" sz="1900" b="1" i="1" dirty="0" smtClean="0">
                <a:latin typeface="Impact" panose="020B0806030902050204" pitchFamily="34" charset="0"/>
              </a:rPr>
              <a:t/>
            </a:r>
            <a:br>
              <a:rPr lang="pt-BR" sz="1900" b="1" i="1" dirty="0" smtClean="0">
                <a:latin typeface="Impact" panose="020B0806030902050204" pitchFamily="34" charset="0"/>
              </a:rPr>
            </a:br>
            <a:r>
              <a:rPr lang="pt-BR" sz="1900" b="1" i="1" dirty="0" smtClean="0"/>
              <a:t>Esse </a:t>
            </a:r>
            <a:r>
              <a:rPr lang="pt-BR" sz="1900" b="1" i="1" dirty="0"/>
              <a:t>valor representa os </a:t>
            </a:r>
            <a:r>
              <a:rPr lang="pt-BR" sz="1900" b="1" i="1" dirty="0" smtClean="0"/>
              <a:t/>
            </a:r>
            <a:br>
              <a:rPr lang="pt-BR" sz="1900" b="1" i="1" dirty="0" smtClean="0"/>
            </a:br>
            <a:r>
              <a:rPr lang="pt-BR" sz="1900" b="1" i="1" dirty="0" smtClean="0"/>
              <a:t>10</a:t>
            </a:r>
            <a:r>
              <a:rPr lang="pt-BR" sz="1900" b="1" i="1" dirty="0"/>
              <a:t>% da renda do adorador, </a:t>
            </a:r>
            <a:r>
              <a:rPr lang="pt-BR" sz="1900" b="1" i="1" dirty="0" smtClean="0"/>
              <a:t/>
            </a:r>
            <a:br>
              <a:rPr lang="pt-BR" sz="1900" b="1" i="1" dirty="0" smtClean="0"/>
            </a:br>
            <a:r>
              <a:rPr lang="pt-BR" sz="1900" b="1" i="1" dirty="0" smtClean="0"/>
              <a:t>conforme orientações </a:t>
            </a:r>
            <a:r>
              <a:rPr lang="pt-BR" sz="1900" b="1" i="1" dirty="0"/>
              <a:t>do </a:t>
            </a:r>
            <a:r>
              <a:rPr lang="pt-BR" sz="1900" b="1" i="1" dirty="0" smtClean="0"/>
              <a:t/>
            </a:r>
            <a:br>
              <a:rPr lang="pt-BR" sz="1900" b="1" i="1" dirty="0" smtClean="0"/>
            </a:br>
            <a:r>
              <a:rPr lang="pt-BR" sz="1900" b="1" i="1" dirty="0" smtClean="0"/>
              <a:t>Senhor </a:t>
            </a:r>
            <a:r>
              <a:rPr lang="pt-BR" sz="1900" b="1" i="1" dirty="0"/>
              <a:t>em </a:t>
            </a:r>
            <a:r>
              <a:rPr lang="pt-BR" sz="1900" b="1" i="1" dirty="0">
                <a:solidFill>
                  <a:srgbClr val="C00000"/>
                </a:solidFill>
              </a:rPr>
              <a:t>Levítico 27:30,32</a:t>
            </a:r>
            <a:r>
              <a:rPr lang="pt-BR" sz="1900" b="1" i="1" dirty="0"/>
              <a:t>. </a:t>
            </a:r>
            <a:r>
              <a:rPr lang="pt-BR" sz="1900" b="1" i="1" dirty="0" smtClean="0"/>
              <a:t/>
            </a:r>
            <a:br>
              <a:rPr lang="pt-BR" sz="1900" b="1" i="1" dirty="0" smtClean="0"/>
            </a:br>
            <a:r>
              <a:rPr lang="pt-BR" sz="1900" b="1" i="1" dirty="0" smtClean="0"/>
              <a:t>Os </a:t>
            </a:r>
            <a:r>
              <a:rPr lang="pt-BR" sz="1900" b="1" i="1" dirty="0"/>
              <a:t>dízimos serão </a:t>
            </a:r>
            <a:r>
              <a:rPr lang="pt-BR" sz="1900" b="1" i="1" dirty="0" smtClean="0"/>
              <a:t>destinados</a:t>
            </a:r>
            <a:br>
              <a:rPr lang="pt-BR" sz="1900" b="1" i="1" dirty="0" smtClean="0"/>
            </a:br>
            <a:r>
              <a:rPr lang="pt-BR" sz="1900" b="1" i="1" dirty="0" smtClean="0"/>
              <a:t> desde </a:t>
            </a:r>
            <a:r>
              <a:rPr lang="pt-BR" sz="1900" b="1" i="1" dirty="0"/>
              <a:t>sua </a:t>
            </a:r>
            <a:r>
              <a:rPr lang="pt-BR" sz="1900" b="1" i="1" dirty="0" smtClean="0"/>
              <a:t> Associação/Missão  até </a:t>
            </a:r>
            <a:r>
              <a:rPr lang="pt-BR" sz="1900" b="1" i="1" dirty="0"/>
              <a:t>as </a:t>
            </a:r>
            <a:r>
              <a:rPr lang="pt-BR" sz="1900" b="1" i="1" dirty="0" smtClean="0"/>
              <a:t>terras estrangeiras, aos missionários </a:t>
            </a:r>
            <a:r>
              <a:rPr lang="pt-BR" sz="1900" b="1" i="1" dirty="0"/>
              <a:t>ao </a:t>
            </a:r>
            <a:r>
              <a:rPr lang="pt-BR" sz="1900" b="1" i="1" dirty="0" smtClean="0"/>
              <a:t>redor do </a:t>
            </a:r>
            <a:r>
              <a:rPr lang="pt-BR" sz="1900" b="1" i="1" dirty="0"/>
              <a:t>mundo;</a:t>
            </a:r>
            <a:endParaRPr lang="pt-BR" sz="19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574284" y="2206223"/>
            <a:ext cx="25421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OBSERVAÇÃO</a:t>
            </a:r>
            <a:endParaRPr lang="pt-BR" sz="3200" dirty="0"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2081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47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7292" y="3394816"/>
            <a:ext cx="2615670" cy="1328200"/>
          </a:xfrm>
        </p:spPr>
        <p:txBody>
          <a:bodyPr>
            <a:noAutofit/>
          </a:bodyPr>
          <a:lstStyle/>
          <a:p>
            <a:pPr algn="l"/>
            <a:r>
              <a:rPr lang="pt-BR" sz="3600" dirty="0"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  <a:r>
              <a:rPr lang="pt-BR" sz="3600" dirty="0" smtClean="0"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º PASSO</a:t>
            </a:r>
            <a:r>
              <a:rPr lang="pt-BR" sz="3600" dirty="0" smtClean="0">
                <a:latin typeface="Impact" panose="020B0806030902050204" pitchFamily="34" charset="0"/>
              </a:rPr>
              <a:t/>
            </a:r>
            <a:br>
              <a:rPr lang="pt-BR" sz="3600" dirty="0" smtClean="0">
                <a:latin typeface="Impact" panose="020B0806030902050204" pitchFamily="34" charset="0"/>
              </a:rPr>
            </a:br>
            <a:r>
              <a:rPr lang="pt-BR" sz="2400" b="1" i="1" dirty="0" smtClean="0"/>
              <a:t>No </a:t>
            </a:r>
            <a:r>
              <a:rPr lang="pt-BR" sz="2400" b="1" i="1" dirty="0"/>
              <a:t>espaço onde estiver escrito PACTO, escrever também</a:t>
            </a:r>
            <a:br>
              <a:rPr lang="pt-BR" sz="2400" b="1" i="1" dirty="0"/>
            </a:br>
            <a:r>
              <a:rPr lang="pt-BR" sz="2400" b="1" i="1" dirty="0"/>
              <a:t>10% - R$ 60,00</a:t>
            </a:r>
            <a:r>
              <a:rPr lang="pt-BR" sz="2400" b="1" i="1" dirty="0" smtClean="0"/>
              <a:t>;</a:t>
            </a:r>
            <a:endParaRPr lang="pt-BR" sz="24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9989">
            <a:off x="5420674" y="1962327"/>
            <a:ext cx="2829243" cy="3849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83670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474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62" y="1276350"/>
            <a:ext cx="4579315" cy="465939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574284" y="2206223"/>
            <a:ext cx="25421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OBSERVAÇÃO</a:t>
            </a:r>
            <a:endParaRPr lang="pt-BR" sz="3200" dirty="0"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0676" y="3835511"/>
            <a:ext cx="3058730" cy="1328200"/>
          </a:xfrm>
        </p:spPr>
        <p:txBody>
          <a:bodyPr>
            <a:noAutofit/>
          </a:bodyPr>
          <a:lstStyle/>
          <a:p>
            <a:pPr algn="r"/>
            <a:r>
              <a:rPr lang="pt-BR" sz="1800" b="1" i="1" dirty="0" smtClean="0">
                <a:latin typeface="Impact" panose="020B0806030902050204" pitchFamily="34" charset="0"/>
              </a:rPr>
              <a:t/>
            </a:r>
            <a:br>
              <a:rPr lang="pt-BR" sz="1800" b="1" i="1" dirty="0" smtClean="0">
                <a:latin typeface="Impact" panose="020B0806030902050204" pitchFamily="34" charset="0"/>
              </a:rPr>
            </a:br>
            <a:r>
              <a:rPr lang="pt-BR" sz="2000" b="1" i="1" dirty="0"/>
              <a:t>O Pacto também é </a:t>
            </a:r>
            <a:r>
              <a:rPr lang="pt-BR" sz="2000" b="1" i="1" dirty="0" smtClean="0"/>
              <a:t/>
            </a:r>
            <a:br>
              <a:rPr lang="pt-BR" sz="2000" b="1" i="1" dirty="0" smtClean="0"/>
            </a:br>
            <a:r>
              <a:rPr lang="pt-BR" sz="2000" b="1" i="1" dirty="0" smtClean="0"/>
              <a:t>em </a:t>
            </a:r>
            <a:r>
              <a:rPr lang="pt-BR" sz="2000" b="1" i="1" dirty="0"/>
              <a:t>porcentagem, proporcional às </a:t>
            </a:r>
            <a:r>
              <a:rPr lang="pt-BR" sz="2000" b="1" i="1" dirty="0" smtClean="0"/>
              <a:t>bênçãos conforme </a:t>
            </a:r>
            <a:r>
              <a:rPr lang="pt-BR" sz="2000" b="1" i="1" dirty="0" smtClean="0">
                <a:solidFill>
                  <a:srgbClr val="C00000"/>
                </a:solidFill>
              </a:rPr>
              <a:t>II </a:t>
            </a:r>
            <a:r>
              <a:rPr lang="pt-BR" sz="2000" b="1" i="1" dirty="0">
                <a:solidFill>
                  <a:srgbClr val="C00000"/>
                </a:solidFill>
              </a:rPr>
              <a:t>Cor.9:7</a:t>
            </a:r>
            <a:r>
              <a:rPr lang="pt-BR" sz="2000" b="1" i="1" dirty="0"/>
              <a:t>. Nesse </a:t>
            </a:r>
            <a:r>
              <a:rPr lang="pt-BR" sz="2000" b="1" i="1" dirty="0" smtClean="0"/>
              <a:t>exemplo o </a:t>
            </a:r>
            <a:r>
              <a:rPr lang="pt-BR" sz="2000" b="1" i="1" dirty="0"/>
              <a:t>adorador decidiu </a:t>
            </a:r>
            <a:r>
              <a:rPr lang="pt-BR" sz="2000" b="1" i="1" dirty="0" smtClean="0"/>
              <a:t/>
            </a:r>
            <a:br>
              <a:rPr lang="pt-BR" sz="2000" b="1" i="1" dirty="0" smtClean="0"/>
            </a:br>
            <a:r>
              <a:rPr lang="pt-BR" sz="2000" b="1" i="1" dirty="0" smtClean="0"/>
              <a:t>entregar </a:t>
            </a:r>
            <a:r>
              <a:rPr lang="pt-BR" sz="2000" b="1" i="1" dirty="0"/>
              <a:t>10</a:t>
            </a:r>
            <a:r>
              <a:rPr lang="pt-BR" sz="2000" b="1" i="1" dirty="0" smtClean="0"/>
              <a:t>% de sua renda </a:t>
            </a:r>
            <a:r>
              <a:rPr lang="pt-BR" sz="2000" b="1" i="1" dirty="0"/>
              <a:t>como pacto ao Senhor.</a:t>
            </a:r>
            <a:endParaRPr lang="pt-BR" sz="18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46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474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9989">
            <a:off x="5420674" y="1962327"/>
            <a:ext cx="2829243" cy="3849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55571" y="4441191"/>
            <a:ext cx="2662803" cy="1328200"/>
          </a:xfrm>
        </p:spPr>
        <p:txBody>
          <a:bodyPr>
            <a:noAutofit/>
          </a:bodyPr>
          <a:lstStyle/>
          <a:p>
            <a:pPr algn="l"/>
            <a:r>
              <a:rPr lang="pt-BR" sz="3600" dirty="0" smtClean="0"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4º PASSO</a:t>
            </a:r>
            <a:r>
              <a:rPr lang="pt-BR" sz="3600" dirty="0" smtClean="0">
                <a:latin typeface="Impact" panose="020B0806030902050204" pitchFamily="34" charset="0"/>
              </a:rPr>
              <a:t/>
            </a:r>
            <a:br>
              <a:rPr lang="pt-BR" sz="3600" dirty="0" smtClean="0">
                <a:latin typeface="Impact" panose="020B0806030902050204" pitchFamily="34" charset="0"/>
              </a:rPr>
            </a:br>
            <a:r>
              <a:rPr lang="pt-BR" sz="2400" b="1" i="1" dirty="0"/>
              <a:t>No espaço onde estiver escrito OFERTA DE SACRIFÍCIO,</a:t>
            </a:r>
            <a:br>
              <a:rPr lang="pt-BR" sz="2400" b="1" i="1" dirty="0"/>
            </a:br>
            <a:r>
              <a:rPr lang="pt-BR" sz="2400" b="1" i="1" dirty="0"/>
              <a:t>o irmão desse exemplo, escreveu R$ 50,00 que fora proposto para</a:t>
            </a:r>
            <a:br>
              <a:rPr lang="pt-BR" sz="2400" b="1" i="1" dirty="0"/>
            </a:br>
            <a:r>
              <a:rPr lang="pt-BR" sz="2400" b="1" i="1" dirty="0"/>
              <a:t>o som da igreja local.</a:t>
            </a:r>
            <a:endParaRPr lang="pt-BR" sz="24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4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474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62" y="1276350"/>
            <a:ext cx="4579315" cy="465939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574284" y="1951699"/>
            <a:ext cx="25421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OBSERVAÇÃO</a:t>
            </a:r>
            <a:endParaRPr lang="pt-BR" sz="3200" dirty="0"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25660" y="4372837"/>
            <a:ext cx="4232636" cy="1328200"/>
          </a:xfrm>
        </p:spPr>
        <p:txBody>
          <a:bodyPr>
            <a:noAutofit/>
          </a:bodyPr>
          <a:lstStyle/>
          <a:p>
            <a:pPr algn="r"/>
            <a:r>
              <a:rPr lang="pt-BR" sz="1900" b="1" i="1" dirty="0" smtClean="0">
                <a:latin typeface="Impact" panose="020B0806030902050204" pitchFamily="34" charset="0"/>
              </a:rPr>
              <a:t/>
            </a:r>
            <a:br>
              <a:rPr lang="pt-BR" sz="1900" b="1" i="1" dirty="0" smtClean="0">
                <a:latin typeface="Impact" panose="020B0806030902050204" pitchFamily="34" charset="0"/>
              </a:rPr>
            </a:br>
            <a:r>
              <a:rPr lang="pt-BR" sz="1900" b="1" i="1" dirty="0"/>
              <a:t>Esse valor será destinado </a:t>
            </a:r>
            <a:r>
              <a:rPr lang="pt-BR" sz="1900" b="1" i="1" dirty="0" smtClean="0"/>
              <a:t/>
            </a:r>
            <a:br>
              <a:rPr lang="pt-BR" sz="1900" b="1" i="1" dirty="0" smtClean="0"/>
            </a:br>
            <a:r>
              <a:rPr lang="pt-BR" sz="1900" b="1" i="1" dirty="0" smtClean="0"/>
              <a:t>integralmente </a:t>
            </a:r>
            <a:r>
              <a:rPr lang="pt-BR" sz="1900" b="1" i="1" dirty="0"/>
              <a:t>à compra </a:t>
            </a:r>
            <a:r>
              <a:rPr lang="pt-BR" sz="1900" b="1" i="1" dirty="0" smtClean="0"/>
              <a:t/>
            </a:r>
            <a:br>
              <a:rPr lang="pt-BR" sz="1900" b="1" i="1" dirty="0" smtClean="0"/>
            </a:br>
            <a:r>
              <a:rPr lang="pt-BR" sz="1900" b="1" i="1" dirty="0" smtClean="0"/>
              <a:t>do </a:t>
            </a:r>
            <a:r>
              <a:rPr lang="pt-BR" sz="1900" b="1" i="1" dirty="0"/>
              <a:t>som </a:t>
            </a:r>
            <a:r>
              <a:rPr lang="pt-BR" sz="1900" b="1" i="1" dirty="0" smtClean="0"/>
              <a:t>conforme indicado </a:t>
            </a:r>
            <a:br>
              <a:rPr lang="pt-BR" sz="1900" b="1" i="1" dirty="0" smtClean="0"/>
            </a:br>
            <a:r>
              <a:rPr lang="pt-BR" sz="1900" b="1" i="1" dirty="0" smtClean="0"/>
              <a:t>por </a:t>
            </a:r>
            <a:r>
              <a:rPr lang="pt-BR" sz="1900" b="1" i="1" dirty="0"/>
              <a:t>esse irmão. Neste </a:t>
            </a:r>
            <a:r>
              <a:rPr lang="pt-BR" sz="1900" b="1" i="1" dirty="0" smtClean="0"/>
              <a:t/>
            </a:r>
            <a:br>
              <a:rPr lang="pt-BR" sz="1900" b="1" i="1" dirty="0" smtClean="0"/>
            </a:br>
            <a:r>
              <a:rPr lang="pt-BR" sz="1900" b="1" i="1" dirty="0" smtClean="0"/>
              <a:t>exemplo</a:t>
            </a:r>
            <a:r>
              <a:rPr lang="pt-BR" sz="1900" b="1" i="1" dirty="0"/>
              <a:t>, </a:t>
            </a:r>
            <a:r>
              <a:rPr lang="pt-BR" sz="1900" b="1" i="1" dirty="0" smtClean="0"/>
              <a:t>nenhuma </a:t>
            </a:r>
            <a:br>
              <a:rPr lang="pt-BR" sz="1900" b="1" i="1" dirty="0" smtClean="0"/>
            </a:br>
            <a:r>
              <a:rPr lang="pt-BR" sz="1900" b="1" i="1" dirty="0" smtClean="0"/>
              <a:t>porcentagem será </a:t>
            </a:r>
            <a:r>
              <a:rPr lang="pt-BR" sz="1900" b="1" i="1" dirty="0"/>
              <a:t>destinada </a:t>
            </a:r>
            <a:r>
              <a:rPr lang="pt-BR" sz="1900" b="1" i="1" dirty="0" smtClean="0"/>
              <a:t/>
            </a:r>
            <a:br>
              <a:rPr lang="pt-BR" sz="1900" b="1" i="1" dirty="0" smtClean="0"/>
            </a:br>
            <a:r>
              <a:rPr lang="pt-BR" sz="1900" b="1" i="1" dirty="0" smtClean="0"/>
              <a:t>para </a:t>
            </a:r>
            <a:r>
              <a:rPr lang="pt-BR" sz="1900" b="1" i="1" dirty="0"/>
              <a:t>a pregação do evangelho no território </a:t>
            </a:r>
            <a:r>
              <a:rPr lang="pt-BR" sz="1900" b="1" i="1" dirty="0" smtClean="0"/>
              <a:t>da Associação/Missão </a:t>
            </a:r>
            <a:r>
              <a:rPr lang="pt-BR" sz="1900" b="1" i="1" dirty="0"/>
              <a:t>e nem para os </a:t>
            </a:r>
            <a:r>
              <a:rPr lang="pt-BR" sz="1900" b="1" i="1" dirty="0" smtClean="0"/>
              <a:t>territórios missionários. A recomendação é que </a:t>
            </a:r>
            <a:r>
              <a:rPr lang="pt-BR" sz="1900" b="1" i="1" dirty="0"/>
              <a:t>essa oferta só deve existir depois que o doador entregar os </a:t>
            </a:r>
            <a:r>
              <a:rPr lang="pt-BR" sz="1900" b="1" i="1" dirty="0" smtClean="0"/>
              <a:t>dízimos e </a:t>
            </a:r>
            <a:r>
              <a:rPr lang="pt-BR" sz="1900" b="1" i="1" dirty="0"/>
              <a:t>o pacto.</a:t>
            </a:r>
            <a:endParaRPr lang="pt-BR" sz="19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278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</TotalTime>
  <Words>344</Words>
  <Application>Microsoft Office PowerPoint</Application>
  <PresentationFormat>Apresentação na tela (4:3)</PresentationFormat>
  <Paragraphs>38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Franklin Gothic Book</vt:lpstr>
      <vt:lpstr>Impact</vt:lpstr>
      <vt:lpstr>NewsGothicBT-BoldCondensed</vt:lpstr>
      <vt:lpstr>Times New Roman</vt:lpstr>
      <vt:lpstr>Tema do Office</vt:lpstr>
      <vt:lpstr>FIEL AO SENHOR</vt:lpstr>
      <vt:lpstr>Um irmão que tem uma renda mensal de  R$ 600,00, decidiu ser fiel ao Senhor devolvendo os dízimos e fazendo um o pacto de 10%. Indo mais além, decidiu ajudar a igreja local com uma oferta de sacrifício no valor de  R$ 50,00 por mês, para  aquisição de um novo  som. Como preencher  o guia?</vt:lpstr>
      <vt:lpstr>1º PASSO Preencher todos os dados iniciais de identificação: Igreja, nome,  mês e ano;</vt:lpstr>
      <vt:lpstr>2º PASSO No espaço onde estiver escrito DÍZIMO, escrever  o valor do dízimo, nesse exemplo,  R$ 60,00;</vt:lpstr>
      <vt:lpstr> Esse valor representa os  10% da renda do adorador,  conforme orientações do  Senhor em Levítico 27:30,32.  Os dízimos serão destinados  desde sua  Associação/Missão  até as terras estrangeiras, aos missionários ao redor do mundo;</vt:lpstr>
      <vt:lpstr>3º PASSO No espaço onde estiver escrito PACTO, escrever também 10% - R$ 60,00;</vt:lpstr>
      <vt:lpstr> O Pacto também é  em porcentagem, proporcional às bênçãos conforme II Cor.9:7. Nesse exemplo o adorador decidiu  entregar 10% de sua renda como pacto ao Senhor.</vt:lpstr>
      <vt:lpstr>4º PASSO No espaço onde estiver escrito OFERTA DE SACRIFÍCIO, o irmão desse exemplo, escreveu R$ 50,00 que fora proposto para o som da igreja local.</vt:lpstr>
      <vt:lpstr> Esse valor será destinado  integralmente à compra  do som conforme indicado  por esse irmão. Neste  exemplo, nenhuma  porcentagem será destinada  para a pregação do evangelho no território da Associação/Missão e nem para os territórios missionários. A recomendação é que essa oferta só deve existir depois que o doador entregar os dízimos e o pacto.</vt:lpstr>
      <vt:lpstr>5º PASSO Somar o total de tudo e colocar  no envelope juntamente com o valor.</vt:lpstr>
      <vt:lpstr>CONSELHOS IMPORTANTES QUANDO FOR OFERTAR</vt:lpstr>
      <vt:lpstr>“O Espírito está impressionando o coração dos homens, e os que se submetem à Sua influência tornar-se-ão luzes no mundo. Em toda parte são vistos saindo para comunicar a outros a luz que receberam, como sucedeu após a descida do Espírito Santo no dia de Pentecostes. Ao fazerem sua luz brilhar, recebem cada vez mais do poder do Espírito.”  MM, 1999, pág. 183.</vt:lpstr>
      <vt:lpstr>“Vivemos no tempo do poder do Espírito Santo. Ele está procurando difundir-Se mediante os instrumentos humanos, aumentando assim Sua influência no mundo.”  SC, pág. 251.</vt:lpstr>
      <vt:lpstr>“O senhor fez a difusão da luz e verdade na Terra dependente dos esforços voluntários e das ofertas dos que são participantes dos dons celestiais. Relativamente poucos são chamados a viajarem como ministros ou missionários, mas multidões devem cooperar em disseminar a verdade mediante os seus recursos... Ofertas voluntárias e o dízimo constituem a receita do evangelho.” TS, vol. 2, pág. 40.</vt:lpstr>
      <vt:lpstr>“Cristo guardará o nome de todos os que não consideram custoso demais um sacrifício para Lhe ser oferecido sobre o altar da fé e do amor. Tudo Ele sacrificou pela humanidade caída. O nome do obediente, do que se sacrifica e é fiel será gravado nas palmas das Suas mãos.”  AE, pág. 344.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SM4014-SM4020</dc:title>
  <dc:subject>SM-MINHA FAMILIA DIARIAMENTE NAS MAOS DO SENHOR</dc:subject>
  <dc:creator>Pr. MARCELO AUGUSTO DE CARVALHO</dc:creator>
  <cp:keywords>www.4tons.com</cp:keywords>
  <dc:description>COMÉRCIO PROIBIDO. USO PESSOAL</dc:description>
  <cp:lastModifiedBy>Uneb - Daniele Duarte Da Silva</cp:lastModifiedBy>
  <cp:revision>39</cp:revision>
  <dcterms:created xsi:type="dcterms:W3CDTF">2015-05-13T13:06:03Z</dcterms:created>
  <dcterms:modified xsi:type="dcterms:W3CDTF">2015-05-27T19:42:18Z</dcterms:modified>
  <cp:category>SM-MINISTERIO DA FAMILIA</cp:category>
</cp:coreProperties>
</file>