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40" r:id="rId5"/>
    <p:sldId id="272" r:id="rId6"/>
    <p:sldId id="273" r:id="rId7"/>
    <p:sldId id="323" r:id="rId8"/>
    <p:sldId id="330" r:id="rId9"/>
    <p:sldId id="341" r:id="rId10"/>
    <p:sldId id="342" r:id="rId11"/>
    <p:sldId id="343" r:id="rId12"/>
    <p:sldId id="344" r:id="rId13"/>
    <p:sldId id="299" r:id="rId14"/>
    <p:sldId id="300" r:id="rId15"/>
    <p:sldId id="332" r:id="rId16"/>
    <p:sldId id="345" r:id="rId17"/>
    <p:sldId id="277" r:id="rId18"/>
    <p:sldId id="309" r:id="rId19"/>
    <p:sldId id="346" r:id="rId20"/>
    <p:sldId id="347" r:id="rId21"/>
    <p:sldId id="348" r:id="rId22"/>
    <p:sldId id="349" r:id="rId23"/>
    <p:sldId id="350" r:id="rId24"/>
    <p:sldId id="351" r:id="rId25"/>
    <p:sldId id="352" r:id="rId26"/>
    <p:sldId id="287" r:id="rId27"/>
    <p:sldId id="288" r:id="rId28"/>
    <p:sldId id="289" r:id="rId29"/>
  </p:sldIdLst>
  <p:sldSz cx="9144000" cy="5715000" type="screen16x1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467A"/>
    <a:srgbClr val="26B7BA"/>
    <a:srgbClr val="EEAA08"/>
    <a:srgbClr val="85C140"/>
    <a:srgbClr val="E02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882"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CCFE096-8977-4469-9F0F-89548C4B7D44}" type="datetimeFigureOut">
              <a:rPr lang="pt-BR" smtClean="0"/>
              <a:t>13/03/2017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41854955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CFE096-8977-4469-9F0F-89548C4B7D44}" type="datetimeFigureOut">
              <a:rPr lang="pt-BR" smtClean="0"/>
              <a:t>13/03/2017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53280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865"/>
            <a:ext cx="2057400" cy="4876271"/>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28865"/>
            <a:ext cx="6019800" cy="487627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CFE096-8977-4469-9F0F-89548C4B7D44}" type="datetimeFigureOut">
              <a:rPr lang="pt-BR" smtClean="0"/>
              <a:t>13/03/2017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42175901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CFE096-8977-4469-9F0F-89548C4B7D44}" type="datetimeFigureOut">
              <a:rPr lang="pt-BR" smtClean="0"/>
              <a:t>13/03/2017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278948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7"/>
            <a:ext cx="7772400" cy="1135063"/>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CCFE096-8977-4469-9F0F-89548C4B7D44}" type="datetimeFigureOut">
              <a:rPr lang="pt-BR" smtClean="0"/>
              <a:t>13/03/2017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16462144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CCFE096-8977-4469-9F0F-89548C4B7D44}" type="datetimeFigureOut">
              <a:rPr lang="pt-BR" smtClean="0"/>
              <a:t>13/03/2017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4201670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CCFE096-8977-4469-9F0F-89548C4B7D44}" type="datetimeFigureOut">
              <a:rPr lang="pt-BR" smtClean="0"/>
              <a:t>13/03/2017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2902285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CCFE096-8977-4469-9F0F-89548C4B7D44}" type="datetimeFigureOut">
              <a:rPr lang="pt-BR" smtClean="0"/>
              <a:t>13/03/2017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120877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CCFE096-8977-4469-9F0F-89548C4B7D44}" type="datetimeFigureOut">
              <a:rPr lang="pt-BR" smtClean="0"/>
              <a:t>13/03/2017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3628244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27542"/>
            <a:ext cx="3008313" cy="968375"/>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CCFE096-8977-4469-9F0F-89548C4B7D44}" type="datetimeFigureOut">
              <a:rPr lang="pt-BR" smtClean="0"/>
              <a:t>13/03/2017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1321234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CCFE096-8977-4469-9F0F-89548C4B7D44}" type="datetimeFigureOut">
              <a:rPr lang="pt-BR" smtClean="0"/>
              <a:t>13/03/2017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9371F5-E0A9-40A8-B8DA-157378CE9180}" type="slidenum">
              <a:rPr lang="pt-BR" smtClean="0"/>
              <a:t>‹nº›</a:t>
            </a:fld>
            <a:endParaRPr lang="pt-BR"/>
          </a:p>
        </p:txBody>
      </p:sp>
    </p:spTree>
    <p:extLst>
      <p:ext uri="{BB962C8B-B14F-4D97-AF65-F5344CB8AC3E}">
        <p14:creationId xmlns:p14="http://schemas.microsoft.com/office/powerpoint/2010/main" val="3582380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CFE096-8977-4469-9F0F-89548C4B7D44}" type="datetimeFigureOut">
              <a:rPr lang="pt-BR" smtClean="0"/>
              <a:t>13/03/2017</a:t>
            </a:fld>
            <a:endParaRPr lang="pt-BR"/>
          </a:p>
        </p:txBody>
      </p:sp>
      <p:sp>
        <p:nvSpPr>
          <p:cNvPr id="5" name="Espaço Reservado para Rodapé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59371F5-E0A9-40A8-B8DA-157378CE9180}" type="slidenum">
              <a:rPr lang="pt-BR" smtClean="0"/>
              <a:t>‹nº›</a:t>
            </a:fld>
            <a:endParaRPr lang="pt-BR"/>
          </a:p>
        </p:txBody>
      </p:sp>
    </p:spTree>
    <p:extLst>
      <p:ext uri="{BB962C8B-B14F-4D97-AF65-F5344CB8AC3E}">
        <p14:creationId xmlns:p14="http://schemas.microsoft.com/office/powerpoint/2010/main" val="74270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4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02</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61143" y="132396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smtClean="0">
                <a:solidFill>
                  <a:schemeClr val="tx1"/>
                </a:solidFill>
                <a:latin typeface="Arial" panose="020B0604020202020204" pitchFamily="34" charset="0"/>
                <a:cs typeface="Arial" panose="020B0604020202020204" pitchFamily="34" charset="0"/>
              </a:rPr>
              <a:t>O </a:t>
            </a:r>
            <a:r>
              <a:rPr lang="pt-BR" sz="2400" b="1" dirty="0">
                <a:solidFill>
                  <a:schemeClr val="tx1"/>
                </a:solidFill>
                <a:latin typeface="Arial" panose="020B0604020202020204" pitchFamily="34" charset="0"/>
                <a:cs typeface="Arial" panose="020B0604020202020204" pitchFamily="34" charset="0"/>
              </a:rPr>
              <a:t>que podemos aprender com Jesus ao lidar com nossas emoções?</a:t>
            </a:r>
            <a:endParaRPr lang="pt-BR" sz="2400" b="1" dirty="0">
              <a:solidFill>
                <a:schemeClr val="tx1"/>
              </a:solidFill>
              <a:latin typeface="Arial" panose="020B0604020202020204" pitchFamily="34" charset="0"/>
              <a:cs typeface="Arial" panose="020B0604020202020204" pitchFamily="34" charset="0"/>
            </a:endParaRPr>
          </a:p>
        </p:txBody>
      </p: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94579" y="3698554"/>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331640" y="2730065"/>
            <a:ext cx="6634159" cy="707886"/>
          </a:xfrm>
          <a:prstGeom prst="rect">
            <a:avLst/>
          </a:prstGeom>
          <a:noFill/>
        </p:spPr>
        <p:txBody>
          <a:bodyPr wrap="square" rtlCol="0">
            <a:spAutoFit/>
          </a:bodyPr>
          <a:lstStyle/>
          <a:p>
            <a:pPr algn="ctr"/>
            <a:r>
              <a:rPr lang="pt-BR" sz="2000" b="1" dirty="0">
                <a:solidFill>
                  <a:srgbClr val="C00000"/>
                </a:solidFill>
              </a:rPr>
              <a:t>Assim vos digo que há alegria diante dos anjos de Deus por um pecador que se arrepende</a:t>
            </a:r>
            <a:r>
              <a:rPr lang="pt-BR" sz="2000" b="1" dirty="0" smtClean="0">
                <a:solidFill>
                  <a:srgbClr val="C00000"/>
                </a:solidFill>
              </a:rPr>
              <a:t>.</a:t>
            </a:r>
            <a:endParaRPr lang="pt-BR" sz="2000" b="1" dirty="0">
              <a:solidFill>
                <a:srgbClr val="C00000"/>
              </a:solidFill>
            </a:endParaRPr>
          </a:p>
        </p:txBody>
      </p:sp>
      <p:sp>
        <p:nvSpPr>
          <p:cNvPr id="11" name="CaixaDeTexto 10"/>
          <p:cNvSpPr txBox="1"/>
          <p:nvPr/>
        </p:nvSpPr>
        <p:spPr>
          <a:xfrm>
            <a:off x="1331640" y="2353444"/>
            <a:ext cx="2664296"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000" b="1" dirty="0">
                <a:solidFill>
                  <a:schemeClr val="tx1"/>
                </a:solidFill>
                <a:latin typeface="Arial" panose="020B0604020202020204" pitchFamily="34" charset="0"/>
                <a:cs typeface="Arial" panose="020B0604020202020204" pitchFamily="34" charset="0"/>
              </a:rPr>
              <a:t>c. Lucas 15:10 </a:t>
            </a:r>
            <a:endParaRPr lang="pt-BR" sz="2000" b="1" dirty="0">
              <a:solidFill>
                <a:schemeClr val="tx1"/>
              </a:solidFill>
              <a:latin typeface="Arial" panose="020B0604020202020204" pitchFamily="34" charset="0"/>
              <a:cs typeface="Arial" panose="020B0604020202020204" pitchFamily="34" charset="0"/>
            </a:endParaRPr>
          </a:p>
        </p:txBody>
      </p:sp>
      <p:cxnSp>
        <p:nvCxnSpPr>
          <p:cNvPr id="12" name="Conector reto 11"/>
          <p:cNvCxnSpPr/>
          <p:nvPr/>
        </p:nvCxnSpPr>
        <p:spPr>
          <a:xfrm>
            <a:off x="1331640" y="3073524"/>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331640" y="3361556"/>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153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02</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61143" y="132396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smtClean="0">
                <a:solidFill>
                  <a:schemeClr val="tx1"/>
                </a:solidFill>
                <a:latin typeface="Arial" panose="020B0604020202020204" pitchFamily="34" charset="0"/>
                <a:cs typeface="Arial" panose="020B0604020202020204" pitchFamily="34" charset="0"/>
              </a:rPr>
              <a:t>O </a:t>
            </a:r>
            <a:r>
              <a:rPr lang="pt-BR" sz="2400" b="1" dirty="0">
                <a:solidFill>
                  <a:schemeClr val="tx1"/>
                </a:solidFill>
                <a:latin typeface="Arial" panose="020B0604020202020204" pitchFamily="34" charset="0"/>
                <a:cs typeface="Arial" panose="020B0604020202020204" pitchFamily="34" charset="0"/>
              </a:rPr>
              <a:t>que podemos aprender com Jesus ao lidar com nossas emoções?</a:t>
            </a:r>
            <a:endParaRPr lang="pt-BR" sz="2400" b="1" dirty="0">
              <a:solidFill>
                <a:schemeClr val="tx1"/>
              </a:solidFill>
              <a:latin typeface="Arial" panose="020B0604020202020204" pitchFamily="34" charset="0"/>
              <a:cs typeface="Arial" panose="020B0604020202020204" pitchFamily="34" charset="0"/>
            </a:endParaRPr>
          </a:p>
        </p:txBody>
      </p: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94579" y="3698554"/>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331640" y="2730065"/>
            <a:ext cx="6634159" cy="707886"/>
          </a:xfrm>
          <a:prstGeom prst="rect">
            <a:avLst/>
          </a:prstGeom>
          <a:noFill/>
        </p:spPr>
        <p:txBody>
          <a:bodyPr wrap="square" rtlCol="0">
            <a:spAutoFit/>
          </a:bodyPr>
          <a:lstStyle/>
          <a:p>
            <a:pPr algn="ctr"/>
            <a:r>
              <a:rPr lang="pt-BR" sz="2000" b="1" dirty="0">
                <a:solidFill>
                  <a:srgbClr val="C00000"/>
                </a:solidFill>
              </a:rPr>
              <a:t>Confiou em Deus; livre-o agora, se o ama; porque disse: Sou Filho de Deus</a:t>
            </a:r>
            <a:r>
              <a:rPr lang="pt-BR" sz="2000" b="1" dirty="0" smtClean="0">
                <a:solidFill>
                  <a:srgbClr val="C00000"/>
                </a:solidFill>
              </a:rPr>
              <a:t>.</a:t>
            </a:r>
            <a:endParaRPr lang="pt-BR" sz="2000" b="1" dirty="0">
              <a:solidFill>
                <a:srgbClr val="C00000"/>
              </a:solidFill>
            </a:endParaRPr>
          </a:p>
        </p:txBody>
      </p:sp>
      <p:sp>
        <p:nvSpPr>
          <p:cNvPr id="11" name="CaixaDeTexto 10"/>
          <p:cNvSpPr txBox="1"/>
          <p:nvPr/>
        </p:nvSpPr>
        <p:spPr>
          <a:xfrm>
            <a:off x="1331640" y="2353444"/>
            <a:ext cx="2664296"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000" b="1" dirty="0">
                <a:solidFill>
                  <a:schemeClr val="tx1"/>
                </a:solidFill>
                <a:latin typeface="Arial" panose="020B0604020202020204" pitchFamily="34" charset="0"/>
                <a:cs typeface="Arial" panose="020B0604020202020204" pitchFamily="34" charset="0"/>
              </a:rPr>
              <a:t>d. Mateus 27:43 </a:t>
            </a:r>
            <a:endParaRPr lang="pt-BR" sz="2000" b="1" dirty="0">
              <a:solidFill>
                <a:schemeClr val="tx1"/>
              </a:solidFill>
              <a:latin typeface="Arial" panose="020B0604020202020204" pitchFamily="34" charset="0"/>
              <a:cs typeface="Arial" panose="020B0604020202020204" pitchFamily="34" charset="0"/>
            </a:endParaRPr>
          </a:p>
        </p:txBody>
      </p:sp>
      <p:cxnSp>
        <p:nvCxnSpPr>
          <p:cNvPr id="12" name="Conector reto 11"/>
          <p:cNvCxnSpPr/>
          <p:nvPr/>
        </p:nvCxnSpPr>
        <p:spPr>
          <a:xfrm>
            <a:off x="1331640" y="3073524"/>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331640" y="3361556"/>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1748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02</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61143" y="132396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smtClean="0">
                <a:solidFill>
                  <a:schemeClr val="tx1"/>
                </a:solidFill>
                <a:latin typeface="Arial" panose="020B0604020202020204" pitchFamily="34" charset="0"/>
                <a:cs typeface="Arial" panose="020B0604020202020204" pitchFamily="34" charset="0"/>
              </a:rPr>
              <a:t>O </a:t>
            </a:r>
            <a:r>
              <a:rPr lang="pt-BR" sz="2400" b="1" dirty="0">
                <a:solidFill>
                  <a:schemeClr val="tx1"/>
                </a:solidFill>
                <a:latin typeface="Arial" panose="020B0604020202020204" pitchFamily="34" charset="0"/>
                <a:cs typeface="Arial" panose="020B0604020202020204" pitchFamily="34" charset="0"/>
              </a:rPr>
              <a:t>que podemos aprender com Jesus ao lidar com nossas emoções?</a:t>
            </a:r>
            <a:endParaRPr lang="pt-BR" sz="2400" b="1" dirty="0">
              <a:solidFill>
                <a:schemeClr val="tx1"/>
              </a:solidFill>
              <a:latin typeface="Arial" panose="020B0604020202020204" pitchFamily="34" charset="0"/>
              <a:cs typeface="Arial" panose="020B0604020202020204" pitchFamily="34" charset="0"/>
            </a:endParaRPr>
          </a:p>
        </p:txBody>
      </p: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94579" y="3698554"/>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331640" y="2730065"/>
            <a:ext cx="6634159" cy="707886"/>
          </a:xfrm>
          <a:prstGeom prst="rect">
            <a:avLst/>
          </a:prstGeom>
          <a:noFill/>
        </p:spPr>
        <p:txBody>
          <a:bodyPr wrap="square" rtlCol="0">
            <a:spAutoFit/>
          </a:bodyPr>
          <a:lstStyle/>
          <a:p>
            <a:pPr algn="ctr"/>
            <a:r>
              <a:rPr lang="pt-BR" sz="2000" b="1" dirty="0">
                <a:solidFill>
                  <a:srgbClr val="C00000"/>
                </a:solidFill>
              </a:rPr>
              <a:t>Bem como o Filho do homem não veio para ser servido, mas para servir, e para dar a sua vida em resgate de muitos</a:t>
            </a:r>
            <a:r>
              <a:rPr lang="pt-BR" sz="2000" b="1" dirty="0" smtClean="0">
                <a:solidFill>
                  <a:srgbClr val="C00000"/>
                </a:solidFill>
              </a:rPr>
              <a:t>.</a:t>
            </a:r>
            <a:endParaRPr lang="pt-BR" sz="2000" b="1" dirty="0">
              <a:solidFill>
                <a:srgbClr val="C00000"/>
              </a:solidFill>
            </a:endParaRPr>
          </a:p>
        </p:txBody>
      </p:sp>
      <p:sp>
        <p:nvSpPr>
          <p:cNvPr id="11" name="CaixaDeTexto 10"/>
          <p:cNvSpPr txBox="1"/>
          <p:nvPr/>
        </p:nvSpPr>
        <p:spPr>
          <a:xfrm>
            <a:off x="1331640" y="2353444"/>
            <a:ext cx="2664296"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000" b="1" dirty="0">
                <a:solidFill>
                  <a:schemeClr val="tx1"/>
                </a:solidFill>
                <a:latin typeface="Arial" panose="020B0604020202020204" pitchFamily="34" charset="0"/>
                <a:cs typeface="Arial" panose="020B0604020202020204" pitchFamily="34" charset="0"/>
              </a:rPr>
              <a:t>e. Mateus 20:28 </a:t>
            </a:r>
            <a:endParaRPr lang="pt-BR" sz="2000" b="1" dirty="0">
              <a:solidFill>
                <a:schemeClr val="tx1"/>
              </a:solidFill>
              <a:latin typeface="Arial" panose="020B0604020202020204" pitchFamily="34" charset="0"/>
              <a:cs typeface="Arial" panose="020B0604020202020204" pitchFamily="34" charset="0"/>
            </a:endParaRPr>
          </a:p>
        </p:txBody>
      </p:sp>
      <p:cxnSp>
        <p:nvCxnSpPr>
          <p:cNvPr id="12" name="Conector reto 11"/>
          <p:cNvCxnSpPr/>
          <p:nvPr/>
        </p:nvCxnSpPr>
        <p:spPr>
          <a:xfrm>
            <a:off x="1331640" y="3073524"/>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331640" y="3361556"/>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410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31640" y="913284"/>
            <a:ext cx="4320480" cy="3785652"/>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Em cada uma destas situações, Jesus expressou suas emoções, a ira, a tristeza, a alegria, o medo e o afeto de forma equilibrada. A grande questão não é que não podemos expressar as emoções, mas como fazê-lo de forma saudável.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8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03</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51720" y="1201316"/>
            <a:ext cx="5904656" cy="156966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a:solidFill>
                  <a:schemeClr val="tx1"/>
                </a:solidFill>
                <a:latin typeface="Arial" panose="020B0604020202020204" pitchFamily="34" charset="0"/>
                <a:cs typeface="Arial" panose="020B0604020202020204" pitchFamily="34" charset="0"/>
              </a:rPr>
              <a:t>O que você pode fazer quando estiver dominado pela emoção, ou alguém da sua família perder o controle? </a:t>
            </a:r>
            <a:endParaRPr lang="pt-BR" sz="2400" b="1" dirty="0" smtClean="0">
              <a:solidFill>
                <a:schemeClr val="tx1"/>
              </a:solidFill>
              <a:latin typeface="Arial" panose="020B0604020202020204" pitchFamily="34" charset="0"/>
              <a:cs typeface="Arial" panose="020B0604020202020204" pitchFamily="34" charset="0"/>
            </a:endParaRPr>
          </a:p>
          <a:p>
            <a:pPr lvl="0"/>
            <a:r>
              <a:rPr lang="pt-BR" sz="2400" b="1" dirty="0" smtClean="0">
                <a:solidFill>
                  <a:schemeClr val="tx1"/>
                </a:solidFill>
                <a:latin typeface="Arial" panose="020B0604020202020204" pitchFamily="34" charset="0"/>
                <a:cs typeface="Arial" panose="020B0604020202020204" pitchFamily="34" charset="0"/>
              </a:rPr>
              <a:t>(</a:t>
            </a:r>
            <a:r>
              <a:rPr lang="pt-BR" sz="2400" b="1" dirty="0">
                <a:solidFill>
                  <a:schemeClr val="tx1"/>
                </a:solidFill>
                <a:latin typeface="Arial" panose="020B0604020202020204" pitchFamily="34" charset="0"/>
                <a:cs typeface="Arial" panose="020B0604020202020204" pitchFamily="34" charset="0"/>
              </a:rPr>
              <a:t>Mateus 26:41)</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331640" y="3217540"/>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1331640" y="3505572"/>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643601" y="3761037"/>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331640" y="2869694"/>
            <a:ext cx="6480720" cy="707886"/>
          </a:xfrm>
          <a:prstGeom prst="rect">
            <a:avLst/>
          </a:prstGeom>
          <a:noFill/>
        </p:spPr>
        <p:txBody>
          <a:bodyPr wrap="square" rtlCol="0">
            <a:spAutoFit/>
          </a:bodyPr>
          <a:lstStyle/>
          <a:p>
            <a:pPr algn="ctr"/>
            <a:r>
              <a:rPr lang="pt-BR" sz="2000" b="1" dirty="0">
                <a:solidFill>
                  <a:srgbClr val="C00000"/>
                </a:solidFill>
              </a:rPr>
              <a:t>Vigiai e orai, para que não entreis em tentação; na verdade, o espírito está pronto, mas a carne é fraca</a:t>
            </a:r>
            <a:r>
              <a:rPr lang="pt-BR" sz="2000" b="1" dirty="0" smtClean="0">
                <a:solidFill>
                  <a:srgbClr val="C00000"/>
                </a:solidFill>
              </a:rPr>
              <a:t>.</a:t>
            </a:r>
            <a:endParaRPr lang="pt-BR" sz="2000" b="1" dirty="0">
              <a:solidFill>
                <a:srgbClr val="C00000"/>
              </a:solidFill>
            </a:endParaRPr>
          </a:p>
        </p:txBody>
      </p:sp>
    </p:spTree>
    <p:extLst>
      <p:ext uri="{BB962C8B-B14F-4D97-AF65-F5344CB8AC3E}">
        <p14:creationId xmlns:p14="http://schemas.microsoft.com/office/powerpoint/2010/main" val="24764974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15616" y="482440"/>
            <a:ext cx="6912768" cy="2308324"/>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A emoção não se defronta com emoção ou razão, mas pelo espírito. A melhor forma de equilibrar as emoções é através de uma vida de oração e comunhão com Deus. Devemos permitir que Ele seja o Senhor de nossas emoções.</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1808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04</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51720" y="1201316"/>
            <a:ext cx="5904656" cy="120032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a:solidFill>
                  <a:schemeClr val="tx1"/>
                </a:solidFill>
                <a:latin typeface="Arial" panose="020B0604020202020204" pitchFamily="34" charset="0"/>
                <a:cs typeface="Arial" panose="020B0604020202020204" pitchFamily="34" charset="0"/>
              </a:rPr>
              <a:t>O que Deus pode fazer se em algum momento nos descontrolarmos emocionalmente?  Salmo 145:14</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331640" y="3217540"/>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1331640" y="3505572"/>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643601" y="3761037"/>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331640" y="2869694"/>
            <a:ext cx="6480720" cy="707886"/>
          </a:xfrm>
          <a:prstGeom prst="rect">
            <a:avLst/>
          </a:prstGeom>
          <a:noFill/>
        </p:spPr>
        <p:txBody>
          <a:bodyPr wrap="square" rtlCol="0">
            <a:spAutoFit/>
          </a:bodyPr>
          <a:lstStyle/>
          <a:p>
            <a:pPr algn="ctr"/>
            <a:r>
              <a:rPr lang="pt-BR" sz="2000" b="1" dirty="0">
                <a:solidFill>
                  <a:srgbClr val="C00000"/>
                </a:solidFill>
              </a:rPr>
              <a:t>O Senhor sustenta a todos os que caem, e levanta a todos os abatidos</a:t>
            </a:r>
            <a:r>
              <a:rPr lang="pt-BR" sz="2000" b="1" dirty="0" smtClean="0">
                <a:solidFill>
                  <a:srgbClr val="C00000"/>
                </a:solidFill>
              </a:rPr>
              <a:t>.</a:t>
            </a:r>
            <a:endParaRPr lang="pt-BR" sz="2000" b="1" dirty="0">
              <a:solidFill>
                <a:srgbClr val="C00000"/>
              </a:solidFill>
            </a:endParaRPr>
          </a:p>
        </p:txBody>
      </p:sp>
    </p:spTree>
    <p:extLst>
      <p:ext uri="{BB962C8B-B14F-4D97-AF65-F5344CB8AC3E}">
        <p14:creationId xmlns:p14="http://schemas.microsoft.com/office/powerpoint/2010/main" val="1868983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906" y="553244"/>
            <a:ext cx="5938524"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rPr>
              <a:t>Sua família e Deus</a:t>
            </a:r>
            <a:endPar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endParaRPr>
          </a:p>
        </p:txBody>
      </p:sp>
      <p:cxnSp>
        <p:nvCxnSpPr>
          <p:cNvPr id="3" name="Conector reto 2"/>
          <p:cNvCxnSpPr/>
          <p:nvPr/>
        </p:nvCxnSpPr>
        <p:spPr>
          <a:xfrm>
            <a:off x="842273" y="1273324"/>
            <a:ext cx="4305791" cy="0"/>
          </a:xfrm>
          <a:prstGeom prst="line">
            <a:avLst/>
          </a:prstGeom>
          <a:ln w="57150">
            <a:solidFill>
              <a:srgbClr val="AF46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507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01</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51720" y="1306423"/>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a:solidFill>
                  <a:schemeClr val="tx1"/>
                </a:solidFill>
                <a:latin typeface="Arial" panose="020B0604020202020204" pitchFamily="34" charset="0"/>
                <a:cs typeface="Arial" panose="020B0604020202020204" pitchFamily="34" charset="0"/>
              </a:rPr>
              <a:t>Qual o fundamento para edificarmos nosso caráter? Mateus 7:24-27</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259632" y="2713484"/>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62773" y="3506862"/>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264568" y="2353444"/>
            <a:ext cx="6588732" cy="1015663"/>
          </a:xfrm>
          <a:prstGeom prst="rect">
            <a:avLst/>
          </a:prstGeom>
          <a:noFill/>
        </p:spPr>
        <p:txBody>
          <a:bodyPr wrap="square" rtlCol="0">
            <a:spAutoFit/>
          </a:bodyPr>
          <a:lstStyle/>
          <a:p>
            <a:pPr algn="ctr"/>
            <a:r>
              <a:rPr lang="pt-BR" sz="2000" b="1" dirty="0">
                <a:solidFill>
                  <a:srgbClr val="C00000"/>
                </a:solidFill>
              </a:rPr>
              <a:t>Todo aquele, pois, que escuta estas minhas palavras, e as pratica, assemelhá-lo-ei ao homem prudente, que edificou a sua casa sobre a </a:t>
            </a:r>
            <a:r>
              <a:rPr lang="pt-BR" sz="2000" b="1" dirty="0" smtClean="0">
                <a:solidFill>
                  <a:srgbClr val="C00000"/>
                </a:solidFill>
              </a:rPr>
              <a:t>rocha...</a:t>
            </a:r>
            <a:endParaRPr lang="pt-BR" sz="2000" b="1" dirty="0">
              <a:solidFill>
                <a:srgbClr val="C00000"/>
              </a:solidFill>
            </a:endParaRPr>
          </a:p>
        </p:txBody>
      </p:sp>
      <p:cxnSp>
        <p:nvCxnSpPr>
          <p:cNvPr id="17" name="Conector reto 16"/>
          <p:cNvCxnSpPr/>
          <p:nvPr/>
        </p:nvCxnSpPr>
        <p:spPr>
          <a:xfrm>
            <a:off x="1259632" y="3001516"/>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1259632" y="3289548"/>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020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15616" y="1201316"/>
            <a:ext cx="4104456" cy="1938992"/>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Se quisermos ter autocontrole em todas as situações, precisamos edificar as nossas vidas em Cristo.</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632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619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02</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51720" y="1201316"/>
            <a:ext cx="5904656" cy="120032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a:solidFill>
                  <a:schemeClr val="tx1"/>
                </a:solidFill>
                <a:latin typeface="Arial" panose="020B0604020202020204" pitchFamily="34" charset="0"/>
                <a:cs typeface="Arial" panose="020B0604020202020204" pitchFamily="34" charset="0"/>
              </a:rPr>
              <a:t>Quem pode nos ajudar a reconhecer e escolher entre o certo e o errado? João 16:8</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259632" y="2929508"/>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62773" y="3506862"/>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264568" y="2608514"/>
            <a:ext cx="6588732" cy="707886"/>
          </a:xfrm>
          <a:prstGeom prst="rect">
            <a:avLst/>
          </a:prstGeom>
          <a:noFill/>
        </p:spPr>
        <p:txBody>
          <a:bodyPr wrap="square" rtlCol="0">
            <a:spAutoFit/>
          </a:bodyPr>
          <a:lstStyle/>
          <a:p>
            <a:pPr algn="ctr"/>
            <a:r>
              <a:rPr lang="pt-BR" sz="2000" b="1" dirty="0">
                <a:solidFill>
                  <a:srgbClr val="C00000"/>
                </a:solidFill>
              </a:rPr>
              <a:t>E, quando ele vier, convencerá o mundo do pecado, e da justiça e do juízo</a:t>
            </a:r>
            <a:r>
              <a:rPr lang="pt-BR" sz="2000" b="1" dirty="0" smtClean="0">
                <a:solidFill>
                  <a:srgbClr val="C00000"/>
                </a:solidFill>
              </a:rPr>
              <a:t>.</a:t>
            </a:r>
            <a:endParaRPr lang="pt-BR" sz="2000" b="1" dirty="0">
              <a:solidFill>
                <a:srgbClr val="C00000"/>
              </a:solidFill>
            </a:endParaRPr>
          </a:p>
        </p:txBody>
      </p:sp>
      <p:cxnSp>
        <p:nvCxnSpPr>
          <p:cNvPr id="17" name="Conector reto 16"/>
          <p:cNvCxnSpPr/>
          <p:nvPr/>
        </p:nvCxnSpPr>
        <p:spPr>
          <a:xfrm>
            <a:off x="1259632" y="3217540"/>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535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15616" y="1201316"/>
            <a:ext cx="4104456" cy="2677656"/>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O Espírito Santo nos convence do que precisamos mudar em nossas vidas. Ele nos faz entender o que é pecado e o que é justo em nossas vidas.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312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03</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51720" y="120131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a:solidFill>
                  <a:schemeClr val="tx1"/>
                </a:solidFill>
                <a:latin typeface="Arial" panose="020B0604020202020204" pitchFamily="34" charset="0"/>
                <a:cs typeface="Arial" panose="020B0604020202020204" pitchFamily="34" charset="0"/>
              </a:rPr>
              <a:t>Quem deve ser o nosso exemplo? </a:t>
            </a:r>
            <a:endParaRPr lang="pt-BR" sz="2400" b="1" dirty="0" smtClean="0">
              <a:solidFill>
                <a:schemeClr val="tx1"/>
              </a:solidFill>
              <a:latin typeface="Arial" panose="020B0604020202020204" pitchFamily="34" charset="0"/>
              <a:cs typeface="Arial" panose="020B0604020202020204" pitchFamily="34" charset="0"/>
            </a:endParaRPr>
          </a:p>
          <a:p>
            <a:pPr lvl="0"/>
            <a:r>
              <a:rPr lang="pt-BR" sz="2400" b="1" dirty="0" smtClean="0">
                <a:solidFill>
                  <a:schemeClr val="tx1"/>
                </a:solidFill>
                <a:latin typeface="Arial" panose="020B0604020202020204" pitchFamily="34" charset="0"/>
                <a:cs typeface="Arial" panose="020B0604020202020204" pitchFamily="34" charset="0"/>
              </a:rPr>
              <a:t>I </a:t>
            </a:r>
            <a:r>
              <a:rPr lang="pt-BR" sz="2400" b="1" dirty="0">
                <a:solidFill>
                  <a:schemeClr val="tx1"/>
                </a:solidFill>
                <a:latin typeface="Arial" panose="020B0604020202020204" pitchFamily="34" charset="0"/>
                <a:cs typeface="Arial" panose="020B0604020202020204" pitchFamily="34" charset="0"/>
              </a:rPr>
              <a:t>Pedro 2:21</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259632" y="2929508"/>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62772" y="3667968"/>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232236" y="2569468"/>
            <a:ext cx="6588732" cy="1015663"/>
          </a:xfrm>
          <a:prstGeom prst="rect">
            <a:avLst/>
          </a:prstGeom>
          <a:noFill/>
        </p:spPr>
        <p:txBody>
          <a:bodyPr wrap="square" rtlCol="0">
            <a:spAutoFit/>
          </a:bodyPr>
          <a:lstStyle/>
          <a:p>
            <a:pPr algn="ctr"/>
            <a:r>
              <a:rPr lang="pt-BR" sz="2000" b="1" dirty="0">
                <a:solidFill>
                  <a:srgbClr val="C00000"/>
                </a:solidFill>
              </a:rPr>
              <a:t>Porque para isto sois chamados; pois também Cristo padeceu por nós, deixando-nos o exemplo, para que sigais as suas pisadas</a:t>
            </a:r>
            <a:r>
              <a:rPr lang="pt-BR" sz="2000" b="1" dirty="0" smtClean="0">
                <a:solidFill>
                  <a:srgbClr val="C00000"/>
                </a:solidFill>
              </a:rPr>
              <a:t>.</a:t>
            </a:r>
            <a:endParaRPr lang="pt-BR" sz="2000" b="1" dirty="0">
              <a:solidFill>
                <a:srgbClr val="C00000"/>
              </a:solidFill>
            </a:endParaRPr>
          </a:p>
        </p:txBody>
      </p:sp>
      <p:cxnSp>
        <p:nvCxnSpPr>
          <p:cNvPr id="17" name="Conector reto 16"/>
          <p:cNvCxnSpPr/>
          <p:nvPr/>
        </p:nvCxnSpPr>
        <p:spPr>
          <a:xfrm>
            <a:off x="1259632" y="3217540"/>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1259632" y="3505572"/>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706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04</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51720" y="120131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smtClean="0">
                <a:solidFill>
                  <a:schemeClr val="tx1"/>
                </a:solidFill>
                <a:latin typeface="Arial" panose="020B0604020202020204" pitchFamily="34" charset="0"/>
                <a:cs typeface="Arial" panose="020B0604020202020204" pitchFamily="34" charset="0"/>
              </a:rPr>
              <a:t>O </a:t>
            </a:r>
            <a:r>
              <a:rPr lang="pt-BR" sz="2400" b="1" dirty="0">
                <a:solidFill>
                  <a:schemeClr val="tx1"/>
                </a:solidFill>
                <a:latin typeface="Arial" panose="020B0604020202020204" pitchFamily="34" charset="0"/>
                <a:cs typeface="Arial" panose="020B0604020202020204" pitchFamily="34" charset="0"/>
              </a:rPr>
              <a:t>que Deus quer que desenvolvamos em nossas vidas? Gálatas 5:22-23</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259632" y="2929508"/>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614306" y="3657578"/>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232236" y="2569468"/>
            <a:ext cx="6588732" cy="1015663"/>
          </a:xfrm>
          <a:prstGeom prst="rect">
            <a:avLst/>
          </a:prstGeom>
          <a:noFill/>
        </p:spPr>
        <p:txBody>
          <a:bodyPr wrap="square" rtlCol="0">
            <a:spAutoFit/>
          </a:bodyPr>
          <a:lstStyle/>
          <a:p>
            <a:pPr algn="ctr"/>
            <a:r>
              <a:rPr lang="pt-BR" sz="2000" b="1" dirty="0">
                <a:solidFill>
                  <a:srgbClr val="C00000"/>
                </a:solidFill>
              </a:rPr>
              <a:t>Mas o fruto do Espírito é: amor, gozo, paz, longanimidade, benignidade, bondade, fé, mansidão, temperança.</a:t>
            </a:r>
          </a:p>
          <a:p>
            <a:pPr algn="ctr"/>
            <a:r>
              <a:rPr lang="pt-BR" sz="2000" b="1" dirty="0">
                <a:solidFill>
                  <a:srgbClr val="C00000"/>
                </a:solidFill>
              </a:rPr>
              <a:t>Contra estas coisas não há lei</a:t>
            </a:r>
            <a:r>
              <a:rPr lang="pt-BR" sz="2000" b="1" dirty="0" smtClean="0">
                <a:solidFill>
                  <a:srgbClr val="C00000"/>
                </a:solidFill>
              </a:rPr>
              <a:t>.</a:t>
            </a:r>
            <a:endParaRPr lang="pt-BR" sz="2000" b="1" dirty="0">
              <a:solidFill>
                <a:srgbClr val="C00000"/>
              </a:solidFill>
            </a:endParaRPr>
          </a:p>
        </p:txBody>
      </p:sp>
      <p:cxnSp>
        <p:nvCxnSpPr>
          <p:cNvPr id="17" name="Conector reto 16"/>
          <p:cNvCxnSpPr/>
          <p:nvPr/>
        </p:nvCxnSpPr>
        <p:spPr>
          <a:xfrm>
            <a:off x="1259632" y="3217540"/>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1259632" y="3505572"/>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063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572000" y="697260"/>
            <a:ext cx="3384376" cy="3046988"/>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A expressão “fruto do Espírito Santo” indica que se nós permitirmos, Ele nos ajudará a crescer em cada uma destas áreas importantes da nossa vida.</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5200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05</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51720" y="120131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a:solidFill>
                  <a:schemeClr val="tx1"/>
                </a:solidFill>
                <a:latin typeface="Arial" panose="020B0604020202020204" pitchFamily="34" charset="0"/>
                <a:cs typeface="Arial" panose="020B0604020202020204" pitchFamily="34" charset="0"/>
              </a:rPr>
              <a:t>De que forma podemos vencer nossos maus hábitos? Gálatas 2:20</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259632" y="2929508"/>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614306" y="3729586"/>
            <a:ext cx="787209" cy="381439"/>
          </a:xfrm>
          <a:prstGeom prst="triangle">
            <a:avLst/>
          </a:prstGeom>
          <a:solidFill>
            <a:srgbClr val="AF467A"/>
          </a:solidFill>
          <a:ln>
            <a:solidFill>
              <a:srgbClr val="AF4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232236" y="2569468"/>
            <a:ext cx="6588732" cy="1323439"/>
          </a:xfrm>
          <a:prstGeom prst="rect">
            <a:avLst/>
          </a:prstGeom>
          <a:noFill/>
        </p:spPr>
        <p:txBody>
          <a:bodyPr wrap="square" rtlCol="0">
            <a:spAutoFit/>
          </a:bodyPr>
          <a:lstStyle/>
          <a:p>
            <a:pPr algn="ctr"/>
            <a:r>
              <a:rPr lang="pt-BR" sz="2000" b="1" dirty="0">
                <a:solidFill>
                  <a:srgbClr val="C00000"/>
                </a:solidFill>
              </a:rPr>
              <a:t>Já estou crucificado com Cristo; e vivo, não mais eu, mas Cristo vive em mim; e a vida que agora vivo na carne, vivo-a pela fé do Filho de Deus, o qual me amou, e se entregou a si mesmo por mim</a:t>
            </a:r>
            <a:r>
              <a:rPr lang="pt-BR" sz="2000" b="1" dirty="0" smtClean="0">
                <a:solidFill>
                  <a:srgbClr val="C00000"/>
                </a:solidFill>
              </a:rPr>
              <a:t>.</a:t>
            </a:r>
            <a:endParaRPr lang="pt-BR" sz="2000" b="1" dirty="0">
              <a:solidFill>
                <a:srgbClr val="C00000"/>
              </a:solidFill>
            </a:endParaRPr>
          </a:p>
        </p:txBody>
      </p:sp>
      <p:cxnSp>
        <p:nvCxnSpPr>
          <p:cNvPr id="17" name="Conector reto 16"/>
          <p:cNvCxnSpPr/>
          <p:nvPr/>
        </p:nvCxnSpPr>
        <p:spPr>
          <a:xfrm>
            <a:off x="1259632" y="3217540"/>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1259632" y="3505572"/>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1232236" y="3793604"/>
            <a:ext cx="6588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6226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345" y="553244"/>
            <a:ext cx="5938524"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rPr>
              <a:t>Para Pensar</a:t>
            </a:r>
            <a:endPar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endParaRPr>
          </a:p>
        </p:txBody>
      </p:sp>
      <p:cxnSp>
        <p:nvCxnSpPr>
          <p:cNvPr id="3" name="Conector reto 2"/>
          <p:cNvCxnSpPr/>
          <p:nvPr/>
        </p:nvCxnSpPr>
        <p:spPr>
          <a:xfrm>
            <a:off x="865466" y="1254951"/>
            <a:ext cx="4305791" cy="0"/>
          </a:xfrm>
          <a:prstGeom prst="line">
            <a:avLst/>
          </a:prstGeom>
          <a:ln w="57150">
            <a:solidFill>
              <a:srgbClr val="AF467A"/>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1043608" y="1921396"/>
            <a:ext cx="7056784" cy="1938992"/>
          </a:xfrm>
          <a:prstGeom prst="rect">
            <a:avLst/>
          </a:prstGeom>
          <a:noFill/>
        </p:spPr>
        <p:txBody>
          <a:bodyPr wrap="square" rtlCol="0">
            <a:spAutoFit/>
          </a:bodyPr>
          <a:lstStyle/>
          <a:p>
            <a:pPr algn="ctr"/>
            <a:r>
              <a:rPr lang="pt-BR" sz="2000" b="1" i="1" dirty="0">
                <a:latin typeface="Arial" panose="020B0604020202020204" pitchFamily="34" charset="0"/>
                <a:cs typeface="Arial" panose="020B0604020202020204" pitchFamily="34" charset="0"/>
              </a:rPr>
              <a:t>“Se olharmos para o lado brilhante das coisas, acharemos bastante para nos fazer animosos e felizes. Se dermos sorrisos, eles nos serão devolvidos; se pronunciarmos palavras animosas, agradáveis, elas de novo nos serão dirigidas”. </a:t>
            </a:r>
            <a:endParaRPr lang="pt-BR" sz="2000" b="1" i="1" dirty="0" smtClean="0">
              <a:latin typeface="Arial" panose="020B0604020202020204" pitchFamily="34" charset="0"/>
              <a:cs typeface="Arial" panose="020B0604020202020204" pitchFamily="34" charset="0"/>
            </a:endParaRPr>
          </a:p>
          <a:p>
            <a:pPr algn="ctr"/>
            <a:r>
              <a:rPr lang="pt-BR" sz="2000" b="1" i="1" dirty="0" smtClean="0">
                <a:latin typeface="Arial" panose="020B0604020202020204" pitchFamily="34" charset="0"/>
                <a:cs typeface="Arial" panose="020B0604020202020204" pitchFamily="34" charset="0"/>
              </a:rPr>
              <a:t>Mente</a:t>
            </a:r>
            <a:r>
              <a:rPr lang="pt-BR" sz="2000" b="1" i="1" dirty="0">
                <a:latin typeface="Arial" panose="020B0604020202020204" pitchFamily="34" charset="0"/>
                <a:cs typeface="Arial" panose="020B0604020202020204" pitchFamily="34" charset="0"/>
              </a:rPr>
              <a:t>, Caráter e Personalidade, p. 758</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3468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de cantos arredondados 4"/>
          <p:cNvSpPr/>
          <p:nvPr/>
        </p:nvSpPr>
        <p:spPr>
          <a:xfrm>
            <a:off x="1331640" y="2310179"/>
            <a:ext cx="6413105" cy="2246769"/>
          </a:xfrm>
          <a:prstGeom prst="roundRect">
            <a:avLst/>
          </a:prstGeom>
          <a:solidFill>
            <a:srgbClr val="AF46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7345" y="519377"/>
            <a:ext cx="5938524"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rPr>
              <a:t>Decisão em</a:t>
            </a:r>
          </a:p>
          <a:p>
            <a:pPr algn="ctr"/>
            <a:r>
              <a:rPr lang="pt-B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rPr>
              <a:t>Família</a:t>
            </a:r>
            <a:endPar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endParaRPr>
          </a:p>
        </p:txBody>
      </p:sp>
      <p:cxnSp>
        <p:nvCxnSpPr>
          <p:cNvPr id="3" name="Conector reto 2"/>
          <p:cNvCxnSpPr/>
          <p:nvPr/>
        </p:nvCxnSpPr>
        <p:spPr>
          <a:xfrm>
            <a:off x="865466" y="1254951"/>
            <a:ext cx="4305791" cy="0"/>
          </a:xfrm>
          <a:prstGeom prst="line">
            <a:avLst/>
          </a:prstGeom>
          <a:ln w="57150">
            <a:solidFill>
              <a:srgbClr val="AF467A"/>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1439651" y="2310179"/>
            <a:ext cx="6197081" cy="2246769"/>
          </a:xfrm>
          <a:prstGeom prst="rect">
            <a:avLst/>
          </a:prstGeom>
          <a:noFill/>
        </p:spPr>
        <p:txBody>
          <a:bodyPr wrap="square" rtlCol="0">
            <a:spAutoFit/>
          </a:bodyPr>
          <a:lstStyle/>
          <a:p>
            <a:pPr marL="342900" indent="-342900">
              <a:buFont typeface="Arial" panose="020B0604020202020204" pitchFamily="34" charset="0"/>
              <a:buChar char="•"/>
            </a:pPr>
            <a:r>
              <a:rPr lang="pt-BR" sz="2000" b="1" dirty="0">
                <a:latin typeface="Arial" panose="020B0604020202020204" pitchFamily="34" charset="0"/>
                <a:cs typeface="Arial" panose="020B0604020202020204" pitchFamily="34" charset="0"/>
              </a:rPr>
              <a:t>Desejo vencer meus ressentimentos. Quero o poder de Deus em minha vida para que consiga lidar com minhas emoções.</a:t>
            </a:r>
          </a:p>
          <a:p>
            <a:pPr marL="342900" indent="-342900">
              <a:buFont typeface="Arial" panose="020B0604020202020204" pitchFamily="34" charset="0"/>
              <a:buChar char="•"/>
            </a:pPr>
            <a:r>
              <a:rPr lang="pt-BR" sz="2000" b="1" dirty="0">
                <a:latin typeface="Arial" panose="020B0604020202020204" pitchFamily="34" charset="0"/>
                <a:cs typeface="Arial" panose="020B0604020202020204" pitchFamily="34" charset="0"/>
              </a:rPr>
              <a:t>Decido andar como Cristo andou, fazendo </a:t>
            </a:r>
            <a:r>
              <a:rPr lang="pt-BR" sz="2000" b="1" dirty="0" err="1">
                <a:latin typeface="Arial" panose="020B0604020202020204" pitchFamily="34" charset="0"/>
                <a:cs typeface="Arial" panose="020B0604020202020204" pitchFamily="34" charset="0"/>
              </a:rPr>
              <a:t>dEle</a:t>
            </a:r>
            <a:r>
              <a:rPr lang="pt-BR" sz="2000" b="1" dirty="0">
                <a:latin typeface="Arial" panose="020B0604020202020204" pitchFamily="34" charset="0"/>
                <a:cs typeface="Arial" panose="020B0604020202020204" pitchFamily="34" charset="0"/>
              </a:rPr>
              <a:t> meu guia. Pelo poder do Espírito Santo quero permitir que o Espírito Santo me ajude a desenvolver o fruto do Espírito em minha vida.</a:t>
            </a:r>
          </a:p>
        </p:txBody>
      </p:sp>
    </p:spTree>
    <p:extLst>
      <p:ext uri="{BB962C8B-B14F-4D97-AF65-F5344CB8AC3E}">
        <p14:creationId xmlns:p14="http://schemas.microsoft.com/office/powerpoint/2010/main" val="16958590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455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15616" y="1201316"/>
            <a:ext cx="3600400" cy="3046988"/>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Nós temos sentimentos que são expressos pelas emoções. Elas dão cor à vida, são uma forma de responder ao ambiente preparando-nos para uma ação.</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2323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71600" y="697260"/>
            <a:ext cx="3807875" cy="4524315"/>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Em si elas são neutras, mas em muitos casos, têm sido a origem de sofrimento para muitos que simplesmente não conseguem se dominar e, em outros casos, para os outros que precisam conviver com alguém que tem dificuldades de lidar com suas próprias emoções ou dos outros.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833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874604" y="1057300"/>
            <a:ext cx="5938524"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rPr>
              <a:t>Você e sua família</a:t>
            </a:r>
            <a:endParaRPr lang="pt-B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cs typeface="Arial" panose="020B0604020202020204" pitchFamily="34" charset="0"/>
            </a:endParaRPr>
          </a:p>
        </p:txBody>
      </p:sp>
      <p:cxnSp>
        <p:nvCxnSpPr>
          <p:cNvPr id="3" name="Conector reto 2"/>
          <p:cNvCxnSpPr/>
          <p:nvPr/>
        </p:nvCxnSpPr>
        <p:spPr>
          <a:xfrm>
            <a:off x="842273" y="1777380"/>
            <a:ext cx="5457919" cy="0"/>
          </a:xfrm>
          <a:prstGeom prst="line">
            <a:avLst/>
          </a:prstGeom>
          <a:ln w="57150">
            <a:solidFill>
              <a:srgbClr val="AF46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282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01</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61143" y="132396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a:solidFill>
                  <a:schemeClr val="tx1"/>
                </a:solidFill>
                <a:latin typeface="Arial" panose="020B0604020202020204" pitchFamily="34" charset="0"/>
                <a:cs typeface="Arial" panose="020B0604020202020204" pitchFamily="34" charset="0"/>
              </a:rPr>
              <a:t>O que a Bíblia diz sobre o descontrole emocional?</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331640" y="4153644"/>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1331640" y="4441676"/>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1331640" y="2730065"/>
            <a:ext cx="6634159" cy="400110"/>
          </a:xfrm>
          <a:prstGeom prst="rect">
            <a:avLst/>
          </a:prstGeom>
          <a:noFill/>
        </p:spPr>
        <p:txBody>
          <a:bodyPr wrap="square" rtlCol="0">
            <a:spAutoFit/>
          </a:bodyPr>
          <a:lstStyle/>
          <a:p>
            <a:pPr algn="ctr"/>
            <a:r>
              <a:rPr lang="pt-BR" sz="2000" b="1" dirty="0">
                <a:solidFill>
                  <a:srgbClr val="C00000"/>
                </a:solidFill>
              </a:rPr>
              <a:t>Porque a ira destrói o louco; e o zelo mata o tolo</a:t>
            </a:r>
            <a:r>
              <a:rPr lang="pt-BR" sz="2000" b="1" dirty="0" smtClean="0">
                <a:solidFill>
                  <a:srgbClr val="C00000"/>
                </a:solidFill>
              </a:rPr>
              <a:t>.</a:t>
            </a:r>
            <a:endParaRPr lang="pt-BR" sz="2000" b="1" dirty="0">
              <a:solidFill>
                <a:srgbClr val="C00000"/>
              </a:solidFill>
            </a:endParaRPr>
          </a:p>
        </p:txBody>
      </p:sp>
      <p:sp>
        <p:nvSpPr>
          <p:cNvPr id="11" name="CaixaDeTexto 10"/>
          <p:cNvSpPr txBox="1"/>
          <p:nvPr/>
        </p:nvSpPr>
        <p:spPr>
          <a:xfrm>
            <a:off x="1331640" y="2353444"/>
            <a:ext cx="1800200"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000" b="1" dirty="0">
                <a:solidFill>
                  <a:schemeClr val="tx1"/>
                </a:solidFill>
                <a:latin typeface="Arial" panose="020B0604020202020204" pitchFamily="34" charset="0"/>
                <a:cs typeface="Arial" panose="020B0604020202020204" pitchFamily="34" charset="0"/>
              </a:rPr>
              <a:t>a. Jó 5:2 </a:t>
            </a:r>
            <a:endParaRPr lang="pt-BR" sz="2000" b="1" dirty="0">
              <a:solidFill>
                <a:schemeClr val="tx1"/>
              </a:solidFill>
              <a:latin typeface="Arial" panose="020B0604020202020204" pitchFamily="34" charset="0"/>
              <a:cs typeface="Arial" panose="020B0604020202020204" pitchFamily="34" charset="0"/>
            </a:endParaRPr>
          </a:p>
        </p:txBody>
      </p:sp>
      <p:cxnSp>
        <p:nvCxnSpPr>
          <p:cNvPr id="12" name="Conector reto 11"/>
          <p:cNvCxnSpPr/>
          <p:nvPr/>
        </p:nvCxnSpPr>
        <p:spPr>
          <a:xfrm>
            <a:off x="1331640" y="3073524"/>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1338867" y="3433564"/>
            <a:ext cx="1800200"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000" b="1" dirty="0">
                <a:solidFill>
                  <a:schemeClr val="tx1"/>
                </a:solidFill>
                <a:latin typeface="Arial" panose="020B0604020202020204" pitchFamily="34" charset="0"/>
                <a:cs typeface="Arial" panose="020B0604020202020204" pitchFamily="34" charset="0"/>
              </a:rPr>
              <a:t>b. Jó 18:4 </a:t>
            </a:r>
            <a:endParaRPr lang="pt-BR" sz="2000" b="1" dirty="0">
              <a:solidFill>
                <a:schemeClr val="tx1"/>
              </a:solidFill>
              <a:latin typeface="Arial" panose="020B0604020202020204" pitchFamily="34" charset="0"/>
              <a:cs typeface="Arial" panose="020B0604020202020204" pitchFamily="34" charset="0"/>
            </a:endParaRPr>
          </a:p>
        </p:txBody>
      </p:sp>
      <p:sp>
        <p:nvSpPr>
          <p:cNvPr id="17" name="CaixaDeTexto 16"/>
          <p:cNvSpPr txBox="1"/>
          <p:nvPr/>
        </p:nvSpPr>
        <p:spPr>
          <a:xfrm>
            <a:off x="1475656" y="3793604"/>
            <a:ext cx="6478854" cy="1015663"/>
          </a:xfrm>
          <a:prstGeom prst="rect">
            <a:avLst/>
          </a:prstGeom>
          <a:noFill/>
        </p:spPr>
        <p:txBody>
          <a:bodyPr wrap="square" rtlCol="0">
            <a:spAutoFit/>
          </a:bodyPr>
          <a:lstStyle/>
          <a:p>
            <a:pPr algn="ctr"/>
            <a:r>
              <a:rPr lang="pt-BR" sz="2000" b="1" dirty="0">
                <a:solidFill>
                  <a:srgbClr val="C00000"/>
                </a:solidFill>
              </a:rPr>
              <a:t>Oh tu, que despedaças a tua alma na tua ira, será a terra deixada por tua causa? Remover-se-ão as rochas do seu lugar</a:t>
            </a:r>
            <a:r>
              <a:rPr lang="pt-BR" sz="2000" b="1" dirty="0" smtClean="0">
                <a:solidFill>
                  <a:srgbClr val="C00000"/>
                </a:solidFill>
              </a:rPr>
              <a:t>?</a:t>
            </a:r>
            <a:endParaRPr lang="pt-BR" sz="2000" b="1" dirty="0">
              <a:solidFill>
                <a:srgbClr val="C00000"/>
              </a:solidFill>
            </a:endParaRPr>
          </a:p>
        </p:txBody>
      </p:sp>
      <p:cxnSp>
        <p:nvCxnSpPr>
          <p:cNvPr id="18" name="Conector reto 17"/>
          <p:cNvCxnSpPr/>
          <p:nvPr/>
        </p:nvCxnSpPr>
        <p:spPr>
          <a:xfrm>
            <a:off x="1331640" y="4723885"/>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639287" y="452802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34221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475656" y="1561356"/>
            <a:ext cx="3096344" cy="1384995"/>
          </a:xfrm>
          <a:prstGeom prst="rect">
            <a:avLst/>
          </a:prstGeom>
          <a:noFill/>
        </p:spPr>
        <p:txBody>
          <a:bodyPr wrap="square" rtlCol="0">
            <a:spAutoFit/>
          </a:bodyPr>
          <a:lstStyle/>
          <a:p>
            <a:pPr algn="ctr"/>
            <a:r>
              <a:rPr lang="pt-BR" sz="2800" b="1" dirty="0"/>
              <a:t>Perder o equilíbrio emocional não é saudável.</a:t>
            </a:r>
            <a:endParaRPr lang="pt-BR" sz="2800" b="1" dirty="0"/>
          </a:p>
        </p:txBody>
      </p:sp>
    </p:spTree>
    <p:extLst>
      <p:ext uri="{BB962C8B-B14F-4D97-AF65-F5344CB8AC3E}">
        <p14:creationId xmlns:p14="http://schemas.microsoft.com/office/powerpoint/2010/main" val="2551297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02</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61143" y="132396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smtClean="0">
                <a:solidFill>
                  <a:schemeClr val="tx1"/>
                </a:solidFill>
                <a:latin typeface="Arial" panose="020B0604020202020204" pitchFamily="34" charset="0"/>
                <a:cs typeface="Arial" panose="020B0604020202020204" pitchFamily="34" charset="0"/>
              </a:rPr>
              <a:t>O </a:t>
            </a:r>
            <a:r>
              <a:rPr lang="pt-BR" sz="2400" b="1" dirty="0">
                <a:solidFill>
                  <a:schemeClr val="tx1"/>
                </a:solidFill>
                <a:latin typeface="Arial" panose="020B0604020202020204" pitchFamily="34" charset="0"/>
                <a:cs typeface="Arial" panose="020B0604020202020204" pitchFamily="34" charset="0"/>
              </a:rPr>
              <a:t>que podemos aprender com Jesus ao lidar com nossas emoções?</a:t>
            </a:r>
            <a:endParaRPr lang="pt-BR" sz="2400" b="1" dirty="0">
              <a:solidFill>
                <a:schemeClr val="tx1"/>
              </a:solidFill>
              <a:latin typeface="Arial" panose="020B0604020202020204" pitchFamily="34" charset="0"/>
              <a:cs typeface="Arial" panose="020B0604020202020204" pitchFamily="34" charset="0"/>
            </a:endParaRPr>
          </a:p>
        </p:txBody>
      </p:sp>
      <p:cxnSp>
        <p:nvCxnSpPr>
          <p:cNvPr id="8" name="Conector reto 7"/>
          <p:cNvCxnSpPr/>
          <p:nvPr/>
        </p:nvCxnSpPr>
        <p:spPr>
          <a:xfrm>
            <a:off x="1331640" y="3649588"/>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94579" y="3698554"/>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331640" y="2730065"/>
            <a:ext cx="6634159" cy="1015663"/>
          </a:xfrm>
          <a:prstGeom prst="rect">
            <a:avLst/>
          </a:prstGeom>
          <a:noFill/>
        </p:spPr>
        <p:txBody>
          <a:bodyPr wrap="square" rtlCol="0">
            <a:spAutoFit/>
          </a:bodyPr>
          <a:lstStyle/>
          <a:p>
            <a:pPr algn="ctr"/>
            <a:r>
              <a:rPr lang="pt-BR" sz="2000" b="1" dirty="0">
                <a:solidFill>
                  <a:srgbClr val="C00000"/>
                </a:solidFill>
              </a:rPr>
              <a:t>Porque dias virão sobre ti, em que os teus inimigos te cercarão de trincheiras, e te sitiarão, e te estreitarão de todos os lados</a:t>
            </a:r>
            <a:r>
              <a:rPr lang="pt-BR" sz="2000" b="1" dirty="0" smtClean="0">
                <a:solidFill>
                  <a:srgbClr val="C00000"/>
                </a:solidFill>
              </a:rPr>
              <a:t>;</a:t>
            </a:r>
            <a:endParaRPr lang="pt-BR" sz="2000" b="1" dirty="0">
              <a:solidFill>
                <a:srgbClr val="C00000"/>
              </a:solidFill>
            </a:endParaRPr>
          </a:p>
        </p:txBody>
      </p:sp>
      <p:sp>
        <p:nvSpPr>
          <p:cNvPr id="11" name="CaixaDeTexto 10"/>
          <p:cNvSpPr txBox="1"/>
          <p:nvPr/>
        </p:nvSpPr>
        <p:spPr>
          <a:xfrm>
            <a:off x="1331640" y="2353444"/>
            <a:ext cx="2664296"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000" b="1" dirty="0">
                <a:solidFill>
                  <a:schemeClr val="tx1"/>
                </a:solidFill>
                <a:latin typeface="Arial" panose="020B0604020202020204" pitchFamily="34" charset="0"/>
                <a:cs typeface="Arial" panose="020B0604020202020204" pitchFamily="34" charset="0"/>
              </a:rPr>
              <a:t>a. Lucas 19:43 </a:t>
            </a:r>
            <a:endParaRPr lang="pt-BR" sz="2000" b="1" dirty="0">
              <a:solidFill>
                <a:schemeClr val="tx1"/>
              </a:solidFill>
              <a:latin typeface="Arial" panose="020B0604020202020204" pitchFamily="34" charset="0"/>
              <a:cs typeface="Arial" panose="020B0604020202020204" pitchFamily="34" charset="0"/>
            </a:endParaRPr>
          </a:p>
        </p:txBody>
      </p:sp>
      <p:cxnSp>
        <p:nvCxnSpPr>
          <p:cNvPr id="12" name="Conector reto 11"/>
          <p:cNvCxnSpPr/>
          <p:nvPr/>
        </p:nvCxnSpPr>
        <p:spPr>
          <a:xfrm>
            <a:off x="1331640" y="3073524"/>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331640" y="3361556"/>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0175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185651" y="1435203"/>
            <a:ext cx="938077" cy="769441"/>
          </a:xfrm>
          <a:prstGeom prst="rect">
            <a:avLst/>
          </a:prstGeom>
          <a:noFill/>
        </p:spPr>
        <p:txBody>
          <a:bodyPr wrap="none" rtlCol="0">
            <a:spAutoFit/>
          </a:bodyPr>
          <a:lstStyle/>
          <a:p>
            <a:r>
              <a:rPr lang="pt-BR" sz="4400" b="1" dirty="0" smtClean="0">
                <a:ln w="1905"/>
                <a:solidFill>
                  <a:sysClr val="windowText" lastClr="000000"/>
                </a:solidFill>
                <a:effectLst>
                  <a:innerShdw blurRad="69850" dist="43180" dir="5400000">
                    <a:srgbClr val="000000">
                      <a:alpha val="65000"/>
                    </a:srgbClr>
                  </a:innerShdw>
                </a:effectLst>
                <a:latin typeface="Arial Black" panose="020B0A04020102020204" pitchFamily="34" charset="0"/>
              </a:rPr>
              <a:t>02</a:t>
            </a:r>
            <a:endParaRPr lang="pt-BR" sz="4400" b="1" dirty="0">
              <a:ln w="1905"/>
              <a:solidFill>
                <a:sysClr val="windowText" lastClr="000000"/>
              </a:solidFill>
              <a:effectLst>
                <a:innerShdw blurRad="69850" dist="43180" dir="5400000">
                  <a:srgbClr val="000000">
                    <a:alpha val="65000"/>
                  </a:srgbClr>
                </a:innerShdw>
              </a:effectLst>
              <a:latin typeface="Arial Black" panose="020B0A04020102020204" pitchFamily="34" charset="0"/>
            </a:endParaRPr>
          </a:p>
        </p:txBody>
      </p:sp>
      <p:sp>
        <p:nvSpPr>
          <p:cNvPr id="5" name="CaixaDeTexto 4"/>
          <p:cNvSpPr txBox="1"/>
          <p:nvPr/>
        </p:nvSpPr>
        <p:spPr>
          <a:xfrm>
            <a:off x="2061143" y="1323966"/>
            <a:ext cx="5904656"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400" b="1" dirty="0" smtClean="0">
                <a:solidFill>
                  <a:schemeClr val="tx1"/>
                </a:solidFill>
                <a:latin typeface="Arial" panose="020B0604020202020204" pitchFamily="34" charset="0"/>
                <a:cs typeface="Arial" panose="020B0604020202020204" pitchFamily="34" charset="0"/>
              </a:rPr>
              <a:t>O </a:t>
            </a:r>
            <a:r>
              <a:rPr lang="pt-BR" sz="2400" b="1" dirty="0">
                <a:solidFill>
                  <a:schemeClr val="tx1"/>
                </a:solidFill>
                <a:latin typeface="Arial" panose="020B0604020202020204" pitchFamily="34" charset="0"/>
                <a:cs typeface="Arial" panose="020B0604020202020204" pitchFamily="34" charset="0"/>
              </a:rPr>
              <a:t>que podemos aprender com Jesus ao lidar com nossas emoções?</a:t>
            </a:r>
            <a:endParaRPr lang="pt-BR" sz="2400" b="1" dirty="0">
              <a:solidFill>
                <a:schemeClr val="tx1"/>
              </a:solidFill>
              <a:latin typeface="Arial" panose="020B0604020202020204" pitchFamily="34" charset="0"/>
              <a:cs typeface="Arial" panose="020B0604020202020204" pitchFamily="34" charset="0"/>
            </a:endParaRPr>
          </a:p>
        </p:txBody>
      </p:sp>
      <p:sp>
        <p:nvSpPr>
          <p:cNvPr id="14" name="Triângulo isósceles 13"/>
          <p:cNvSpPr/>
          <p:nvPr/>
        </p:nvSpPr>
        <p:spPr>
          <a:xfrm rot="18909486">
            <a:off x="763425" y="1279363"/>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2051720" y="1323966"/>
            <a:ext cx="0" cy="88067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riângulo isósceles 21"/>
          <p:cNvSpPr/>
          <p:nvPr/>
        </p:nvSpPr>
        <p:spPr>
          <a:xfrm rot="8062135">
            <a:off x="7594579" y="3698554"/>
            <a:ext cx="787209" cy="381439"/>
          </a:xfrm>
          <a:prstGeom prst="triangle">
            <a:avLst/>
          </a:prstGeom>
          <a:solidFill>
            <a:srgbClr val="AF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331640" y="2730065"/>
            <a:ext cx="6634159" cy="707886"/>
          </a:xfrm>
          <a:prstGeom prst="rect">
            <a:avLst/>
          </a:prstGeom>
          <a:noFill/>
        </p:spPr>
        <p:txBody>
          <a:bodyPr wrap="square" rtlCol="0">
            <a:spAutoFit/>
          </a:bodyPr>
          <a:lstStyle/>
          <a:p>
            <a:pPr algn="ctr"/>
            <a:r>
              <a:rPr lang="pt-BR" sz="2000" b="1" dirty="0">
                <a:solidFill>
                  <a:srgbClr val="C00000"/>
                </a:solidFill>
              </a:rPr>
              <a:t>Então lhes disse: A minha alma está cheia de tristeza até a morte; ficai aqui, e velai comigo</a:t>
            </a:r>
            <a:r>
              <a:rPr lang="pt-BR" sz="2000" b="1" dirty="0" smtClean="0">
                <a:solidFill>
                  <a:srgbClr val="C00000"/>
                </a:solidFill>
              </a:rPr>
              <a:t>.</a:t>
            </a:r>
            <a:endParaRPr lang="pt-BR" sz="2000" b="1" dirty="0">
              <a:solidFill>
                <a:srgbClr val="C00000"/>
              </a:solidFill>
            </a:endParaRPr>
          </a:p>
        </p:txBody>
      </p:sp>
      <p:sp>
        <p:nvSpPr>
          <p:cNvPr id="11" name="CaixaDeTexto 10"/>
          <p:cNvSpPr txBox="1"/>
          <p:nvPr/>
        </p:nvSpPr>
        <p:spPr>
          <a:xfrm>
            <a:off x="1331640" y="2353444"/>
            <a:ext cx="2664296"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pt-BR" sz="2000" b="1" dirty="0">
                <a:solidFill>
                  <a:schemeClr val="tx1"/>
                </a:solidFill>
                <a:latin typeface="Arial" panose="020B0604020202020204" pitchFamily="34" charset="0"/>
                <a:cs typeface="Arial" panose="020B0604020202020204" pitchFamily="34" charset="0"/>
              </a:rPr>
              <a:t>b. Mateus 26:38 </a:t>
            </a:r>
            <a:endParaRPr lang="pt-BR" sz="2000" b="1" dirty="0">
              <a:solidFill>
                <a:schemeClr val="tx1"/>
              </a:solidFill>
              <a:latin typeface="Arial" panose="020B0604020202020204" pitchFamily="34" charset="0"/>
              <a:cs typeface="Arial" panose="020B0604020202020204" pitchFamily="34" charset="0"/>
            </a:endParaRPr>
          </a:p>
        </p:txBody>
      </p:sp>
      <p:cxnSp>
        <p:nvCxnSpPr>
          <p:cNvPr id="12" name="Conector reto 11"/>
          <p:cNvCxnSpPr/>
          <p:nvPr/>
        </p:nvCxnSpPr>
        <p:spPr>
          <a:xfrm>
            <a:off x="1331640" y="3073524"/>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331640" y="3361556"/>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778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934</Words>
  <Application>Microsoft Office PowerPoint</Application>
  <PresentationFormat>Apresentação na tela (16:10)</PresentationFormat>
  <Paragraphs>67</Paragraphs>
  <Slides>28</Slides>
  <Notes>0</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dc:creator>
  <cp:lastModifiedBy>Alana</cp:lastModifiedBy>
  <cp:revision>47</cp:revision>
  <dcterms:created xsi:type="dcterms:W3CDTF">2017-02-26T14:20:22Z</dcterms:created>
  <dcterms:modified xsi:type="dcterms:W3CDTF">2017-03-14T00:42:07Z</dcterms:modified>
</cp:coreProperties>
</file>