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6" r:id="rId4"/>
    <p:sldId id="258" r:id="rId5"/>
    <p:sldId id="264" r:id="rId6"/>
    <p:sldId id="268" r:id="rId7"/>
    <p:sldId id="263" r:id="rId8"/>
    <p:sldId id="262" r:id="rId9"/>
    <p:sldId id="261" r:id="rId10"/>
    <p:sldId id="259" r:id="rId11"/>
    <p:sldId id="265" r:id="rId12"/>
    <p:sldId id="267" r:id="rId13"/>
    <p:sldId id="270" r:id="rId14"/>
    <p:sldId id="260" r:id="rId15"/>
    <p:sldId id="271" r:id="rId16"/>
    <p:sldId id="273" r:id="rId17"/>
    <p:sldId id="272" r:id="rId18"/>
    <p:sldId id="274" r:id="rId19"/>
    <p:sldId id="275" r:id="rId20"/>
    <p:sldId id="276" r:id="rId21"/>
    <p:sldId id="277" r:id="rId22"/>
  </p:sldIdLst>
  <p:sldSz cx="12192000" cy="6858000"/>
  <p:notesSz cx="6858000" cy="9144000"/>
  <p:embeddedFontLst>
    <p:embeddedFont>
      <p:font typeface="Montserrat SemiBold" panose="00000700000000000000" pitchFamily="2" charset="0"/>
      <p:bold r:id="rId23"/>
      <p:boldItalic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Montserrat ExtraBold" panose="00000900000000000000" pitchFamily="2" charset="0"/>
      <p:bold r:id="rId31"/>
      <p:boldItalic r:id="rId32"/>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B"/>
    <a:srgbClr val="E52242"/>
    <a:srgbClr val="E41D42"/>
    <a:srgbClr val="E51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01" d="100"/>
          <a:sy n="101" d="100"/>
        </p:scale>
        <p:origin x="12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val="176987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285874" y="1590675"/>
            <a:ext cx="7096125" cy="3810000"/>
          </a:xfrm>
        </p:spPr>
        <p:txBody>
          <a:bodyPr/>
          <a:lstStyle>
            <a:lvl1pPr marL="0" indent="0">
              <a:buNone/>
              <a:defRPr sz="2400">
                <a:solidFill>
                  <a:schemeClr val="bg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smtClean="0"/>
              <a:t>Editar estilos de texto Mestre</a:t>
            </a:r>
          </a:p>
        </p:txBody>
      </p:sp>
    </p:spTree>
    <p:extLst>
      <p:ext uri="{BB962C8B-B14F-4D97-AF65-F5344CB8AC3E}">
        <p14:creationId xmlns:p14="http://schemas.microsoft.com/office/powerpoint/2010/main" val="219919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F2EA335-8FCF-4921-9630-F415523DCEEE}" type="datetimeFigureOut">
              <a:rPr lang="pt-BR" smtClean="0"/>
              <a:t>17/11/2023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97220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F2EA335-8FCF-4921-9630-F415523DCEEE}" type="datetimeFigureOut">
              <a:rPr lang="pt-BR" smtClean="0"/>
              <a:t>17/11/2023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39241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F2EA335-8FCF-4921-9630-F415523DCEEE}" type="datetimeFigureOut">
              <a:rPr lang="pt-BR" smtClean="0"/>
              <a:t>17/11/2023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376509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F2EA335-8FCF-4921-9630-F415523DCEEE}" type="datetimeFigureOut">
              <a:rPr lang="pt-BR" smtClean="0"/>
              <a:t>17/11/2023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339376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7F2EA335-8FCF-4921-9630-F415523DCEEE}" type="datetimeFigureOut">
              <a:rPr lang="pt-BR" smtClean="0"/>
              <a:t>17/11/2023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277968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7F2EA335-8FCF-4921-9630-F415523DCEEE}" type="datetimeFigureOut">
              <a:rPr lang="pt-BR" smtClean="0"/>
              <a:t>17/11/2023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768399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17/11/2023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298893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17/11/2023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27118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17/11/2023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55858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93750" y="790575"/>
            <a:ext cx="8226425" cy="4918075"/>
          </a:xfrm>
        </p:spPr>
        <p:txBody>
          <a:bodyPr/>
          <a:lstStyle>
            <a:lvl1pPr marL="0" indent="0">
              <a:buNone/>
              <a:defRPr sz="2400">
                <a:solidFill>
                  <a:schemeClr val="bg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29553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84276" y="923925"/>
            <a:ext cx="7102474" cy="4648199"/>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24758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098925" y="762000"/>
            <a:ext cx="7121525" cy="5286375"/>
          </a:xfrm>
        </p:spPr>
        <p:txBody>
          <a:bodyPr/>
          <a:lstStyle>
            <a:lvl1pPr marL="0" indent="0">
              <a:buNone/>
              <a:defRPr sz="2400">
                <a:solidFill>
                  <a:schemeClr val="bg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344519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098926" y="857251"/>
            <a:ext cx="6959599" cy="4714874"/>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17476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3517901" y="2028826"/>
            <a:ext cx="7473950" cy="3562350"/>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323176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4226" y="2019301"/>
            <a:ext cx="5854699" cy="3562350"/>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95680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467224" y="2124075"/>
            <a:ext cx="7096125" cy="3810000"/>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smtClean="0"/>
              <a:t>Editar estilos de texto Mestre</a:t>
            </a:r>
          </a:p>
        </p:txBody>
      </p:sp>
    </p:spTree>
    <p:extLst>
      <p:ext uri="{BB962C8B-B14F-4D97-AF65-F5344CB8AC3E}">
        <p14:creationId xmlns:p14="http://schemas.microsoft.com/office/powerpoint/2010/main" val="330313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EA335-8FCF-4921-9630-F415523DCEEE}" type="datetimeFigureOut">
              <a:rPr lang="pt-BR" smtClean="0"/>
              <a:t>17/11/2023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A8CBC-854E-4289-8DCA-E4E98C39F8F9}" type="slidenum">
              <a:rPr lang="pt-BR" smtClean="0"/>
              <a:t>‹nº›</a:t>
            </a:fld>
            <a:endParaRPr lang="pt-BR"/>
          </a:p>
        </p:txBody>
      </p:sp>
    </p:spTree>
    <p:extLst>
      <p:ext uri="{BB962C8B-B14F-4D97-AF65-F5344CB8AC3E}">
        <p14:creationId xmlns:p14="http://schemas.microsoft.com/office/powerpoint/2010/main" val="185651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2" r:id="rId5"/>
    <p:sldLayoutId id="2147483663" r:id="rId6"/>
    <p:sldLayoutId id="2147483660" r:id="rId7"/>
    <p:sldLayoutId id="2147483661" r:id="rId8"/>
    <p:sldLayoutId id="2147483665" r:id="rId9"/>
    <p:sldLayoutId id="2147483666"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98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81050" y="2089150"/>
            <a:ext cx="5635625" cy="3538538"/>
          </a:xfrm>
        </p:spPr>
        <p:txBody>
          <a:bodyPr wrap="square">
            <a:spAutoFit/>
          </a:bodyPr>
          <a:lstStyle/>
          <a:p>
            <a:pPr>
              <a:lnSpc>
                <a:spcPct val="100000"/>
              </a:lnSpc>
            </a:pPr>
            <a:r>
              <a:rPr lang="pt-BR" sz="3200" dirty="0">
                <a:latin typeface="Montserrat SemiBold" panose="00000700000000000000" pitchFamily="2" charset="0"/>
              </a:rPr>
              <a:t>Vale a pena escolher bem e não errar. Seja sábio e prudente em sua escolha. Um equívoco nos prejudica nos </a:t>
            </a:r>
            <a:r>
              <a:rPr lang="pt-BR" sz="3200" dirty="0" smtClean="0">
                <a:latin typeface="Montserrat SemiBold" panose="00000700000000000000" pitchFamily="2" charset="0"/>
              </a:rPr>
              <a:t>aspectos </a:t>
            </a:r>
            <a:r>
              <a:rPr lang="pt-BR" sz="3200" dirty="0" smtClean="0">
                <a:solidFill>
                  <a:srgbClr val="E52242"/>
                </a:solidFill>
                <a:latin typeface="Montserrat SemiBold" panose="00000700000000000000" pitchFamily="2" charset="0"/>
              </a:rPr>
              <a:t>físico, emocional, social e espiritual.</a:t>
            </a:r>
            <a:endParaRPr lang="pt-BR" sz="3200" dirty="0">
              <a:solidFill>
                <a:srgbClr val="E52242"/>
              </a:solidFill>
              <a:latin typeface="Montserrat SemiBold" panose="00000700000000000000" pitchFamily="2" charset="0"/>
            </a:endParaRPr>
          </a:p>
        </p:txBody>
      </p:sp>
    </p:spTree>
    <p:extLst>
      <p:ext uri="{BB962C8B-B14F-4D97-AF65-F5344CB8AC3E}">
        <p14:creationId xmlns:p14="http://schemas.microsoft.com/office/powerpoint/2010/main" val="54780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a:spLocks noGrp="1"/>
          </p:cNvSpPr>
          <p:nvPr>
            <p:ph type="title" idx="4294967295"/>
          </p:nvPr>
        </p:nvSpPr>
        <p:spPr>
          <a:xfrm>
            <a:off x="4058422" y="2296471"/>
            <a:ext cx="7300912" cy="769937"/>
          </a:xfrm>
        </p:spPr>
        <p:txBody>
          <a:bodyPr wrap="square">
            <a:spAutoFit/>
          </a:bodyPr>
          <a:lstStyle/>
          <a:p>
            <a:pPr marL="342900" indent="-342900">
              <a:lnSpc>
                <a:spcPct val="100000"/>
              </a:lnSpc>
              <a:spcBef>
                <a:spcPts val="0"/>
              </a:spcBef>
              <a:buFont typeface="Arial" panose="020B0604020202020204" pitchFamily="34" charset="0"/>
              <a:buChar char="•"/>
            </a:pPr>
            <a:r>
              <a:rPr lang="pt-BR" sz="2200" dirty="0">
                <a:solidFill>
                  <a:schemeClr val="bg1"/>
                </a:solidFill>
                <a:latin typeface="Montserrat SemiBold" panose="00000700000000000000" pitchFamily="2" charset="0"/>
              </a:rPr>
              <a:t>As escolhas apressadas muitas vezes terminam tão rápido como </a:t>
            </a:r>
            <a:r>
              <a:rPr lang="pt-BR" sz="2200" dirty="0" smtClean="0">
                <a:solidFill>
                  <a:schemeClr val="bg1"/>
                </a:solidFill>
                <a:latin typeface="Montserrat SemiBold" panose="00000700000000000000" pitchFamily="2" charset="0"/>
              </a:rPr>
              <a:t>começaram.</a:t>
            </a:r>
            <a:endParaRPr lang="pt-BR" sz="2200" dirty="0">
              <a:solidFill>
                <a:schemeClr val="bg1"/>
              </a:solidFill>
              <a:latin typeface="Montserrat SemiBold" panose="00000700000000000000" pitchFamily="2" charset="0"/>
            </a:endParaRPr>
          </a:p>
        </p:txBody>
      </p:sp>
      <p:sp>
        <p:nvSpPr>
          <p:cNvPr id="7" name="Título 1"/>
          <p:cNvSpPr txBox="1">
            <a:spLocks/>
          </p:cNvSpPr>
          <p:nvPr/>
        </p:nvSpPr>
        <p:spPr>
          <a:xfrm>
            <a:off x="4057162" y="1358527"/>
            <a:ext cx="7302175" cy="7694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 typeface="Arial" panose="020B0604020202020204" pitchFamily="34" charset="0"/>
              <a:buChar char="•"/>
            </a:pPr>
            <a:r>
              <a:rPr lang="pt-BR" sz="2200" dirty="0" smtClean="0">
                <a:solidFill>
                  <a:schemeClr val="bg1"/>
                </a:solidFill>
                <a:latin typeface="Montserrat SemiBold" panose="00000700000000000000" pitchFamily="2" charset="0"/>
              </a:rPr>
              <a:t>As más escolhas levam a uma vida matrimonial infeliz.</a:t>
            </a:r>
            <a:endParaRPr lang="pt-BR" sz="2200" dirty="0">
              <a:solidFill>
                <a:schemeClr val="bg1"/>
              </a:solidFill>
              <a:latin typeface="Montserrat SemiBold" panose="00000700000000000000" pitchFamily="2" charset="0"/>
            </a:endParaRPr>
          </a:p>
        </p:txBody>
      </p:sp>
      <p:sp>
        <p:nvSpPr>
          <p:cNvPr id="8" name="Título 1"/>
          <p:cNvSpPr txBox="1">
            <a:spLocks/>
          </p:cNvSpPr>
          <p:nvPr/>
        </p:nvSpPr>
        <p:spPr>
          <a:xfrm>
            <a:off x="4057160" y="3244424"/>
            <a:ext cx="7302175" cy="110799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 typeface="Arial" panose="020B0604020202020204" pitchFamily="34" charset="0"/>
              <a:buChar char="•"/>
            </a:pPr>
            <a:r>
              <a:rPr lang="pt-BR" sz="2200" dirty="0">
                <a:solidFill>
                  <a:schemeClr val="bg1"/>
                </a:solidFill>
                <a:latin typeface="Montserrat SemiBold" panose="00000700000000000000" pitchFamily="2" charset="0"/>
              </a:rPr>
              <a:t>A possibilidade de conseguir a felicidade em um segundo ou terceiro casamento é mais remota do que no primeiro.</a:t>
            </a:r>
          </a:p>
        </p:txBody>
      </p:sp>
      <p:sp>
        <p:nvSpPr>
          <p:cNvPr id="9" name="Título 1"/>
          <p:cNvSpPr txBox="1">
            <a:spLocks/>
          </p:cNvSpPr>
          <p:nvPr/>
        </p:nvSpPr>
        <p:spPr>
          <a:xfrm>
            <a:off x="4057159" y="4520923"/>
            <a:ext cx="7302175" cy="144655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 typeface="Arial" panose="020B0604020202020204" pitchFamily="34" charset="0"/>
              <a:buChar char="•"/>
            </a:pPr>
            <a:r>
              <a:rPr lang="pt-BR" sz="2200" dirty="0">
                <a:solidFill>
                  <a:schemeClr val="bg1"/>
                </a:solidFill>
                <a:latin typeface="Montserrat SemiBold" panose="00000700000000000000" pitchFamily="2" charset="0"/>
              </a:rPr>
              <a:t>Os namorados que sonham com o casamento precisam saber que esse passo é uma das maiores decisões da vida. Saber escolher é começar a ser feliz e a perpetuar o amor.</a:t>
            </a:r>
          </a:p>
        </p:txBody>
      </p:sp>
      <p:sp>
        <p:nvSpPr>
          <p:cNvPr id="10" name="Retângulo 9"/>
          <p:cNvSpPr/>
          <p:nvPr/>
        </p:nvSpPr>
        <p:spPr>
          <a:xfrm>
            <a:off x="4057159" y="605249"/>
            <a:ext cx="2552302" cy="584775"/>
          </a:xfrm>
          <a:prstGeom prst="rect">
            <a:avLst/>
          </a:prstGeom>
        </p:spPr>
        <p:txBody>
          <a:bodyPr wrap="none">
            <a:spAutoFit/>
          </a:bodyPr>
          <a:lstStyle/>
          <a:p>
            <a:r>
              <a:rPr lang="pt-BR" sz="3200" dirty="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Lembre-se:</a:t>
            </a:r>
            <a:endParaRPr lang="pt-BR" sz="3200" dirty="0">
              <a:solidFill>
                <a:srgbClr val="FFDB6B"/>
              </a:solidFill>
              <a:latin typeface="Montserrat SemiBold" panose="00000700000000000000" pitchFamily="2" charset="0"/>
            </a:endParaRPr>
          </a:p>
        </p:txBody>
      </p:sp>
    </p:spTree>
    <p:extLst>
      <p:ext uri="{BB962C8B-B14F-4D97-AF65-F5344CB8AC3E}">
        <p14:creationId xmlns:p14="http://schemas.microsoft.com/office/powerpoint/2010/main" val="407165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627688" y="1712913"/>
            <a:ext cx="5173662" cy="3416300"/>
          </a:xfrm>
        </p:spPr>
        <p:txBody>
          <a:bodyPr wrap="square">
            <a:spAutoFit/>
          </a:bodyPr>
          <a:lstStyle/>
          <a:p>
            <a:pPr>
              <a:lnSpc>
                <a:spcPct val="100000"/>
              </a:lnSpc>
            </a:pPr>
            <a:r>
              <a:rPr lang="pt-BR" sz="3600" dirty="0">
                <a:solidFill>
                  <a:schemeClr val="bg1"/>
                </a:solidFill>
                <a:latin typeface="Montserrat SemiBold" panose="00000700000000000000" pitchFamily="2" charset="0"/>
              </a:rPr>
              <a:t>Os casais mais felizes costumam ser aqueles que foram bons amigos e que compartilham a mesma fé religiosa.</a:t>
            </a:r>
          </a:p>
        </p:txBody>
      </p:sp>
    </p:spTree>
    <p:extLst>
      <p:ext uri="{BB962C8B-B14F-4D97-AF65-F5344CB8AC3E}">
        <p14:creationId xmlns:p14="http://schemas.microsoft.com/office/powerpoint/2010/main" val="163450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66800" y="1212850"/>
            <a:ext cx="8296275" cy="3754438"/>
          </a:xfrm>
        </p:spPr>
        <p:txBody>
          <a:bodyPr>
            <a:spAutoFit/>
          </a:bodyPr>
          <a:lstStyle/>
          <a:p>
            <a:pPr>
              <a:lnSpc>
                <a:spcPct val="100000"/>
              </a:lnSpc>
            </a:pPr>
            <a:r>
              <a:rPr lang="pt-BR" sz="3400" dirty="0">
                <a:latin typeface="Montserrat SemiBold" panose="00000700000000000000" pitchFamily="2" charset="0"/>
              </a:rPr>
              <a:t>Muitas escolhas só passam pelo coração, que acaba destroçado ou ferido. A escolha deve envolver, inevitavelmente, a razão; escolher com a mente e o coração nos oferece maior garantia de eleger a pessoa ideal.</a:t>
            </a:r>
          </a:p>
        </p:txBody>
      </p:sp>
    </p:spTree>
    <p:extLst>
      <p:ext uri="{BB962C8B-B14F-4D97-AF65-F5344CB8AC3E}">
        <p14:creationId xmlns:p14="http://schemas.microsoft.com/office/powerpoint/2010/main" val="174416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type="title" idx="4294967295"/>
          </p:nvPr>
        </p:nvSpPr>
        <p:spPr>
          <a:xfrm>
            <a:off x="1047750" y="1141413"/>
            <a:ext cx="7988300" cy="4032250"/>
          </a:xfrm>
        </p:spPr>
        <p:txBody>
          <a:bodyPr wrap="square">
            <a:spAutoFit/>
          </a:bodyPr>
          <a:lstStyle/>
          <a:p>
            <a:pPr>
              <a:lnSpc>
                <a:spcPct val="100000"/>
              </a:lnSpc>
            </a:pPr>
            <a:r>
              <a:rPr lang="pt-BR" sz="3200" dirty="0">
                <a:solidFill>
                  <a:schemeClr val="bg1"/>
                </a:solidFill>
                <a:latin typeface="Montserrat SemiBold" panose="00000700000000000000" pitchFamily="2" charset="0"/>
              </a:rPr>
              <a:t>Quando deviam olhar os defeitos e as virtudes, só olhavam para o que queriam ver, ou seja, as virtudes. Eram cegos para ver os defeitos. </a:t>
            </a:r>
            <a:r>
              <a:rPr lang="pt-BR" sz="3200" dirty="0" smtClean="0">
                <a:solidFill>
                  <a:schemeClr val="bg1"/>
                </a:solidFill>
                <a:latin typeface="Montserrat SemiBold" panose="00000700000000000000" pitchFamily="2" charset="0"/>
              </a:rPr>
              <a:t/>
            </a:r>
            <a:br>
              <a:rPr lang="pt-BR" sz="3200" dirty="0" smtClean="0">
                <a:solidFill>
                  <a:schemeClr val="bg1"/>
                </a:solidFill>
                <a:latin typeface="Montserrat SemiBold" panose="00000700000000000000" pitchFamily="2" charset="0"/>
              </a:rPr>
            </a:br>
            <a:r>
              <a:rPr lang="pt-BR" sz="3200" dirty="0">
                <a:solidFill>
                  <a:schemeClr val="bg1"/>
                </a:solidFill>
                <a:latin typeface="Montserrat SemiBold" panose="00000700000000000000" pitchFamily="2" charset="0"/>
              </a:rPr>
              <a:t/>
            </a:r>
            <a:br>
              <a:rPr lang="pt-BR" sz="3200" dirty="0">
                <a:solidFill>
                  <a:schemeClr val="bg1"/>
                </a:solidFill>
                <a:latin typeface="Montserrat SemiBold" panose="00000700000000000000" pitchFamily="2" charset="0"/>
              </a:rPr>
            </a:br>
            <a:r>
              <a:rPr lang="pt-BR" sz="3200" dirty="0" smtClean="0">
                <a:solidFill>
                  <a:schemeClr val="bg1"/>
                </a:solidFill>
                <a:latin typeface="Montserrat SemiBold" panose="00000700000000000000" pitchFamily="2" charset="0"/>
              </a:rPr>
              <a:t>Uma </a:t>
            </a:r>
            <a:r>
              <a:rPr lang="pt-BR" sz="3200" dirty="0">
                <a:solidFill>
                  <a:schemeClr val="bg1"/>
                </a:solidFill>
                <a:latin typeface="Montserrat SemiBold" panose="00000700000000000000" pitchFamily="2" charset="0"/>
              </a:rPr>
              <a:t>vez casados, somos quase obrigados </a:t>
            </a:r>
            <a:r>
              <a:rPr lang="pt-BR" sz="3200" dirty="0">
                <a:solidFill>
                  <a:srgbClr val="FFDB6B"/>
                </a:solidFill>
                <a:latin typeface="Montserrat SemiBold" panose="00000700000000000000" pitchFamily="2" charset="0"/>
              </a:rPr>
              <a:t>a “olhar com um só olho”</a:t>
            </a:r>
            <a:r>
              <a:rPr lang="pt-BR" sz="3200" dirty="0">
                <a:solidFill>
                  <a:schemeClr val="bg1"/>
                </a:solidFill>
                <a:latin typeface="Montserrat SemiBold" panose="00000700000000000000" pitchFamily="2" charset="0"/>
              </a:rPr>
              <a:t>, isto é, ver somente as virtudes</a:t>
            </a:r>
            <a:r>
              <a:rPr lang="pt-BR" sz="3200" dirty="0" smtClean="0">
                <a:solidFill>
                  <a:schemeClr val="bg1"/>
                </a:solidFill>
                <a:latin typeface="Montserrat SemiBold" panose="00000700000000000000" pitchFamily="2" charset="0"/>
              </a:rPr>
              <a:t>.</a:t>
            </a:r>
            <a:endParaRPr lang="pt-BR" sz="32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84603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619625" y="2022475"/>
            <a:ext cx="6134100" cy="3046413"/>
          </a:xfrm>
        </p:spPr>
        <p:txBody>
          <a:bodyPr>
            <a:spAutoFit/>
          </a:bodyPr>
          <a:lstStyle/>
          <a:p>
            <a:pPr>
              <a:lnSpc>
                <a:spcPct val="100000"/>
              </a:lnSpc>
            </a:pPr>
            <a:r>
              <a:rPr lang="pt-BR" sz="3200" dirty="0">
                <a:latin typeface="Montserrat SemiBold" panose="00000700000000000000" pitchFamily="2" charset="0"/>
              </a:rPr>
              <a:t>“Se homens e mulheres têm o hábito de orar duas vezes ao dia antes de pensar no casamento, devem fazê-lo quatro vezes quando pensam em dar esse passo.”</a:t>
            </a:r>
          </a:p>
        </p:txBody>
      </p:sp>
      <p:sp>
        <p:nvSpPr>
          <p:cNvPr id="3" name="Subtítulo 2"/>
          <p:cNvSpPr txBox="1">
            <a:spLocks/>
          </p:cNvSpPr>
          <p:nvPr/>
        </p:nvSpPr>
        <p:spPr>
          <a:xfrm>
            <a:off x="4695826" y="5604579"/>
            <a:ext cx="2182197"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latin typeface="Montserrat SemiBold" panose="00000700000000000000" pitchFamily="2" charset="0"/>
              </a:rPr>
              <a:t>Ellen G. White</a:t>
            </a:r>
            <a:endParaRPr lang="pt-BR" sz="1400" i="1" dirty="0">
              <a:latin typeface="Montserrat SemiBold" panose="00000700000000000000" pitchFamily="2" charset="0"/>
            </a:endParaRPr>
          </a:p>
        </p:txBody>
      </p:sp>
    </p:spTree>
    <p:extLst>
      <p:ext uri="{BB962C8B-B14F-4D97-AF65-F5344CB8AC3E}">
        <p14:creationId xmlns:p14="http://schemas.microsoft.com/office/powerpoint/2010/main" val="78553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000501" y="1130767"/>
            <a:ext cx="6762750" cy="4401205"/>
          </a:xfrm>
        </p:spPr>
        <p:txBody>
          <a:bodyPr wrap="square">
            <a:spAutoFit/>
          </a:bodyPr>
          <a:lstStyle/>
          <a:p>
            <a:pPr>
              <a:lnSpc>
                <a:spcPct val="100000"/>
              </a:lnSpc>
            </a:pPr>
            <a:r>
              <a:rPr lang="pt-BR" sz="2800" dirty="0">
                <a:latin typeface="Montserrat SemiBold" panose="00000700000000000000" pitchFamily="2" charset="0"/>
              </a:rPr>
              <a:t>Os homens só precisam de poucos minutos para decidir se desejam desenvolver uma relação sentimental com uma determinada mulher. Isso depende de gostarem ou não do que veem. Entretanto, as mulheres, em geral, precisam de mais tempo para tomar uma decisão, pois lhes interessa ver as qualidades internas do </a:t>
            </a:r>
            <a:r>
              <a:rPr lang="pt-BR" sz="2800" dirty="0" smtClean="0">
                <a:latin typeface="Montserrat SemiBold" panose="00000700000000000000" pitchFamily="2" charset="0"/>
              </a:rPr>
              <a:t>homem.</a:t>
            </a:r>
            <a:endParaRPr lang="pt-BR" sz="2800" dirty="0">
              <a:latin typeface="Montserrat SemiBold" panose="00000700000000000000" pitchFamily="2" charset="0"/>
            </a:endParaRPr>
          </a:p>
        </p:txBody>
      </p:sp>
    </p:spTree>
    <p:extLst>
      <p:ext uri="{BB962C8B-B14F-4D97-AF65-F5344CB8AC3E}">
        <p14:creationId xmlns:p14="http://schemas.microsoft.com/office/powerpoint/2010/main" val="406878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634038" y="1236663"/>
            <a:ext cx="5472112" cy="4522787"/>
          </a:xfrm>
        </p:spPr>
        <p:txBody>
          <a:bodyPr wrap="square">
            <a:spAutoFit/>
          </a:bodyPr>
          <a:lstStyle/>
          <a:p>
            <a:pPr>
              <a:lnSpc>
                <a:spcPct val="100000"/>
              </a:lnSpc>
            </a:pPr>
            <a:r>
              <a:rPr lang="pt-BR" sz="3200" dirty="0">
                <a:latin typeface="Montserrat SemiBold" panose="00000700000000000000" pitchFamily="2" charset="0"/>
              </a:rPr>
              <a:t>Quanto maior for o círculo de amizades de um jovem, maior será a probabilidade de escolher bem; e quanto menor for o círculo de amizades, maior será a probabilidade de escolher mal.</a:t>
            </a:r>
          </a:p>
        </p:txBody>
      </p:sp>
    </p:spTree>
    <p:extLst>
      <p:ext uri="{BB962C8B-B14F-4D97-AF65-F5344CB8AC3E}">
        <p14:creationId xmlns:p14="http://schemas.microsoft.com/office/powerpoint/2010/main" val="53282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ítulo 1"/>
          <p:cNvSpPr>
            <a:spLocks noGrp="1"/>
          </p:cNvSpPr>
          <p:nvPr>
            <p:ph type="title" idx="4294967295"/>
          </p:nvPr>
        </p:nvSpPr>
        <p:spPr>
          <a:xfrm>
            <a:off x="4333876" y="1209219"/>
            <a:ext cx="6686550" cy="4493538"/>
          </a:xfrm>
        </p:spPr>
        <p:txBody>
          <a:bodyPr wrap="square">
            <a:spAutoFit/>
          </a:bodyPr>
          <a:lstStyle/>
          <a:p>
            <a:pPr>
              <a:lnSpc>
                <a:spcPct val="100000"/>
              </a:lnSpc>
            </a:pPr>
            <a:r>
              <a:rPr lang="pt-BR" sz="2600" dirty="0">
                <a:solidFill>
                  <a:schemeClr val="bg1"/>
                </a:solidFill>
                <a:latin typeface="Montserrat SemiBold" panose="00000700000000000000" pitchFamily="2" charset="0"/>
              </a:rPr>
              <a:t>Se você se apaixona muito rápido e a relação não funciona, fica muito difícil manter a amizade, pois essa amizade geralmente chega ao fim. Entretanto, se você toma tempo para conhecer alguém, primeiro no âmbito da amizade, e deixa que o amor cresça lenta e gradualmente, estará mais próximo de ter um amigo ou amiga para toda a vida, casando ou não com essa pessoa.</a:t>
            </a:r>
          </a:p>
        </p:txBody>
      </p:sp>
    </p:spTree>
    <p:extLst>
      <p:ext uri="{BB962C8B-B14F-4D97-AF65-F5344CB8AC3E}">
        <p14:creationId xmlns:p14="http://schemas.microsoft.com/office/powerpoint/2010/main" val="160378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565525" y="2105710"/>
            <a:ext cx="7673975" cy="3108543"/>
          </a:xfrm>
        </p:spPr>
        <p:txBody>
          <a:bodyPr>
            <a:spAutoFit/>
          </a:bodyPr>
          <a:lstStyle/>
          <a:p>
            <a:pPr>
              <a:lnSpc>
                <a:spcPct val="100000"/>
              </a:lnSpc>
            </a:pPr>
            <a:r>
              <a:rPr lang="pt-BR" sz="2800" dirty="0">
                <a:latin typeface="Montserrat SemiBold" panose="00000700000000000000" pitchFamily="2" charset="0"/>
              </a:rPr>
              <a:t>Quando nos deixamos levar por nossas emoções, </a:t>
            </a:r>
            <a:r>
              <a:rPr lang="pt-BR" sz="2800" dirty="0">
                <a:solidFill>
                  <a:srgbClr val="E52242"/>
                </a:solidFill>
                <a:latin typeface="Montserrat ExtraBold" panose="00000900000000000000" pitchFamily="2" charset="0"/>
              </a:rPr>
              <a:t>por meio do amor romântico, </a:t>
            </a:r>
            <a:r>
              <a:rPr lang="pt-BR" sz="2800" dirty="0">
                <a:latin typeface="Montserrat SemiBold" panose="00000700000000000000" pitchFamily="2" charset="0"/>
              </a:rPr>
              <a:t>toda nossa objetividade começa a desaparecer. </a:t>
            </a:r>
            <a:r>
              <a:rPr lang="pt-BR" sz="2800" dirty="0" smtClean="0">
                <a:latin typeface="Montserrat SemiBold" panose="00000700000000000000" pitchFamily="2" charset="0"/>
              </a:rPr>
              <a:t>Convertemo-nos </a:t>
            </a:r>
            <a:r>
              <a:rPr lang="pt-BR" sz="2800" dirty="0">
                <a:latin typeface="Montserrat SemiBold" panose="00000700000000000000" pitchFamily="2" charset="0"/>
              </a:rPr>
              <a:t>em pobres juízes para avaliar a idoneidade da futura companheira ou do futuro companheiro </a:t>
            </a:r>
            <a:r>
              <a:rPr lang="pt-BR" sz="2800" dirty="0" smtClean="0">
                <a:latin typeface="Montserrat SemiBold" panose="00000700000000000000" pitchFamily="2" charset="0"/>
              </a:rPr>
              <a:t>sentimental.</a:t>
            </a:r>
            <a:endParaRPr lang="pt-BR" sz="2800" dirty="0">
              <a:latin typeface="Montserrat SemiBold" panose="00000700000000000000" pitchFamily="2" charset="0"/>
            </a:endParaRPr>
          </a:p>
        </p:txBody>
      </p:sp>
    </p:spTree>
    <p:extLst>
      <p:ext uri="{BB962C8B-B14F-4D97-AF65-F5344CB8AC3E}">
        <p14:creationId xmlns:p14="http://schemas.microsoft.com/office/powerpoint/2010/main" val="134144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825" y="495300"/>
            <a:ext cx="1762126" cy="765949"/>
          </a:xfrm>
          <a:prstGeom prst="rect">
            <a:avLst/>
          </a:prstGeom>
        </p:spPr>
      </p:pic>
    </p:spTree>
    <p:extLst>
      <p:ext uri="{BB962C8B-B14F-4D97-AF65-F5344CB8AC3E}">
        <p14:creationId xmlns:p14="http://schemas.microsoft.com/office/powerpoint/2010/main" val="304420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600700" y="2075528"/>
            <a:ext cx="5086350" cy="2554545"/>
          </a:xfrm>
        </p:spPr>
        <p:txBody>
          <a:bodyPr wrap="square">
            <a:spAutoFit/>
          </a:bodyPr>
          <a:lstStyle/>
          <a:p>
            <a:pPr>
              <a:lnSpc>
                <a:spcPct val="100000"/>
              </a:lnSpc>
            </a:pPr>
            <a:r>
              <a:rPr lang="pt-BR" sz="3200" dirty="0">
                <a:solidFill>
                  <a:schemeClr val="bg1"/>
                </a:solidFill>
                <a:latin typeface="Montserrat SemiBold" panose="00000700000000000000" pitchFamily="2" charset="0"/>
              </a:rPr>
              <a:t>Não permitam que seu coração se envolva com uma pessoa a quem não teriam como amigo ou </a:t>
            </a:r>
            <a:r>
              <a:rPr lang="pt-BR" sz="3200" dirty="0" smtClean="0">
                <a:solidFill>
                  <a:schemeClr val="bg1"/>
                </a:solidFill>
                <a:latin typeface="Montserrat SemiBold" panose="00000700000000000000" pitchFamily="2" charset="0"/>
              </a:rPr>
              <a:t>amiga.</a:t>
            </a:r>
            <a:endParaRPr lang="pt-BR" sz="32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373807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type="title" idx="4294967295"/>
          </p:nvPr>
        </p:nvSpPr>
        <p:spPr>
          <a:xfrm>
            <a:off x="1200150" y="1286500"/>
            <a:ext cx="7988300" cy="3908762"/>
          </a:xfrm>
        </p:spPr>
        <p:txBody>
          <a:bodyPr wrap="square">
            <a:spAutoFit/>
          </a:bodyPr>
          <a:lstStyle/>
          <a:p>
            <a:pPr>
              <a:lnSpc>
                <a:spcPct val="100000"/>
              </a:lnSpc>
            </a:pPr>
            <a:r>
              <a:rPr lang="pt-BR" sz="2800" dirty="0" smtClean="0">
                <a:solidFill>
                  <a:schemeClr val="bg1"/>
                </a:solidFill>
                <a:latin typeface="Montserrat SemiBold" panose="00000700000000000000" pitchFamily="2" charset="0"/>
              </a:rPr>
              <a:t>Um </a:t>
            </a:r>
            <a:r>
              <a:rPr lang="pt-BR" sz="2800" dirty="0">
                <a:solidFill>
                  <a:schemeClr val="bg1"/>
                </a:solidFill>
                <a:latin typeface="Montserrat SemiBold" panose="00000700000000000000" pitchFamily="2" charset="0"/>
              </a:rPr>
              <a:t>bom casamento é o resultado de um bom namoro, que um bom namoro se deve a uma boa escolha, e que uma boa escolha é, geralmente, o resultado de ter cultivado uma boa amizade</a:t>
            </a:r>
            <a:r>
              <a:rPr lang="pt-BR" sz="2800" dirty="0" smtClean="0">
                <a:solidFill>
                  <a:schemeClr val="bg1"/>
                </a:solidFill>
                <a:latin typeface="Montserrat SemiBold" panose="00000700000000000000" pitchFamily="2" charset="0"/>
              </a:rPr>
              <a:t>. </a:t>
            </a:r>
            <a:br>
              <a:rPr lang="pt-BR" sz="2800" dirty="0" smtClean="0">
                <a:solidFill>
                  <a:schemeClr val="bg1"/>
                </a:solidFill>
                <a:latin typeface="Montserrat SemiBold" panose="00000700000000000000" pitchFamily="2" charset="0"/>
              </a:rPr>
            </a:br>
            <a:r>
              <a:rPr lang="pt-BR" sz="2800" dirty="0">
                <a:solidFill>
                  <a:schemeClr val="bg1"/>
                </a:solidFill>
                <a:latin typeface="Montserrat SemiBold" panose="00000700000000000000" pitchFamily="2" charset="0"/>
              </a:rPr>
              <a:t/>
            </a:r>
            <a:br>
              <a:rPr lang="pt-BR" sz="2800" dirty="0">
                <a:solidFill>
                  <a:schemeClr val="bg1"/>
                </a:solidFill>
                <a:latin typeface="Montserrat SemiBold" panose="00000700000000000000" pitchFamily="2" charset="0"/>
              </a:rPr>
            </a:br>
            <a:r>
              <a:rPr lang="pt-BR" sz="3600" dirty="0">
                <a:solidFill>
                  <a:schemeClr val="bg1"/>
                </a:solidFill>
                <a:latin typeface="Montserrat SemiBold" panose="00000700000000000000" pitchFamily="2" charset="0"/>
              </a:rPr>
              <a:t>Tudo isso requer tempo. </a:t>
            </a:r>
            <a:r>
              <a:rPr lang="pt-BR" sz="3600" dirty="0" smtClean="0">
                <a:solidFill>
                  <a:schemeClr val="bg1"/>
                </a:solidFill>
                <a:latin typeface="Montserrat SemiBold" panose="00000700000000000000" pitchFamily="2" charset="0"/>
              </a:rPr>
              <a:t/>
            </a:r>
            <a:br>
              <a:rPr lang="pt-BR" sz="3600" dirty="0" smtClean="0">
                <a:solidFill>
                  <a:schemeClr val="bg1"/>
                </a:solidFill>
                <a:latin typeface="Montserrat SemiBold" panose="00000700000000000000" pitchFamily="2" charset="0"/>
              </a:rPr>
            </a:br>
            <a:r>
              <a:rPr lang="pt-BR" sz="3600" dirty="0" smtClean="0">
                <a:solidFill>
                  <a:srgbClr val="FFDB6B"/>
                </a:solidFill>
                <a:latin typeface="Montserrat SemiBold" panose="00000700000000000000" pitchFamily="2" charset="0"/>
              </a:rPr>
              <a:t>Invista </a:t>
            </a:r>
            <a:r>
              <a:rPr lang="pt-BR" sz="3600" dirty="0">
                <a:solidFill>
                  <a:srgbClr val="FFDB6B"/>
                </a:solidFill>
                <a:latin typeface="Montserrat SemiBold" panose="00000700000000000000" pitchFamily="2" charset="0"/>
              </a:rPr>
              <a:t>esse tempo!</a:t>
            </a:r>
          </a:p>
        </p:txBody>
      </p:sp>
    </p:spTree>
    <p:extLst>
      <p:ext uri="{BB962C8B-B14F-4D97-AF65-F5344CB8AC3E}">
        <p14:creationId xmlns:p14="http://schemas.microsoft.com/office/powerpoint/2010/main" val="77000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93837" y="2144663"/>
            <a:ext cx="8164513" cy="2308324"/>
          </a:xfrm>
        </p:spPr>
        <p:txBody>
          <a:bodyPr>
            <a:spAutoFit/>
          </a:bodyPr>
          <a:lstStyle/>
          <a:p>
            <a:pPr>
              <a:lnSpc>
                <a:spcPct val="100000"/>
              </a:lnSpc>
            </a:pPr>
            <a:r>
              <a:rPr lang="pt-BR" sz="3600" dirty="0" smtClean="0">
                <a:solidFill>
                  <a:schemeClr val="bg1"/>
                </a:solidFill>
                <a:latin typeface="Montserrat SemiBold" panose="00000700000000000000" pitchFamily="2" charset="0"/>
              </a:rPr>
              <a:t>“O sucesso no casamento não depende tanto de encontrar o companheiro ou a companheira adequados, mas de sê-lo.”</a:t>
            </a:r>
            <a:endParaRPr lang="pt-BR" sz="3600" dirty="0">
              <a:solidFill>
                <a:schemeClr val="bg1"/>
              </a:solidFill>
              <a:latin typeface="Montserrat SemiBold" panose="00000700000000000000" pitchFamily="2" charset="0"/>
            </a:endParaRPr>
          </a:p>
        </p:txBody>
      </p:sp>
      <p:sp>
        <p:nvSpPr>
          <p:cNvPr id="3" name="Subtítulo 2"/>
          <p:cNvSpPr txBox="1">
            <a:spLocks/>
          </p:cNvSpPr>
          <p:nvPr/>
        </p:nvSpPr>
        <p:spPr>
          <a:xfrm>
            <a:off x="993837" y="4998293"/>
            <a:ext cx="4738396"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solidFill>
                  <a:srgbClr val="FFDB6B"/>
                </a:solidFill>
                <a:latin typeface="Montserrat SemiBold" panose="00000700000000000000" pitchFamily="2" charset="0"/>
              </a:rPr>
              <a:t>Barnett </a:t>
            </a:r>
            <a:r>
              <a:rPr lang="en-US" sz="1400" i="1" dirty="0" err="1">
                <a:solidFill>
                  <a:srgbClr val="FFDB6B"/>
                </a:solidFill>
                <a:latin typeface="Montserrat SemiBold" panose="00000700000000000000" pitchFamily="2" charset="0"/>
              </a:rPr>
              <a:t>Brickner</a:t>
            </a:r>
            <a:endParaRPr lang="pt-BR" sz="1400" i="1" dirty="0">
              <a:solidFill>
                <a:srgbClr val="FFDB6B"/>
              </a:solidFill>
              <a:latin typeface="Montserrat SemiBold" panose="00000700000000000000" pitchFamily="2" charset="0"/>
            </a:endParaRPr>
          </a:p>
        </p:txBody>
      </p:sp>
    </p:spTree>
    <p:extLst>
      <p:ext uri="{BB962C8B-B14F-4D97-AF65-F5344CB8AC3E}">
        <p14:creationId xmlns:p14="http://schemas.microsoft.com/office/powerpoint/2010/main" val="367329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43313" y="1997075"/>
            <a:ext cx="7072312" cy="3722688"/>
          </a:xfrm>
        </p:spPr>
        <p:txBody>
          <a:bodyPr>
            <a:noAutofit/>
          </a:bodyPr>
          <a:lstStyle/>
          <a:p>
            <a:r>
              <a:rPr lang="pt-BR" sz="2800" dirty="0" smtClean="0">
                <a:latin typeface="Montserrat SemiBold" panose="00000700000000000000" pitchFamily="2" charset="0"/>
              </a:rPr>
              <a:t>Se todos dizem: </a:t>
            </a:r>
            <a:r>
              <a:rPr lang="pt-BR" sz="3200" dirty="0" smtClean="0">
                <a:solidFill>
                  <a:srgbClr val="E51B3D"/>
                </a:solidFill>
                <a:latin typeface="Montserrat SemiBold" panose="00000700000000000000" pitchFamily="2" charset="0"/>
              </a:rPr>
              <a:t>“Escolhemos a pessoa ideal”</a:t>
            </a:r>
            <a:r>
              <a:rPr lang="pt-BR" sz="2800" dirty="0" smtClean="0">
                <a:latin typeface="Montserrat SemiBold" panose="00000700000000000000" pitchFamily="2" charset="0"/>
              </a:rPr>
              <a:t>, o lógico seria ver casamentos felizes e estáveis. Infelizmente, não é assim que acontece. A realidade nos mostra o contrário: casamentos instáveis e cônjuges que preferem terminar a relação matrimonial porque se encontram insatisfeitos e infelizes.</a:t>
            </a:r>
            <a:endParaRPr lang="pt-BR" sz="2800" dirty="0">
              <a:latin typeface="Montserrat SemiBold" panose="00000700000000000000" pitchFamily="2" charset="0"/>
            </a:endParaRPr>
          </a:p>
        </p:txBody>
      </p:sp>
    </p:spTree>
    <p:extLst>
      <p:ext uri="{BB962C8B-B14F-4D97-AF65-F5344CB8AC3E}">
        <p14:creationId xmlns:p14="http://schemas.microsoft.com/office/powerpoint/2010/main" val="179111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595938" y="1298575"/>
            <a:ext cx="5186362" cy="4302125"/>
          </a:xfrm>
        </p:spPr>
        <p:txBody>
          <a:bodyPr>
            <a:noAutofit/>
          </a:bodyPr>
          <a:lstStyle/>
          <a:p>
            <a:pPr>
              <a:lnSpc>
                <a:spcPct val="100000"/>
              </a:lnSpc>
            </a:pPr>
            <a:r>
              <a:rPr lang="pt-BR" sz="3200" dirty="0">
                <a:solidFill>
                  <a:schemeClr val="bg1"/>
                </a:solidFill>
                <a:latin typeface="Montserrat SemiBold" panose="00000700000000000000" pitchFamily="2" charset="0"/>
              </a:rPr>
              <a:t>O alto índice de divórcios e as relações infelizes de muitos casamentos devem fazer com que os jovens reflitam sobre a escolha da pessoa com quem dividirão o restante de sua vida.</a:t>
            </a:r>
          </a:p>
        </p:txBody>
      </p:sp>
    </p:spTree>
    <p:extLst>
      <p:ext uri="{BB962C8B-B14F-4D97-AF65-F5344CB8AC3E}">
        <p14:creationId xmlns:p14="http://schemas.microsoft.com/office/powerpoint/2010/main" val="16259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47664" y="1928813"/>
            <a:ext cx="7735888" cy="2740025"/>
          </a:xfrm>
        </p:spPr>
        <p:txBody>
          <a:bodyPr wrap="square">
            <a:spAutoFit/>
          </a:bodyPr>
          <a:lstStyle/>
          <a:p>
            <a:pPr>
              <a:lnSpc>
                <a:spcPct val="100000"/>
              </a:lnSpc>
            </a:pPr>
            <a:r>
              <a:rPr lang="pt-BR" sz="3200" dirty="0">
                <a:solidFill>
                  <a:schemeClr val="bg1"/>
                </a:solidFill>
                <a:latin typeface="Montserrat SemiBold" panose="00000700000000000000" pitchFamily="2" charset="0"/>
              </a:rPr>
              <a:t>“As chances de um primeiro casamento terminar em divórcio em um período de </a:t>
            </a:r>
            <a:r>
              <a:rPr lang="pt-BR" sz="3600" dirty="0">
                <a:solidFill>
                  <a:srgbClr val="FFDB6B"/>
                </a:solidFill>
                <a:latin typeface="Montserrat SemiBold" panose="00000700000000000000" pitchFamily="2" charset="0"/>
              </a:rPr>
              <a:t>40 anos é de 67 em 100.</a:t>
            </a:r>
            <a:r>
              <a:rPr lang="pt-BR" sz="3200" dirty="0">
                <a:solidFill>
                  <a:schemeClr val="bg1"/>
                </a:solidFill>
                <a:latin typeface="Montserrat SemiBold" panose="00000700000000000000" pitchFamily="2" charset="0"/>
              </a:rPr>
              <a:t> Metade dos divórcios ocorre nos primeiros sete anos.” </a:t>
            </a:r>
          </a:p>
        </p:txBody>
      </p:sp>
      <p:sp>
        <p:nvSpPr>
          <p:cNvPr id="3" name="Subtítulo 2"/>
          <p:cNvSpPr txBox="1">
            <a:spLocks/>
          </p:cNvSpPr>
          <p:nvPr/>
        </p:nvSpPr>
        <p:spPr>
          <a:xfrm>
            <a:off x="1047664" y="4988768"/>
            <a:ext cx="4738396"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solidFill>
                  <a:srgbClr val="FFDB6B"/>
                </a:solidFill>
                <a:latin typeface="Montserrat SemiBold" panose="00000700000000000000" pitchFamily="2" charset="0"/>
              </a:rPr>
              <a:t>John </a:t>
            </a:r>
            <a:r>
              <a:rPr lang="en-US" sz="1400" i="1" dirty="0" err="1">
                <a:solidFill>
                  <a:srgbClr val="FFDB6B"/>
                </a:solidFill>
                <a:latin typeface="Montserrat SemiBold" panose="00000700000000000000" pitchFamily="2" charset="0"/>
              </a:rPr>
              <a:t>Gottman</a:t>
            </a:r>
            <a:endParaRPr lang="pt-BR" sz="1400" i="1" dirty="0">
              <a:solidFill>
                <a:srgbClr val="FFDB6B"/>
              </a:solidFill>
              <a:latin typeface="Montserrat SemiBold" panose="00000700000000000000" pitchFamily="2" charset="0"/>
            </a:endParaRPr>
          </a:p>
        </p:txBody>
      </p:sp>
    </p:spTree>
    <p:extLst>
      <p:ext uri="{BB962C8B-B14F-4D97-AF65-F5344CB8AC3E}">
        <p14:creationId xmlns:p14="http://schemas.microsoft.com/office/powerpoint/2010/main" val="226265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760819" y="1001713"/>
            <a:ext cx="7793037" cy="2419350"/>
          </a:xfrm>
        </p:spPr>
        <p:txBody>
          <a:bodyPr wrap="square">
            <a:spAutoFit/>
          </a:bodyPr>
          <a:lstStyle/>
          <a:p>
            <a:r>
              <a:rPr lang="pt-BR" sz="2800" dirty="0">
                <a:latin typeface="Montserrat SemiBold" panose="00000700000000000000" pitchFamily="2" charset="0"/>
              </a:rPr>
              <a:t>Pesquisas realizadas na Universidade de Michigan, nos Estados Unidos, afirmam que um casamento infeliz </a:t>
            </a:r>
            <a:r>
              <a:rPr lang="pt-BR" sz="2800" dirty="0">
                <a:solidFill>
                  <a:srgbClr val="E51B3D"/>
                </a:solidFill>
                <a:latin typeface="Montserrat SemiBold" panose="00000700000000000000" pitchFamily="2" charset="0"/>
              </a:rPr>
              <a:t>aumenta em 35% as possibilidades de a pessoa adoecer</a:t>
            </a:r>
            <a:r>
              <a:rPr lang="pt-BR" sz="2800" dirty="0">
                <a:latin typeface="Montserrat SemiBold" panose="00000700000000000000" pitchFamily="2" charset="0"/>
              </a:rPr>
              <a:t>, sendo, Inclusive, um fator que pode encurtar a vida em até quatro </a:t>
            </a:r>
            <a:r>
              <a:rPr lang="pt-BR" sz="2800" dirty="0" smtClean="0">
                <a:latin typeface="Montserrat SemiBold" panose="00000700000000000000" pitchFamily="2" charset="0"/>
              </a:rPr>
              <a:t>anos.</a:t>
            </a:r>
            <a:endParaRPr lang="pt-BR" sz="2800" dirty="0">
              <a:latin typeface="Montserrat SemiBold" panose="00000700000000000000" pitchFamily="2" charset="0"/>
            </a:endParaRPr>
          </a:p>
        </p:txBody>
      </p:sp>
      <p:sp>
        <p:nvSpPr>
          <p:cNvPr id="3" name="Título 1"/>
          <p:cNvSpPr txBox="1">
            <a:spLocks/>
          </p:cNvSpPr>
          <p:nvPr/>
        </p:nvSpPr>
        <p:spPr>
          <a:xfrm>
            <a:off x="3760819" y="3796017"/>
            <a:ext cx="7192932" cy="203132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dirty="0">
                <a:latin typeface="Montserrat SemiBold" panose="00000700000000000000" pitchFamily="2" charset="0"/>
              </a:rPr>
              <a:t>Por outro lado, pessoas felizes no casamento vivem mais tempo e têm melhor saúde do que as divorciadas ou aquelas envolvidas em uma relação infeliz.</a:t>
            </a:r>
          </a:p>
        </p:txBody>
      </p:sp>
    </p:spTree>
    <p:extLst>
      <p:ext uri="{BB962C8B-B14F-4D97-AF65-F5344CB8AC3E}">
        <p14:creationId xmlns:p14="http://schemas.microsoft.com/office/powerpoint/2010/main" val="351665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72545" y="1347788"/>
            <a:ext cx="6308725" cy="3754437"/>
          </a:xfrm>
        </p:spPr>
        <p:txBody>
          <a:bodyPr wrap="square">
            <a:spAutoFit/>
          </a:bodyPr>
          <a:lstStyle/>
          <a:p>
            <a:pPr>
              <a:lnSpc>
                <a:spcPct val="100000"/>
              </a:lnSpc>
            </a:pPr>
            <a:r>
              <a:rPr lang="pt-BR" sz="3400" dirty="0">
                <a:latin typeface="Montserrat SemiBold" panose="00000700000000000000" pitchFamily="2" charset="0"/>
              </a:rPr>
              <a:t>“Se há um assunto que deve ser cuidadosamente considerado, e no qual se deve procurar o conselho de pessoas mais velhas e experientes, é o do casamento.”</a:t>
            </a:r>
          </a:p>
        </p:txBody>
      </p:sp>
      <p:sp>
        <p:nvSpPr>
          <p:cNvPr id="3" name="Subtítulo 2"/>
          <p:cNvSpPr txBox="1">
            <a:spLocks/>
          </p:cNvSpPr>
          <p:nvPr/>
        </p:nvSpPr>
        <p:spPr>
          <a:xfrm>
            <a:off x="4472545" y="5508886"/>
            <a:ext cx="2182197"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latin typeface="Montserrat SemiBold" panose="00000700000000000000" pitchFamily="2" charset="0"/>
              </a:rPr>
              <a:t>Ellen G. White</a:t>
            </a:r>
            <a:endParaRPr lang="pt-BR" sz="1400" i="1" dirty="0">
              <a:latin typeface="Montserrat SemiBold" panose="00000700000000000000" pitchFamily="2" charset="0"/>
            </a:endParaRPr>
          </a:p>
        </p:txBody>
      </p:sp>
    </p:spTree>
    <p:extLst>
      <p:ext uri="{BB962C8B-B14F-4D97-AF65-F5344CB8AC3E}">
        <p14:creationId xmlns:p14="http://schemas.microsoft.com/office/powerpoint/2010/main" val="426925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61000" y="1433513"/>
            <a:ext cx="6102350" cy="4032250"/>
          </a:xfrm>
        </p:spPr>
        <p:txBody>
          <a:bodyPr wrap="square">
            <a:spAutoFit/>
          </a:bodyPr>
          <a:lstStyle/>
          <a:p>
            <a:pPr>
              <a:lnSpc>
                <a:spcPct val="100000"/>
              </a:lnSpc>
            </a:pPr>
            <a:r>
              <a:rPr lang="pt-BR" sz="3200" dirty="0">
                <a:latin typeface="Montserrat SemiBold" panose="00000700000000000000" pitchFamily="2" charset="0"/>
              </a:rPr>
              <a:t>Os efeitos do divórcio duram toda a vida nos cônjuges e nos filhos. </a:t>
            </a:r>
            <a:r>
              <a:rPr lang="pt-BR" sz="3200" dirty="0" smtClean="0">
                <a:latin typeface="Montserrat SemiBold" panose="00000700000000000000" pitchFamily="2" charset="0"/>
              </a:rPr>
              <a:t/>
            </a:r>
            <a:br>
              <a:rPr lang="pt-BR" sz="3200" dirty="0" smtClean="0">
                <a:latin typeface="Montserrat SemiBold" panose="00000700000000000000" pitchFamily="2" charset="0"/>
              </a:rPr>
            </a:br>
            <a:r>
              <a:rPr lang="pt-BR" sz="3200" dirty="0" smtClean="0">
                <a:latin typeface="Montserrat SemiBold" panose="00000700000000000000" pitchFamily="2" charset="0"/>
              </a:rPr>
              <a:t>É </a:t>
            </a:r>
            <a:r>
              <a:rPr lang="pt-BR" sz="3200" dirty="0">
                <a:latin typeface="Montserrat SemiBold" panose="00000700000000000000" pitchFamily="2" charset="0"/>
              </a:rPr>
              <a:t>impossível apagar as cicatrizes do divórcio. Em grande medida, a família evitaria essa dor se escolhesse </a:t>
            </a:r>
            <a:r>
              <a:rPr lang="pt-BR" sz="3200" dirty="0" smtClean="0">
                <a:latin typeface="Montserrat SemiBold" panose="00000700000000000000" pitchFamily="2" charset="0"/>
              </a:rPr>
              <a:t>sabiamente.</a:t>
            </a:r>
            <a:endParaRPr lang="pt-BR" sz="3200" dirty="0">
              <a:latin typeface="Montserrat SemiBold" panose="00000700000000000000" pitchFamily="2" charset="0"/>
            </a:endParaRPr>
          </a:p>
        </p:txBody>
      </p:sp>
    </p:spTree>
    <p:extLst>
      <p:ext uri="{BB962C8B-B14F-4D97-AF65-F5344CB8AC3E}">
        <p14:creationId xmlns:p14="http://schemas.microsoft.com/office/powerpoint/2010/main" val="52772233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754</Words>
  <Application>Microsoft Office PowerPoint</Application>
  <PresentationFormat>Widescreen</PresentationFormat>
  <Paragraphs>28</Paragraphs>
  <Slides>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Times New Roman</vt:lpstr>
      <vt:lpstr>Montserrat SemiBold</vt:lpstr>
      <vt:lpstr>Calibri Light</vt:lpstr>
      <vt:lpstr>Calibri</vt:lpstr>
      <vt:lpstr>Montserrat ExtraBold</vt:lpstr>
      <vt:lpstr>Tema do Office</vt:lpstr>
      <vt:lpstr>Apresentação do PowerPoint</vt:lpstr>
      <vt:lpstr>Apresentação do PowerPoint</vt:lpstr>
      <vt:lpstr>“O sucesso no casamento não depende tanto de encontrar o companheiro ou a companheira adequados, mas de sê-lo.”</vt:lpstr>
      <vt:lpstr>Se todos dizem: “Escolhemos a pessoa ideal”, o lógico seria ver casamentos felizes e estáveis. Infelizmente, não é assim que acontece. A realidade nos mostra o contrário: casamentos instáveis e cônjuges que preferem terminar a relação matrimonial porque se encontram insatisfeitos e infelizes.</vt:lpstr>
      <vt:lpstr>O alto índice de divórcios e as relações infelizes de muitos casamentos devem fazer com que os jovens reflitam sobre a escolha da pessoa com quem dividirão o restante de sua vida.</vt:lpstr>
      <vt:lpstr>“As chances de um primeiro casamento terminar em divórcio em um período de 40 anos é de 67 em 100. Metade dos divórcios ocorre nos primeiros sete anos.” </vt:lpstr>
      <vt:lpstr>Pesquisas realizadas na Universidade de Michigan, nos Estados Unidos, afirmam que um casamento infeliz aumenta em 35% as possibilidades de a pessoa adoecer, sendo, Inclusive, um fator que pode encurtar a vida em até quatro anos.</vt:lpstr>
      <vt:lpstr>“Se há um assunto que deve ser cuidadosamente considerado, e no qual se deve procurar o conselho de pessoas mais velhas e experientes, é o do casamento.”</vt:lpstr>
      <vt:lpstr>Os efeitos do divórcio duram toda a vida nos cônjuges e nos filhos.  É impossível apagar as cicatrizes do divórcio. Em grande medida, a família evitaria essa dor se escolhesse sabiamente.</vt:lpstr>
      <vt:lpstr>Vale a pena escolher bem e não errar. Seja sábio e prudente em sua escolha. Um equívoco nos prejudica nos aspectos físico, emocional, social e espiritual.</vt:lpstr>
      <vt:lpstr>As escolhas apressadas muitas vezes terminam tão rápido como começaram.</vt:lpstr>
      <vt:lpstr>Os casais mais felizes costumam ser aqueles que foram bons amigos e que compartilham a mesma fé religiosa.</vt:lpstr>
      <vt:lpstr>Muitas escolhas só passam pelo coração, que acaba destroçado ou ferido. A escolha deve envolver, inevitavelmente, a razão; escolher com a mente e o coração nos oferece maior garantia de eleger a pessoa ideal.</vt:lpstr>
      <vt:lpstr>Quando deviam olhar os defeitos e as virtudes, só olhavam para o que queriam ver, ou seja, as virtudes. Eram cegos para ver os defeitos.   Uma vez casados, somos quase obrigados a “olhar com um só olho”, isto é, ver somente as virtudes.</vt:lpstr>
      <vt:lpstr>“Se homens e mulheres têm o hábito de orar duas vezes ao dia antes de pensar no casamento, devem fazê-lo quatro vezes quando pensam em dar esse passo.”</vt:lpstr>
      <vt:lpstr>Os homens só precisam de poucos minutos para decidir se desejam desenvolver uma relação sentimental com uma determinada mulher. Isso depende de gostarem ou não do que veem. Entretanto, as mulheres, em geral, precisam de mais tempo para tomar uma decisão, pois lhes interessa ver as qualidades internas do homem.</vt:lpstr>
      <vt:lpstr>Quanto maior for o círculo de amizades de um jovem, maior será a probabilidade de escolher bem; e quanto menor for o círculo de amizades, maior será a probabilidade de escolher mal.</vt:lpstr>
      <vt:lpstr>Se você se apaixona muito rápido e a relação não funciona, fica muito difícil manter a amizade, pois essa amizade geralmente chega ao fim. Entretanto, se você toma tempo para conhecer alguém, primeiro no âmbito da amizade, e deixa que o amor cresça lenta e gradualmente, estará mais próximo de ter um amigo ou amiga para toda a vida, casando ou não com essa pessoa.</vt:lpstr>
      <vt:lpstr>Quando nos deixamos levar por nossas emoções, por meio do amor romântico, toda nossa objetividade começa a desaparecer. Convertemo-nos em pobres juízes para avaliar a idoneidade da futura companheira ou do futuro companheiro sentimental.</vt:lpstr>
      <vt:lpstr>Não permitam que seu coração se envolva com uma pessoa a quem não teriam como amigo ou amiga.</vt:lpstr>
      <vt:lpstr>Um bom casamento é o resultado de um bom namoro, que um bom namoro se deve a uma boa escolha, e que uma boa escolha é, geralmente, o resultado de ter cultivado uma boa amizade.   Tudo isso requer tempo.  Invista esse tempo!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Suzana Lima</dc:creator>
  <cp:lastModifiedBy>Suzana Lima</cp:lastModifiedBy>
  <cp:revision>35</cp:revision>
  <dcterms:created xsi:type="dcterms:W3CDTF">2023-11-13T21:54:53Z</dcterms:created>
  <dcterms:modified xsi:type="dcterms:W3CDTF">2023-11-17T19:55:08Z</dcterms:modified>
</cp:coreProperties>
</file>