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58" r:id="rId6"/>
    <p:sldId id="259" r:id="rId7"/>
    <p:sldId id="262" r:id="rId8"/>
    <p:sldId id="278" r:id="rId9"/>
    <p:sldId id="266" r:id="rId10"/>
    <p:sldId id="280" r:id="rId11"/>
    <p:sldId id="264" r:id="rId12"/>
    <p:sldId id="281" r:id="rId13"/>
    <p:sldId id="260" r:id="rId14"/>
    <p:sldId id="271" r:id="rId15"/>
    <p:sldId id="282" r:id="rId16"/>
    <p:sldId id="268" r:id="rId17"/>
    <p:sldId id="283" r:id="rId18"/>
    <p:sldId id="273" r:id="rId19"/>
    <p:sldId id="285" r:id="rId20"/>
    <p:sldId id="284" r:id="rId21"/>
    <p:sldId id="265" r:id="rId22"/>
    <p:sldId id="261" r:id="rId23"/>
    <p:sldId id="277" r:id="rId24"/>
  </p:sldIdLst>
  <p:sldSz cx="12192000" cy="6858000"/>
  <p:notesSz cx="6858000" cy="9144000"/>
  <p:embeddedFontLst>
    <p:embeddedFont>
      <p:font typeface="Montserrat ExtraBold" panose="00000900000000000000" pitchFamily="2" charset="0"/>
      <p:bold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B"/>
    <a:srgbClr val="E52242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1514475"/>
            <a:ext cx="7654925" cy="43465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298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5200" y="914401"/>
            <a:ext cx="7864475" cy="46767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4225" y="752476"/>
            <a:ext cx="8112125" cy="4813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612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650" y="962026"/>
            <a:ext cx="7029450" cy="4813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5282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57650" y="962026"/>
            <a:ext cx="7029450" cy="4813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0099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86174" y="1981199"/>
            <a:ext cx="7661275" cy="38798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6974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2124075"/>
            <a:ext cx="5235575" cy="3736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84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05325" y="1543049"/>
            <a:ext cx="5667376" cy="4318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846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23/01/2024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59722" y="1855435"/>
            <a:ext cx="8005710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FAÇA PLANOS DE VIVER DE FORMA INDEPENDENTE DE SEUS PAIS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59722" y="2884517"/>
            <a:ext cx="743168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O </a:t>
            </a:r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casal</a:t>
            </a:r>
            <a:r>
              <a:rPr lang="pt-BR" sz="26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 precisa aprender a nova aventura da vida familiar sustentando um ao outro e enfrentando suas próprias dúvidas, retificando seus erros e construindo uma nova família de acordo com seus próprios valores e princípios</a:t>
            </a:r>
            <a:r>
              <a:rPr lang="pt-BR" sz="2600" dirty="0" smtClean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.</a:t>
            </a:r>
            <a:endParaRPr lang="pt-BR" sz="2600" dirty="0">
              <a:solidFill>
                <a:prstClr val="black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77238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4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9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50391" y="1292687"/>
            <a:ext cx="5843587" cy="4302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000" dirty="0">
                <a:latin typeface="Montserrat SemiBold" panose="00000700000000000000" pitchFamily="2" charset="0"/>
              </a:rPr>
              <a:t>Separar-se dos pais é poder olhá-los como pessoas, como seres humanos que viveram a própria realidade, sem qualificá-los como ídolos ou tiranos, sem sentir a necessidade de imitá-los ou fazer o que eles </a:t>
            </a:r>
            <a:r>
              <a:rPr lang="pt-BR" sz="3000" dirty="0" smtClean="0">
                <a:latin typeface="Montserrat SemiBold" panose="00000700000000000000" pitchFamily="2" charset="0"/>
              </a:rPr>
              <a:t>fizeram.</a:t>
            </a:r>
            <a:endParaRPr lang="pt-BR" sz="30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6693" y="1816321"/>
            <a:ext cx="5809072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DECIDA EM UMA IDADE APROPRIADA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4063" y="2845403"/>
            <a:ext cx="57743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O princípio bíblico de Gênesis 2:24 é claro ao estabelecer que os noivos devem ter a capacidade de poder viver independentemente de seus pais, e isso inclui independência econômica.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8292933" y="1959361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5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1438101" y="1440845"/>
            <a:ext cx="7451725" cy="304698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 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novo casal deve estar em condições psicológicas e econômicas de estabelecer e manter o novo lar com dignidade. Cumprir essa expectativa é quase impossível na 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adolescência.</a:t>
            </a:r>
            <a:endParaRPr lang="pt-BR" sz="3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3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29819" y="2032000"/>
            <a:ext cx="6505575" cy="304641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latin typeface="Montserrat SemiBold" panose="00000700000000000000" pitchFamily="2" charset="0"/>
              </a:rPr>
              <a:t>“Um jovem entre os dez e os vinte anos é incapaz de julgar a habilidade de uma pessoa tão jovem, como ele mesmo, para ser sua companheira por toda a vida.”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429819" y="5604579"/>
            <a:ext cx="3905249" cy="3508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latin typeface="Montserrat SemiBold" panose="00000700000000000000" pitchFamily="2" charset="0"/>
              </a:rPr>
              <a:t>Ellen G. White, </a:t>
            </a:r>
            <a:r>
              <a:rPr lang="en-US" sz="1400" i="1" dirty="0" err="1">
                <a:latin typeface="Montserrat SemiBold" panose="00000700000000000000" pitchFamily="2" charset="0"/>
              </a:rPr>
              <a:t>livro</a:t>
            </a:r>
            <a:r>
              <a:rPr lang="en-US" sz="1400" i="1" dirty="0">
                <a:latin typeface="Montserrat SemiBold" panose="00000700000000000000" pitchFamily="2" charset="0"/>
              </a:rPr>
              <a:t> O Lar </a:t>
            </a:r>
            <a:r>
              <a:rPr lang="en-US" sz="1400" i="1" dirty="0" err="1">
                <a:latin typeface="Montserrat SemiBold" panose="00000700000000000000" pitchFamily="2" charset="0"/>
              </a:rPr>
              <a:t>Adventista</a:t>
            </a:r>
            <a:endParaRPr lang="pt-BR" sz="1400" i="1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476347" y="1838810"/>
            <a:ext cx="7824735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MANTENHA A RELAÇÃO DE NAMORO POR UM TEMPO RAZOÁVEL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76347" y="2867892"/>
            <a:ext cx="76221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Quanto tempo deve durar um namoro? Que não seja nem tão longo nem tão curto. </a:t>
            </a:r>
            <a:endParaRPr lang="pt-BR" sz="2600" dirty="0" smtClean="0">
              <a:solidFill>
                <a:prstClr val="black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  <a:p>
            <a:r>
              <a:rPr lang="pt-BR" sz="2600" dirty="0" smtClean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Todo </a:t>
            </a:r>
            <a:r>
              <a:rPr lang="pt-BR" sz="26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compromisso apressado distorce os sentimentos e, muitas vezes, atrapalha a objetividade em um momento em que é necessário observar e avaliar algumas condutas negativas do noivo ou da </a:t>
            </a:r>
            <a:r>
              <a:rPr lang="pt-BR" sz="2600" dirty="0" smtClean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noiva.</a:t>
            </a:r>
            <a:endParaRPr lang="pt-BR" sz="2600" dirty="0">
              <a:solidFill>
                <a:prstClr val="black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77238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6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9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1508631"/>
            <a:ext cx="6733049" cy="304698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“Os casais cujo namoro durou cinco anos têm duas vezes mais probabilidades de ser felizes no casamento do que os que namoraram por menos de seis meses.” 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4988768"/>
            <a:ext cx="4738396" cy="5891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Neil Clark Warren, </a:t>
            </a:r>
            <a:r>
              <a:rPr lang="pt-BR" sz="1400" i="1" dirty="0" err="1" smtClean="0">
                <a:solidFill>
                  <a:srgbClr val="FFDB6B"/>
                </a:solidFill>
                <a:latin typeface="Montserrat SemiBold" panose="00000700000000000000" pitchFamily="2" charset="0"/>
              </a:rPr>
              <a:t>Finding</a:t>
            </a:r>
            <a:r>
              <a:rPr lang="pt-BR" sz="1400" i="1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  <a:t>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the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Love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of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Your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Life [Encontrando o Amor da Sua Vida].</a:t>
            </a:r>
          </a:p>
        </p:txBody>
      </p:sp>
    </p:spTree>
    <p:extLst>
      <p:ext uri="{BB962C8B-B14F-4D97-AF65-F5344CB8AC3E}">
        <p14:creationId xmlns:p14="http://schemas.microsoft.com/office/powerpoint/2010/main" val="226265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0812" y="1816321"/>
            <a:ext cx="5809072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TERMINE O NAMORO SE ELE NÃO PROSPERAR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0812" y="2845403"/>
            <a:ext cx="57743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“O segredo de um bom casamento está em abrir bem os olhos durante o namoro e mantê-los bem fechados durante o casamento.” </a:t>
            </a:r>
            <a:endParaRPr lang="pt-BR" sz="2800" dirty="0" smtClean="0">
              <a:solidFill>
                <a:prstClr val="black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  <a:p>
            <a:endParaRPr lang="pt-BR" sz="2800" dirty="0">
              <a:solidFill>
                <a:prstClr val="black"/>
              </a:solidFill>
              <a:latin typeface="Montserrat SemiBold" panose="00000700000000000000" pitchFamily="2" charset="0"/>
              <a:ea typeface="+mj-ea"/>
              <a:cs typeface="+mj-cs"/>
            </a:endParaRPr>
          </a:p>
          <a:p>
            <a:r>
              <a:rPr lang="pt-BR" i="1" dirty="0" smtClean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James </a:t>
            </a:r>
            <a:r>
              <a:rPr lang="pt-BR" i="1" dirty="0" err="1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Dobson</a:t>
            </a:r>
            <a:endParaRPr lang="pt-BR" sz="1100" i="1" dirty="0"/>
          </a:p>
        </p:txBody>
      </p:sp>
      <p:sp>
        <p:nvSpPr>
          <p:cNvPr id="7" name="Elipse 6"/>
          <p:cNvSpPr/>
          <p:nvPr/>
        </p:nvSpPr>
        <p:spPr>
          <a:xfrm>
            <a:off x="8342809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7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93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953221" y="1038225"/>
            <a:ext cx="7191375" cy="458470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Convém terminar a relação quando um dos dois já não mostra interesse em fazer a sua parte para conseguir as mudanças com as quais ambos concordaram.</a:t>
            </a:r>
            <a:br>
              <a:rPr lang="pt-BR" sz="2800" dirty="0">
                <a:latin typeface="Montserrat SemiBold" panose="00000700000000000000" pitchFamily="2" charset="0"/>
              </a:rPr>
            </a:br>
            <a:r>
              <a:rPr lang="pt-BR" sz="2800" dirty="0">
                <a:latin typeface="Montserrat SemiBold" panose="00000700000000000000" pitchFamily="2" charset="0"/>
              </a:rPr>
              <a:t/>
            </a:r>
            <a:br>
              <a:rPr lang="pt-BR" sz="2800" dirty="0">
                <a:latin typeface="Montserrat SemiBold" panose="00000700000000000000" pitchFamily="2" charset="0"/>
              </a:rPr>
            </a:br>
            <a:r>
              <a:rPr lang="pt-BR" sz="2800" dirty="0" smtClean="0">
                <a:latin typeface="Montserrat SemiBold" panose="00000700000000000000" pitchFamily="2" charset="0"/>
              </a:rPr>
              <a:t>Estima-se </a:t>
            </a:r>
            <a:r>
              <a:rPr lang="pt-BR" sz="2800" dirty="0">
                <a:latin typeface="Montserrat SemiBold" panose="00000700000000000000" pitchFamily="2" charset="0"/>
              </a:rPr>
              <a:t>que cerca de </a:t>
            </a:r>
            <a:r>
              <a:rPr lang="pt-BR" sz="4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30 </a:t>
            </a:r>
            <a:r>
              <a:rPr lang="pt-BR" sz="4000" dirty="0">
                <a:solidFill>
                  <a:srgbClr val="E52242"/>
                </a:solidFill>
                <a:latin typeface="Montserrat ExtraBold" panose="00000900000000000000" pitchFamily="2" charset="0"/>
              </a:rPr>
              <a:t>a 35%</a:t>
            </a:r>
            <a:r>
              <a:rPr lang="pt-BR" sz="2800" dirty="0">
                <a:latin typeface="Montserrat SemiBold" panose="00000700000000000000" pitchFamily="2" charset="0"/>
              </a:rPr>
              <a:t> dos noivos que recebem aconselhamento pré-matrimonial decidem não se casar</a:t>
            </a:r>
            <a:r>
              <a:rPr lang="pt-BR" sz="2800" dirty="0" smtClean="0">
                <a:latin typeface="Montserrat SemiBold" panose="00000700000000000000" pitchFamily="2" charset="0"/>
              </a:rPr>
              <a:t>.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8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621800" y="1989138"/>
            <a:ext cx="5173662" cy="286226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É melhor um </a:t>
            </a:r>
            <a:r>
              <a:rPr lang="pt-BR" sz="3600" dirty="0">
                <a:solidFill>
                  <a:srgbClr val="FFDB6B"/>
                </a:solidFill>
                <a:latin typeface="Montserrat SemiBold" panose="00000700000000000000" pitchFamily="2" charset="0"/>
              </a:rPr>
              <a:t>“divórcio durante o namoro” </a:t>
            </a: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do que um divórcio durante o casamento.</a:t>
            </a:r>
          </a:p>
        </p:txBody>
      </p:sp>
    </p:spTree>
    <p:extLst>
      <p:ext uri="{BB962C8B-B14F-4D97-AF65-F5344CB8AC3E}">
        <p14:creationId xmlns:p14="http://schemas.microsoft.com/office/powerpoint/2010/main" val="37382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408" y="5574031"/>
            <a:ext cx="1981200" cy="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01286" y="1805559"/>
            <a:ext cx="7824735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FAÇA UM CURSO PRÉ-MATRIMONIAL ANTES DE CASAR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01286" y="2834641"/>
            <a:ext cx="70983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Um erro comum de muitos casais é buscar esse tipo de aconselhamento depois dos planos de casamento e de lua de mel já estarem muito avançados. Nesse contexto, o conselheiro pré-matrimonial é consultado apenas como uma forma de cortesia.</a:t>
            </a:r>
          </a:p>
        </p:txBody>
      </p:sp>
      <p:sp>
        <p:nvSpPr>
          <p:cNvPr id="5" name="Elipse 4"/>
          <p:cNvSpPr/>
          <p:nvPr/>
        </p:nvSpPr>
        <p:spPr>
          <a:xfrm>
            <a:off x="1177238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8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4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057162" y="1621134"/>
            <a:ext cx="7302175" cy="16158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pt-BR" sz="2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Os </a:t>
            </a:r>
            <a:r>
              <a:rPr lang="pt-BR" sz="2200" dirty="0">
                <a:solidFill>
                  <a:schemeClr val="bg1"/>
                </a:solidFill>
                <a:latin typeface="Montserrat SemiBold" panose="00000700000000000000" pitchFamily="2" charset="0"/>
              </a:rPr>
              <a:t>noivos não estão preparados para escutar e, menos ainda, para saber como poderão melhorar a relação, já que sua principal preocupação está nos planos para a cerimônia de casamento.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057159" y="605249"/>
            <a:ext cx="74490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FFDB6B"/>
                </a:solidFill>
                <a:latin typeface="Montserrat SemiBold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Quando a data do casamento está bem próxima, é possível que aconteçam três coisas:</a:t>
            </a:r>
            <a:endParaRPr lang="pt-BR" sz="2200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057159" y="4883087"/>
            <a:ext cx="7302175" cy="10064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+mj-lt"/>
              <a:buAutoNum type="arabicPeriod" startAt="3"/>
            </a:pPr>
            <a:r>
              <a:rPr lang="pt-BR" sz="2200" dirty="0">
                <a:solidFill>
                  <a:schemeClr val="bg1"/>
                </a:solidFill>
                <a:latin typeface="Montserrat SemiBold" panose="00000700000000000000" pitchFamily="2" charset="0"/>
              </a:rPr>
              <a:t>Finalmente, quando os casais estão determinados a se casar, passarão por alto as observações do conselheiro.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057159" y="3404460"/>
            <a:ext cx="7302175" cy="13111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+mj-lt"/>
              <a:buAutoNum type="arabicPeriod" startAt="2"/>
            </a:pPr>
            <a:r>
              <a:rPr lang="pt-BR" sz="2200" dirty="0">
                <a:solidFill>
                  <a:schemeClr val="bg1"/>
                </a:solidFill>
                <a:latin typeface="Montserrat SemiBold" panose="00000700000000000000" pitchFamily="2" charset="0"/>
              </a:rPr>
              <a:t>Na melhor das hipóteses, os noivos recebem apenas poucas orientações pré-matrimoniais, que serão insuficientes para os enormes desafios presentes no casamento.</a:t>
            </a:r>
          </a:p>
        </p:txBody>
      </p:sp>
    </p:spTree>
    <p:extLst>
      <p:ext uri="{BB962C8B-B14F-4D97-AF65-F5344CB8AC3E}">
        <p14:creationId xmlns:p14="http://schemas.microsoft.com/office/powerpoint/2010/main" val="407165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08006" y="1239838"/>
            <a:ext cx="6102350" cy="44005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O ideal seria que um casal procurasse a assistência do conselheiro pré-matrimonial antes de se casar ou de marcar a data do casamento. Quando o casal assiste às sessões pré-matrimoniais, é muito provável que a relação entre os pretendentes melhore e que tenham um casamento feliz.</a:t>
            </a:r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 idx="4294967295"/>
          </p:nvPr>
        </p:nvSpPr>
        <p:spPr>
          <a:xfrm>
            <a:off x="1446414" y="1391285"/>
            <a:ext cx="6251575" cy="347821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FFDB6B"/>
                </a:solidFill>
                <a:latin typeface="Montserrat SemiBold" panose="00000700000000000000" pitchFamily="2" charset="0"/>
              </a:rPr>
              <a:t>A</a:t>
            </a:r>
            <a:r>
              <a:rPr lang="pt-BR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pt-BR" dirty="0">
                <a:solidFill>
                  <a:srgbClr val="FFDB6B"/>
                </a:solidFill>
                <a:latin typeface="Montserrat SemiBold" panose="00000700000000000000" pitchFamily="2" charset="0"/>
              </a:rPr>
              <a:t>preparação </a:t>
            </a:r>
            <a:r>
              <a:rPr lang="pt-BR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  <a:t/>
            </a:r>
            <a:br>
              <a:rPr lang="pt-BR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</a:br>
            <a:r>
              <a:rPr lang="pt-BR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  <a:t>pré-matrimonial </a:t>
            </a:r>
            <a:br>
              <a:rPr lang="pt-BR" dirty="0" smtClean="0">
                <a:solidFill>
                  <a:srgbClr val="FFDB6B"/>
                </a:solidFill>
                <a:latin typeface="Montserrat SemiBold" panose="00000700000000000000" pitchFamily="2" charset="0"/>
              </a:rPr>
            </a:br>
            <a:r>
              <a:rPr lang="pt-BR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é </a:t>
            </a:r>
            <a:r>
              <a:rPr lang="pt-BR" dirty="0">
                <a:solidFill>
                  <a:schemeClr val="bg1"/>
                </a:solidFill>
                <a:latin typeface="Montserrat SemiBold" panose="00000700000000000000" pitchFamily="2" charset="0"/>
              </a:rPr>
              <a:t>um grande recurso para a prevenção do fracasso na </a:t>
            </a:r>
            <a:r>
              <a:rPr lang="pt-BR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relação.</a:t>
            </a:r>
            <a:endParaRPr lang="pt-BR" sz="5400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0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098608" y="1302991"/>
            <a:ext cx="6996112" cy="403225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latin typeface="Montserrat SemiBold" panose="00000700000000000000" pitchFamily="2" charset="0"/>
              </a:rPr>
              <a:t>O namoro é a antessala do casamento. É nessa etapa que se constrói o futuro. A qualidade do namoro determina, muitas vezes, a qualidade do casamento. Geralmente os fracassos matrimoniais revelam o fracasso no </a:t>
            </a:r>
            <a:r>
              <a:rPr lang="pt-BR" sz="3200" dirty="0" smtClean="0">
                <a:latin typeface="Montserrat SemiBold" panose="00000700000000000000" pitchFamily="2" charset="0"/>
              </a:rPr>
              <a:t>namoro.</a:t>
            </a:r>
            <a:endParaRPr lang="pt-BR" sz="32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478088" y="2419825"/>
            <a:ext cx="4879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Montserrat ExtraBold" panose="00000900000000000000" pitchFamily="2" charset="0"/>
              </a:rPr>
              <a:t>CONSELHOS PARA TER SUCESSO </a:t>
            </a:r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NO NAMORO:</a:t>
            </a:r>
            <a:endParaRPr lang="pt-BR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549759" y="1796676"/>
            <a:ext cx="7072312" cy="103028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BUSQUE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A DIREÇÃO DE DEUS ANTES E DURANTE O </a:t>
            </a:r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NAMORO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759" y="2758145"/>
            <a:ext cx="65003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Os jovens devem ter Deus presente em todos os seus planos, especialmente na escolha de seu par sentimental. Uma boa forma é orar a Deus com a intenção de buscar Sua direção e aprovação na escolha.</a:t>
            </a:r>
            <a:endParaRPr lang="pt-BR" sz="1600" dirty="0"/>
          </a:p>
        </p:txBody>
      </p:sp>
      <p:sp>
        <p:nvSpPr>
          <p:cNvPr id="6" name="Elipse 5"/>
          <p:cNvSpPr/>
          <p:nvPr/>
        </p:nvSpPr>
        <p:spPr>
          <a:xfrm>
            <a:off x="1177238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1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30649" y="1963500"/>
            <a:ext cx="5809072" cy="1029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PEÇA CONSELHO A SEUS PAIS OU A OUTRAS PESSOAS DE CONFIANÇA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0649" y="3223656"/>
            <a:ext cx="4788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Nenhum jovem deveria iniciar um namoro sem buscar conselho daqueles que já percorreram o caminho, especialmente os pais.</a:t>
            </a:r>
            <a:endParaRPr lang="pt-BR" sz="1600" dirty="0"/>
          </a:p>
        </p:txBody>
      </p:sp>
      <p:sp>
        <p:nvSpPr>
          <p:cNvPr id="7" name="Elipse 6"/>
          <p:cNvSpPr/>
          <p:nvPr/>
        </p:nvSpPr>
        <p:spPr>
          <a:xfrm>
            <a:off x="8351121" y="2014225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2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0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72545" y="1979166"/>
            <a:ext cx="6234248" cy="353943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latin typeface="Montserrat SemiBold" panose="00000700000000000000" pitchFamily="2" charset="0"/>
              </a:rPr>
              <a:t>“Se desfrutais a bênção de ter pais tementes a Deus, procurai deles conselhos. Abri-lhes vossas esperanças e planos, aprendei as lições que lhes ensinaram as experiências da vida.”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530735" y="5849708"/>
            <a:ext cx="2182197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latin typeface="Montserrat SemiBold" panose="00000700000000000000" pitchFamily="2" charset="0"/>
              </a:rPr>
              <a:t>Ellen G. White</a:t>
            </a:r>
            <a:endParaRPr lang="pt-BR" sz="1400" i="1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5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491569" y="1813301"/>
            <a:ext cx="7072312" cy="103028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PROCURE UM RELACIONAMENTO COM ALGUÉM DA MESMA FÉ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91569" y="2774770"/>
            <a:ext cx="65003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“Não se ponham em jugo desigual” (2Co 6:14, NVI). </a:t>
            </a:r>
          </a:p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Poderíamos dizer: “Não procurem uniões </a:t>
            </a:r>
            <a:r>
              <a:rPr lang="pt-BR" sz="2800" dirty="0" err="1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exogâmicas</a:t>
            </a:r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.” A exogamia consiste em procurar um parceiro fora do próprio grupo social, religioso e cultural.</a:t>
            </a:r>
          </a:p>
        </p:txBody>
      </p:sp>
      <p:sp>
        <p:nvSpPr>
          <p:cNvPr id="5" name="Elipse 4"/>
          <p:cNvSpPr/>
          <p:nvPr/>
        </p:nvSpPr>
        <p:spPr>
          <a:xfrm>
            <a:off x="1177238" y="1872850"/>
            <a:ext cx="743002" cy="743002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latin typeface="Montserrat ExtraBold" panose="00000900000000000000" pitchFamily="2" charset="0"/>
              </a:rPr>
              <a:t>3</a:t>
            </a:r>
            <a:endParaRPr lang="pt-BR" sz="32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1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8" y="1525588"/>
            <a:ext cx="7817654" cy="30321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“Os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casamentos mais felizes e saudáveis são aqueles em que existe um forte fundamento de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semelhança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no que diz respeito a seus antecedentes, temperamentos, metas, sonhos, valores e na forma em que cada indivíduo maneja e ordena sua vida mental e física.”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998293"/>
            <a:ext cx="4738396" cy="5891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C. E.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Rollins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, em seu livro Are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We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</a:t>
            </a:r>
            <a:r>
              <a:rPr lang="pt-BR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Compatible</a:t>
            </a:r>
            <a:r>
              <a:rPr lang="pt-BR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[Somos Compatíveis?]</a:t>
            </a: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855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Montserrat ExtraBold</vt:lpstr>
      <vt:lpstr>Calibri Light</vt:lpstr>
      <vt:lpstr>Montserrat SemiBold</vt:lpstr>
      <vt:lpstr>Calibri</vt:lpstr>
      <vt:lpstr>Arial</vt:lpstr>
      <vt:lpstr>Times New Roman</vt:lpstr>
      <vt:lpstr>Tema do Office</vt:lpstr>
      <vt:lpstr>Apresentação do PowerPoint</vt:lpstr>
      <vt:lpstr>Apresentação do PowerPoint</vt:lpstr>
      <vt:lpstr>O namoro é a antessala do casamento. É nessa etapa que se constrói o futuro. A qualidade do namoro determina, muitas vezes, a qualidade do casamento. Geralmente os fracassos matrimoniais revelam o fracasso no namoro.</vt:lpstr>
      <vt:lpstr>Apresentação do PowerPoint</vt:lpstr>
      <vt:lpstr>BUSQUE A DIREÇÃO DE DEUS ANTES E DURANTE O NAMORO</vt:lpstr>
      <vt:lpstr>Apresentação do PowerPoint</vt:lpstr>
      <vt:lpstr>“Se desfrutais a bênção de ter pais tementes a Deus, procurai deles conselhos. Abri-lhes vossas esperanças e planos, aprendei as lições que lhes ensinaram as experiências da vida.”</vt:lpstr>
      <vt:lpstr>PROCURE UM RELACIONAMENTO COM ALGUÉM DA MESMA FÉ</vt:lpstr>
      <vt:lpstr>“Os casamentos mais felizes e saudáveis são aqueles em que existe um forte fundamento de semelhança no que diz respeito a seus antecedentes, temperamentos, metas, sonhos, valores e na forma em que cada indivíduo maneja e ordena sua vida mental e física.”</vt:lpstr>
      <vt:lpstr>Apresentação do PowerPoint</vt:lpstr>
      <vt:lpstr>Separar-se dos pais é poder olhá-los como pessoas, como seres humanos que viveram a própria realidade, sem qualificá-los como ídolos ou tiranos, sem sentir a necessidade de imitá-los ou fazer o que eles fizeram.</vt:lpstr>
      <vt:lpstr>Apresentação do PowerPoint</vt:lpstr>
      <vt:lpstr>O novo casal deve estar em condições psicológicas e econômicas de estabelecer e manter o novo lar com dignidade. Cumprir essa expectativa é quase impossível na adolescência.</vt:lpstr>
      <vt:lpstr>“Um jovem entre os dez e os vinte anos é incapaz de julgar a habilidade de uma pessoa tão jovem, como ele mesmo, para ser sua companheira por toda a vida.”</vt:lpstr>
      <vt:lpstr>Apresentação do PowerPoint</vt:lpstr>
      <vt:lpstr>“Os casais cujo namoro durou cinco anos têm duas vezes mais probabilidades de ser felizes no casamento do que os que namoraram por menos de seis meses.” </vt:lpstr>
      <vt:lpstr>Apresentação do PowerPoint</vt:lpstr>
      <vt:lpstr>Convém terminar a relação quando um dos dois já não mostra interesse em fazer a sua parte para conseguir as mudanças com as quais ambos concordaram.  Estima-se que cerca de 30 a 35% dos noivos que recebem aconselhamento pré-matrimonial decidem não se casar.</vt:lpstr>
      <vt:lpstr>É melhor um “divórcio durante o namoro” do que um divórcio durante o casamento.</vt:lpstr>
      <vt:lpstr>Apresentação do PowerPoint</vt:lpstr>
      <vt:lpstr>Apresentação do PowerPoint</vt:lpstr>
      <vt:lpstr>O ideal seria que um casal procurasse a assistência do conselheiro pré-matrimonial antes de se casar ou de marcar a data do casamento. Quando o casal assiste às sessões pré-matrimoniais, é muito provável que a relação entre os pretendentes melhore e que tenham um casamento feliz.</vt:lpstr>
      <vt:lpstr>A preparação  pré-matrimonial  é um grande recurso para a prevenção do fracasso na relação.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39</cp:revision>
  <dcterms:created xsi:type="dcterms:W3CDTF">2023-11-13T21:54:53Z</dcterms:created>
  <dcterms:modified xsi:type="dcterms:W3CDTF">2024-01-23T13:42:57Z</dcterms:modified>
</cp:coreProperties>
</file>