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7" r:id="rId7"/>
    <p:sldId id="278" r:id="rId8"/>
    <p:sldId id="279" r:id="rId9"/>
    <p:sldId id="266" r:id="rId10"/>
    <p:sldId id="281" r:id="rId11"/>
    <p:sldId id="263" r:id="rId12"/>
    <p:sldId id="268" r:id="rId13"/>
    <p:sldId id="261" r:id="rId14"/>
    <p:sldId id="282" r:id="rId15"/>
    <p:sldId id="283" r:id="rId16"/>
    <p:sldId id="262" r:id="rId17"/>
  </p:sldIdLst>
  <p:sldSz cx="12192000" cy="6858000"/>
  <p:notesSz cx="6858000" cy="9144000"/>
  <p:embeddedFontLst>
    <p:embeddedFont>
      <p:font typeface="Montserrat ExtraBold" panose="00000900000000000000" pitchFamily="2" charset="0"/>
      <p:bold r:id="rId18"/>
      <p:boldItalic r:id="rId19"/>
    </p:embeddedFont>
    <p:embeddedFont>
      <p:font typeface="Montserrat SemiBold" panose="00000700000000000000" pitchFamily="2" charset="0"/>
      <p:bold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242"/>
    <a:srgbClr val="FFDB6B"/>
    <a:srgbClr val="E41D42"/>
    <a:srgbClr val="E51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65225" y="1543050"/>
            <a:ext cx="7731125" cy="4041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8390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0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1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09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6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68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39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3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8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84275" y="1133475"/>
            <a:ext cx="7731125" cy="4041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553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4750" y="1190625"/>
            <a:ext cx="7731125" cy="4041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542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32275" y="1114425"/>
            <a:ext cx="6626225" cy="4343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90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32275" y="1114425"/>
            <a:ext cx="6626225" cy="4343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89439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32200" y="1962150"/>
            <a:ext cx="7559675" cy="3571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381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9450" y="1990726"/>
            <a:ext cx="5692775" cy="3657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3906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60875" y="1647825"/>
            <a:ext cx="5749925" cy="4041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512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5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9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52826" y="1933576"/>
            <a:ext cx="8134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E52242"/>
                </a:solidFill>
                <a:latin typeface="Montserrat ExtraBold" panose="00000900000000000000" pitchFamily="2" charset="0"/>
              </a:rPr>
              <a:t>“NOSSO CASAMENTO SERÁ DIFERENTE DO DE NOSSOS PAIS. NUNCA DISCUTIREMOS</a:t>
            </a:r>
            <a:r>
              <a:rPr lang="pt-BR" sz="26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52825" y="2943226"/>
            <a:ext cx="8134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Montserrat SemiBold" panose="00000700000000000000" pitchFamily="2" charset="0"/>
              </a:rPr>
              <a:t>É um mito pensar que todos os conflitos causam danos ao casamento. Em realidade, os conflitos são uma parte importante de todo bom casamento. Quando os usamos com sabedoria, eles podem levar a uma maior intimidade, ao passo que, se são resolvidos de maneira inconveniente, podem conduzir ao isolamento.</a:t>
            </a:r>
          </a:p>
        </p:txBody>
      </p:sp>
      <p:sp>
        <p:nvSpPr>
          <p:cNvPr id="6" name="Elipse 5"/>
          <p:cNvSpPr/>
          <p:nvPr/>
        </p:nvSpPr>
        <p:spPr>
          <a:xfrm>
            <a:off x="1287434" y="2025016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4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6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760819" y="852488"/>
            <a:ext cx="7793037" cy="138430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“MEU NAMORADO É ROMÂNTICO, 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/>
            </a:r>
            <a:b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</a:b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E </a:t>
            </a: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CREIO QUE SERÁ AINDA MAIS 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/>
            </a:r>
            <a:b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</a:b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NO </a:t>
            </a: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CASAMENTO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”</a:t>
            </a:r>
            <a:endParaRPr lang="pt-BR" sz="28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760819" y="2463202"/>
            <a:ext cx="7192932" cy="26776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Muitas relações fracassam poucos meses depois da cerimônia porque o casal pressupõe que o amor pode tudo. “Nada é impossível para o nosso amor.” Qualquer um que aceite essa teoria desconhece a </a:t>
            </a:r>
            <a:r>
              <a:rPr lang="pt-BR" sz="2800" dirty="0" smtClean="0">
                <a:latin typeface="Montserrat SemiBold" panose="00000700000000000000" pitchFamily="2" charset="0"/>
              </a:rPr>
              <a:t>realidade.</a:t>
            </a:r>
            <a:endParaRPr lang="pt-BR" sz="2800" dirty="0">
              <a:latin typeface="Montserrat SemiBold" panose="00000700000000000000" pitchFamily="2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44559" y="1053466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5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5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47664" y="1281461"/>
            <a:ext cx="7464569" cy="353943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“A primeira etapa do casamento é chamada de tempo da fantasia. É quando se tende a pensar que tudo no cônjuge é maravilhoso. Esse estado nebuloso do casamento com frequência é chamado de período de lua de mel. Para alguns, esse estado sonhador termina em três meses!”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047664" y="5179268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Maxine Rock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5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14950" y="1239838"/>
            <a:ext cx="6210300" cy="440055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 smtClean="0">
                <a:latin typeface="Montserrat SemiBold" panose="00000700000000000000" pitchFamily="2" charset="0"/>
              </a:rPr>
              <a:t>O </a:t>
            </a:r>
            <a:r>
              <a:rPr lang="pt-BR" sz="2800" dirty="0">
                <a:latin typeface="Montserrat SemiBold" panose="00000700000000000000" pitchFamily="2" charset="0"/>
              </a:rPr>
              <a:t>tempo faz não apenas com que o relacionamento matrimonial mude, mas também transforma o clima de namoro em algo mais brando. Segundo ele, o clima de romance pode desaparecer totalmente, o que faz com que o amor seja expressado de outras formas, às vezes mais criativas.</a:t>
            </a:r>
          </a:p>
        </p:txBody>
      </p:sp>
    </p:spTree>
    <p:extLst>
      <p:ext uri="{BB962C8B-B14F-4D97-AF65-F5344CB8AC3E}">
        <p14:creationId xmlns:p14="http://schemas.microsoft.com/office/powerpoint/2010/main" val="52772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52826" y="1933575"/>
            <a:ext cx="6638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“O DINHEIRO NÃO É IMPORTANTE NO CASAMENTO; </a:t>
            </a:r>
            <a:endParaRPr lang="pt-BR" sz="2800" dirty="0" smtClean="0">
              <a:solidFill>
                <a:srgbClr val="E52242"/>
              </a:solidFill>
              <a:latin typeface="Montserrat ExtraBold" panose="00000900000000000000" pitchFamily="2" charset="0"/>
            </a:endParaRPr>
          </a:p>
          <a:p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O </a:t>
            </a: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MAIS IMPORTANTE É O AMOR”</a:t>
            </a:r>
            <a:endParaRPr lang="pt-BR" sz="2800" dirty="0" smtClean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52825" y="3505201"/>
            <a:ext cx="7467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Montserrat SemiBold" panose="00000700000000000000" pitchFamily="2" charset="0"/>
              </a:rPr>
              <a:t>O amor deve ser a base fundamental de toda relação sentimental. Entretanto, é necessário que haja dignidade no casamento. Não é só uma questão de se amarem, mas também de viver e não apenas sobreviver.</a:t>
            </a:r>
          </a:p>
        </p:txBody>
      </p:sp>
      <p:sp>
        <p:nvSpPr>
          <p:cNvPr id="6" name="Elipse 5"/>
          <p:cNvSpPr/>
          <p:nvPr/>
        </p:nvSpPr>
        <p:spPr>
          <a:xfrm>
            <a:off x="1030259" y="2025016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6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8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47664" y="1611313"/>
            <a:ext cx="7553325" cy="3108325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“O casamento é mais do que uma lua de mel: é um contrato para toda a vida. Na saúde e na doença, na abundância ou na pobreza, o casamento requer devoção e capacidade madura de se comprometer, mesmo quando for a última coisa que queiramos.”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047664" y="5112593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John Hagee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5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43388" y="1019175"/>
            <a:ext cx="7319962" cy="483235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latin typeface="Montserrat SemiBold" panose="00000700000000000000" pitchFamily="2" charset="0"/>
              </a:rPr>
              <a:t>“Aqueles que têm ideias muito </a:t>
            </a:r>
            <a:r>
              <a:rPr lang="pt-BR" sz="2200" dirty="0" smtClean="0">
                <a:latin typeface="Montserrat SemiBold" panose="00000700000000000000" pitchFamily="2" charset="0"/>
              </a:rPr>
              <a:t/>
            </a:r>
            <a:br>
              <a:rPr lang="pt-BR" sz="2200" dirty="0" smtClean="0">
                <a:latin typeface="Montserrat SemiBold" panose="00000700000000000000" pitchFamily="2" charset="0"/>
              </a:rPr>
            </a:br>
            <a:r>
              <a:rPr lang="pt-BR" sz="2200" dirty="0" smtClean="0">
                <a:latin typeface="Montserrat SemiBold" panose="00000700000000000000" pitchFamily="2" charset="0"/>
              </a:rPr>
              <a:t>elevadas sobre </a:t>
            </a:r>
            <a:r>
              <a:rPr lang="pt-BR" sz="2200" dirty="0">
                <a:latin typeface="Montserrat SemiBold" panose="00000700000000000000" pitchFamily="2" charset="0"/>
              </a:rPr>
              <a:t>a vida matrimonial, </a:t>
            </a:r>
            <a:r>
              <a:rPr lang="pt-BR" sz="2200" dirty="0" smtClean="0">
                <a:latin typeface="Montserrat SemiBold" panose="00000700000000000000" pitchFamily="2" charset="0"/>
              </a:rPr>
              <a:t/>
            </a:r>
            <a:br>
              <a:rPr lang="pt-BR" sz="2200" dirty="0" smtClean="0">
                <a:latin typeface="Montserrat SemiBold" panose="00000700000000000000" pitchFamily="2" charset="0"/>
              </a:rPr>
            </a:br>
            <a:r>
              <a:rPr lang="pt-BR" sz="2200" dirty="0" smtClean="0">
                <a:latin typeface="Montserrat SemiBold" panose="00000700000000000000" pitchFamily="2" charset="0"/>
              </a:rPr>
              <a:t>cuja </a:t>
            </a:r>
            <a:r>
              <a:rPr lang="pt-BR" sz="2200" dirty="0">
                <a:latin typeface="Montserrat SemiBold" panose="00000700000000000000" pitchFamily="2" charset="0"/>
              </a:rPr>
              <a:t>imaginação </a:t>
            </a:r>
            <a:r>
              <a:rPr lang="pt-BR" sz="2200" dirty="0" smtClean="0">
                <a:latin typeface="Montserrat SemiBold" panose="00000700000000000000" pitchFamily="2" charset="0"/>
              </a:rPr>
              <a:t>tem </a:t>
            </a:r>
            <a:r>
              <a:rPr lang="pt-BR" sz="2200" dirty="0">
                <a:latin typeface="Montserrat SemiBold" panose="00000700000000000000" pitchFamily="2" charset="0"/>
              </a:rPr>
              <a:t>construído </a:t>
            </a:r>
            <a:r>
              <a:rPr lang="pt-BR" sz="2200" dirty="0" smtClean="0">
                <a:latin typeface="Montserrat SemiBold" panose="00000700000000000000" pitchFamily="2" charset="0"/>
              </a:rPr>
              <a:t/>
            </a:r>
            <a:br>
              <a:rPr lang="pt-BR" sz="2200" dirty="0" smtClean="0">
                <a:latin typeface="Montserrat SemiBold" panose="00000700000000000000" pitchFamily="2" charset="0"/>
              </a:rPr>
            </a:br>
            <a:r>
              <a:rPr lang="pt-BR" sz="2200" dirty="0" smtClean="0">
                <a:latin typeface="Montserrat SemiBold" panose="00000700000000000000" pitchFamily="2" charset="0"/>
              </a:rPr>
              <a:t>castelos </a:t>
            </a:r>
            <a:r>
              <a:rPr lang="pt-BR" sz="2200" dirty="0">
                <a:latin typeface="Montserrat SemiBold" panose="00000700000000000000" pitchFamily="2" charset="0"/>
              </a:rPr>
              <a:t>no ar, com quase nada a </a:t>
            </a:r>
            <a:r>
              <a:rPr lang="pt-BR" sz="2200" dirty="0" smtClean="0">
                <a:latin typeface="Montserrat SemiBold" panose="00000700000000000000" pitchFamily="2" charset="0"/>
              </a:rPr>
              <a:t>ver com </a:t>
            </a:r>
            <a:r>
              <a:rPr lang="pt-BR" sz="2200" dirty="0">
                <a:latin typeface="Montserrat SemiBold" panose="00000700000000000000" pitchFamily="2" charset="0"/>
              </a:rPr>
              <a:t>as perplexidades e problemas da vida, se encontrarão lamentavelmente desapontados diante da realidade. Quando a vida real vier </a:t>
            </a:r>
            <a:r>
              <a:rPr lang="pt-BR" sz="2200" dirty="0" smtClean="0">
                <a:latin typeface="Montserrat SemiBold" panose="00000700000000000000" pitchFamily="2" charset="0"/>
              </a:rPr>
              <a:t>com </a:t>
            </a:r>
            <a:r>
              <a:rPr lang="pt-BR" sz="2200" dirty="0">
                <a:latin typeface="Montserrat SemiBold" panose="00000700000000000000" pitchFamily="2" charset="0"/>
              </a:rPr>
              <a:t>seus problemas e preocupações, eles estarão totalmente despreparados para enfrentá-los. Esperam perfeição um do outro, mas encontram fraquezas e defeitos; porque homens e mulheres finitos não são perfeitos. Então começam a encontrar defeito um no outro, e a expressar </a:t>
            </a:r>
            <a:r>
              <a:rPr lang="pt-BR" sz="2200" dirty="0" smtClean="0">
                <a:latin typeface="Montserrat SemiBold" panose="00000700000000000000" pitchFamily="2" charset="0"/>
              </a:rPr>
              <a:t/>
            </a:r>
            <a:br>
              <a:rPr lang="pt-BR" sz="2200" dirty="0" smtClean="0">
                <a:latin typeface="Montserrat SemiBold" panose="00000700000000000000" pitchFamily="2" charset="0"/>
              </a:rPr>
            </a:br>
            <a:r>
              <a:rPr lang="pt-BR" sz="2200" dirty="0" smtClean="0">
                <a:latin typeface="Montserrat SemiBold" panose="00000700000000000000" pitchFamily="2" charset="0"/>
              </a:rPr>
              <a:t>seu </a:t>
            </a:r>
            <a:r>
              <a:rPr lang="pt-BR" sz="2200" dirty="0">
                <a:latin typeface="Montserrat SemiBold" panose="00000700000000000000" pitchFamily="2" charset="0"/>
              </a:rPr>
              <a:t>desapontamento.”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0009803" y="6051550"/>
            <a:ext cx="2182197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latin typeface="Montserrat SemiBold" panose="00000700000000000000" pitchFamily="2" charset="0"/>
              </a:rPr>
              <a:t>Ellen G. White</a:t>
            </a:r>
            <a:endParaRPr lang="pt-BR" sz="1400" i="1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5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20" y="5025737"/>
            <a:ext cx="1762126" cy="7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19500" y="2133600"/>
            <a:ext cx="7096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E52242"/>
                </a:solidFill>
                <a:latin typeface="Montserrat ExtraBold" panose="00000900000000000000" pitchFamily="2" charset="0"/>
              </a:rPr>
              <a:t>“FOI AMOR À PRIMEIRA VISTA</a:t>
            </a:r>
            <a:r>
              <a:rPr lang="pt-BR" sz="32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”</a:t>
            </a:r>
          </a:p>
          <a:p>
            <a:endParaRPr lang="pt-BR" sz="3200" dirty="0">
              <a:latin typeface="Montserrat ExtraBold" panose="00000900000000000000" pitchFamily="2" charset="0"/>
            </a:endParaRPr>
          </a:p>
          <a:p>
            <a:r>
              <a:rPr lang="pt-BR" sz="3200" dirty="0">
                <a:latin typeface="Montserrat SemiBold" panose="00000700000000000000" pitchFamily="2" charset="0"/>
              </a:rPr>
              <a:t>O amor à primeira vista não existe. O que pode existir é atração à primeira vista.</a:t>
            </a:r>
          </a:p>
        </p:txBody>
      </p:sp>
      <p:sp>
        <p:nvSpPr>
          <p:cNvPr id="5" name="Elipse 4"/>
          <p:cNvSpPr/>
          <p:nvPr/>
        </p:nvSpPr>
        <p:spPr>
          <a:xfrm>
            <a:off x="1287434" y="2025016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1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428817" y="1861173"/>
            <a:ext cx="6015037" cy="323165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3400" dirty="0">
                <a:latin typeface="Montserrat SemiBold" panose="00000700000000000000" pitchFamily="2" charset="0"/>
              </a:rPr>
              <a:t>O verdadeiro amor não ocorre instantaneamente; ele cresce à medida que o casal vai se conhecendo. É um processo que requer tempo.</a:t>
            </a:r>
          </a:p>
        </p:txBody>
      </p:sp>
    </p:spTree>
    <p:extLst>
      <p:ext uri="{BB962C8B-B14F-4D97-AF65-F5344CB8AC3E}">
        <p14:creationId xmlns:p14="http://schemas.microsoft.com/office/powerpoint/2010/main" val="16259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0600" y="1990727"/>
            <a:ext cx="524827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“NOSSO AMOR NUNCA VAI DIMINUIR COM O CASAMENTO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”</a:t>
            </a:r>
          </a:p>
          <a:p>
            <a:endParaRPr lang="pt-BR" sz="3200" dirty="0">
              <a:latin typeface="Montserrat ExtraBold" panose="00000900000000000000" pitchFamily="2" charset="0"/>
            </a:endParaRPr>
          </a:p>
          <a:p>
            <a:r>
              <a:rPr lang="pt-BR" sz="3200" dirty="0">
                <a:latin typeface="Montserrat SemiBold" panose="00000700000000000000" pitchFamily="2" charset="0"/>
              </a:rPr>
              <a:t>Se não é atendido e cuidado, o amor pode </a:t>
            </a:r>
            <a:r>
              <a:rPr lang="pt-BR" sz="3200" dirty="0" smtClean="0">
                <a:latin typeface="Montserrat SemiBold" panose="00000700000000000000" pitchFamily="2" charset="0"/>
              </a:rPr>
              <a:t>murchar.</a:t>
            </a:r>
            <a:endParaRPr lang="pt-BR" sz="3200" dirty="0">
              <a:latin typeface="Montserrat SemiBold" panose="00000700000000000000" pitchFamily="2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038234" y="1990727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2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0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594350" y="1758950"/>
            <a:ext cx="5616575" cy="3324225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000" dirty="0">
                <a:solidFill>
                  <a:schemeClr val="bg1"/>
                </a:solidFill>
                <a:latin typeface="Montserrat SemiBold" panose="00000700000000000000" pitchFamily="2" charset="0"/>
              </a:rPr>
              <a:t>A verdadeira prova do amor ocorre no casamento. Ali é que se verá se foi um amor Ágape que baseou a relação ou se foi um amor apaixonado que os levou ao </a:t>
            </a:r>
            <a:r>
              <a:rPr lang="pt-BR" sz="30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casamento.</a:t>
            </a:r>
            <a:endParaRPr lang="pt-BR" sz="30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0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51500" y="1830388"/>
            <a:ext cx="5302250" cy="3046412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latin typeface="Montserrat SemiBold" panose="00000700000000000000" pitchFamily="2" charset="0"/>
              </a:rPr>
              <a:t>É preciso cultivar uma série de ações, atitudes para que cresça. </a:t>
            </a:r>
            <a:r>
              <a:rPr lang="pt-BR" sz="3200" dirty="0" smtClean="0">
                <a:latin typeface="Montserrat SemiBold" panose="00000700000000000000" pitchFamily="2" charset="0"/>
              </a:rPr>
              <a:t/>
            </a:r>
            <a:br>
              <a:rPr lang="pt-BR" sz="3200" dirty="0" smtClean="0">
                <a:latin typeface="Montserrat SemiBold" panose="00000700000000000000" pitchFamily="2" charset="0"/>
              </a:rPr>
            </a:br>
            <a:r>
              <a:rPr lang="pt-BR" sz="3200" dirty="0">
                <a:latin typeface="Montserrat SemiBold" panose="00000700000000000000" pitchFamily="2" charset="0"/>
              </a:rPr>
              <a:t/>
            </a:r>
            <a:br>
              <a:rPr lang="pt-BR" sz="3200" dirty="0">
                <a:latin typeface="Montserrat SemiBold" panose="00000700000000000000" pitchFamily="2" charset="0"/>
              </a:rPr>
            </a:br>
            <a:r>
              <a:rPr lang="pt-BR" sz="32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Cultivá-lo </a:t>
            </a:r>
            <a:r>
              <a:rPr lang="pt-BR" sz="3200" dirty="0">
                <a:solidFill>
                  <a:srgbClr val="E52242"/>
                </a:solidFill>
                <a:latin typeface="Montserrat ExtraBold" panose="00000900000000000000" pitchFamily="2" charset="0"/>
              </a:rPr>
              <a:t>e cuidar dele não é tarefa simples.</a:t>
            </a:r>
          </a:p>
        </p:txBody>
      </p:sp>
    </p:spTree>
    <p:extLst>
      <p:ext uri="{BB962C8B-B14F-4D97-AF65-F5344CB8AC3E}">
        <p14:creationId xmlns:p14="http://schemas.microsoft.com/office/powerpoint/2010/main" val="146158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62350" y="1933576"/>
            <a:ext cx="709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“SOMOS O CASAL PERFEITO, E ASSIM SERÁ NO CASAMENTO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62350" y="2943226"/>
            <a:ext cx="7096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Montserrat SemiBold" panose="00000700000000000000" pitchFamily="2" charset="0"/>
              </a:rPr>
              <a:t>Isso </a:t>
            </a:r>
            <a:r>
              <a:rPr lang="pt-BR" sz="2400" dirty="0">
                <a:latin typeface="Montserrat SemiBold" panose="00000700000000000000" pitchFamily="2" charset="0"/>
              </a:rPr>
              <a:t>é idealizar a pessoa e a relação. Você não vai se casar com um homem ou uma mulher que tenha alcançado a perfeição. </a:t>
            </a:r>
            <a:endParaRPr lang="pt-BR" sz="2400" dirty="0" smtClean="0">
              <a:latin typeface="Montserrat SemiBold" panose="00000700000000000000" pitchFamily="2" charset="0"/>
            </a:endParaRPr>
          </a:p>
          <a:p>
            <a:r>
              <a:rPr lang="pt-BR" sz="2400" dirty="0" smtClean="0">
                <a:latin typeface="Montserrat SemiBold" panose="00000700000000000000" pitchFamily="2" charset="0"/>
              </a:rPr>
              <a:t>A </a:t>
            </a:r>
            <a:r>
              <a:rPr lang="pt-BR" sz="2400" dirty="0">
                <a:latin typeface="Montserrat SemiBold" panose="00000700000000000000" pitchFamily="2" charset="0"/>
              </a:rPr>
              <a:t>pessoa com quem você terá se casado é um ser humano com defeitos. O casamento só fará com que apareçam outros defeitos que não foram vistos no namoro.</a:t>
            </a:r>
          </a:p>
        </p:txBody>
      </p:sp>
      <p:sp>
        <p:nvSpPr>
          <p:cNvPr id="7" name="Elipse 6"/>
          <p:cNvSpPr/>
          <p:nvPr/>
        </p:nvSpPr>
        <p:spPr>
          <a:xfrm>
            <a:off x="1287434" y="2025016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3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4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93837" y="1782763"/>
            <a:ext cx="7931150" cy="30321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“Temos a imagem do cônjuge perfeito, mas nos casamos com alguém imperfeito. Temos, então, duas opções: destruir essa imagem e aceitar a pessoa, ou destruir a pessoa e aceitar a imagem.” 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993837" y="4998293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J. Grant Howard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93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579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Montserrat ExtraBold</vt:lpstr>
      <vt:lpstr>Montserrat SemiBold</vt:lpstr>
      <vt:lpstr>Calibri Light</vt:lpstr>
      <vt:lpstr>Calibri</vt:lpstr>
      <vt:lpstr>Tema do Office</vt:lpstr>
      <vt:lpstr>Apresentação do PowerPoint</vt:lpstr>
      <vt:lpstr>Apresentação do PowerPoint</vt:lpstr>
      <vt:lpstr>Apresentação do PowerPoint</vt:lpstr>
      <vt:lpstr>O verdadeiro amor não ocorre instantaneamente; ele cresce à medida que o casal vai se conhecendo. É um processo que requer tempo.</vt:lpstr>
      <vt:lpstr>Apresentação do PowerPoint</vt:lpstr>
      <vt:lpstr>A verdadeira prova do amor ocorre no casamento. Ali é que se verá se foi um amor Ágape que baseou a relação ou se foi um amor apaixonado que os levou ao casamento.</vt:lpstr>
      <vt:lpstr>É preciso cultivar uma série de ações, atitudes para que cresça.   Cultivá-lo e cuidar dele não é tarefa simples.</vt:lpstr>
      <vt:lpstr>Apresentação do PowerPoint</vt:lpstr>
      <vt:lpstr>“Temos a imagem do cônjuge perfeito, mas nos casamos com alguém imperfeito. Temos, então, duas opções: destruir essa imagem e aceitar a pessoa, ou destruir a pessoa e aceitar a imagem.” </vt:lpstr>
      <vt:lpstr>Apresentação do PowerPoint</vt:lpstr>
      <vt:lpstr>“MEU NAMORADO É ROMÂNTICO,  E CREIO QUE SERÁ AINDA MAIS  NO CASAMENTO”</vt:lpstr>
      <vt:lpstr>“A primeira etapa do casamento é chamada de tempo da fantasia. É quando se tende a pensar que tudo no cônjuge é maravilhoso. Esse estado nebuloso do casamento com frequência é chamado de período de lua de mel. Para alguns, esse estado sonhador termina em três meses!”</vt:lpstr>
      <vt:lpstr>O tempo faz não apenas com que o relacionamento matrimonial mude, mas também transforma o clima de namoro em algo mais brando. Segundo ele, o clima de romance pode desaparecer totalmente, o que faz com que o amor seja expressado de outras formas, às vezes mais criativas.</vt:lpstr>
      <vt:lpstr>Apresentação do PowerPoint</vt:lpstr>
      <vt:lpstr>“O casamento é mais do que uma lua de mel: é um contrato para toda a vida. Na saúde e na doença, na abundância ou na pobreza, o casamento requer devoção e capacidade madura de se comprometer, mesmo quando for a última coisa que queiramos.”</vt:lpstr>
      <vt:lpstr>“Aqueles que têm ideias muito  elevadas sobre a vida matrimonial,  cuja imaginação tem construído  castelos no ar, com quase nada a ver com as perplexidades e problemas da vida, se encontrarão lamentavelmente desapontados diante da realidade. Quando a vida real vier com seus problemas e preocupações, eles estarão totalmente despreparados para enfrentá-los. Esperam perfeição um do outro, mas encontram fraquezas e defeitos; porque homens e mulheres finitos não são perfeitos. Então começam a encontrar defeito um no outro, e a expressar  seu desapontamento.”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37</cp:revision>
  <dcterms:created xsi:type="dcterms:W3CDTF">2023-11-13T21:54:53Z</dcterms:created>
  <dcterms:modified xsi:type="dcterms:W3CDTF">2023-11-17T19:57:56Z</dcterms:modified>
</cp:coreProperties>
</file>