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85" r:id="rId6"/>
    <p:sldId id="261" r:id="rId7"/>
    <p:sldId id="279" r:id="rId8"/>
    <p:sldId id="278" r:id="rId9"/>
    <p:sldId id="263" r:id="rId10"/>
    <p:sldId id="265" r:id="rId11"/>
    <p:sldId id="267" r:id="rId12"/>
    <p:sldId id="280" r:id="rId13"/>
    <p:sldId id="272" r:id="rId14"/>
    <p:sldId id="281" r:id="rId15"/>
    <p:sldId id="282" r:id="rId16"/>
    <p:sldId id="266" r:id="rId17"/>
    <p:sldId id="283" r:id="rId18"/>
    <p:sldId id="270" r:id="rId19"/>
    <p:sldId id="276" r:id="rId20"/>
    <p:sldId id="284" r:id="rId21"/>
    <p:sldId id="260" r:id="rId22"/>
  </p:sldIdLst>
  <p:sldSz cx="12192000" cy="6858000"/>
  <p:notesSz cx="6858000" cy="9144000"/>
  <p:embeddedFontLst>
    <p:embeddedFont>
      <p:font typeface="Montserrat SemiBold" panose="00000700000000000000" pitchFamily="2" charset="0"/>
      <p:bold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ontserrat ExtraBold" panose="00000900000000000000" pitchFamily="2" charset="0"/>
      <p:bold r:id="rId31"/>
      <p:boldItalic r:id="rId32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6B"/>
    <a:srgbClr val="E52242"/>
    <a:srgbClr val="E41D42"/>
    <a:srgbClr val="E51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87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00493" y="1357442"/>
            <a:ext cx="6924332" cy="405275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649445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208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415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099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763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682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399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933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88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58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43368" y="957393"/>
            <a:ext cx="7362482" cy="451948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553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43368" y="957393"/>
            <a:ext cx="7362482" cy="451948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0453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29443" y="843092"/>
            <a:ext cx="6724307" cy="454805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534005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29443" y="843092"/>
            <a:ext cx="6724307" cy="454805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93560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753193" y="2033718"/>
            <a:ext cx="6800507" cy="35765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7977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9043" y="2024193"/>
            <a:ext cx="5206485" cy="352888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7638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19943" y="1814643"/>
            <a:ext cx="5790857" cy="404323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3561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51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985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 idx="4294967295"/>
          </p:nvPr>
        </p:nvSpPr>
        <p:spPr>
          <a:xfrm>
            <a:off x="4027520" y="901700"/>
            <a:ext cx="7735887" cy="1255713"/>
          </a:xfr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Por outro lado, para a mulher a reação sentimental é primária, enquanto a reação lógica é secundária</a:t>
            </a:r>
            <a:r>
              <a:rPr lang="pt-BR" sz="28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.</a:t>
            </a:r>
            <a:endParaRPr lang="pt-BR" sz="28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027520" y="2581275"/>
            <a:ext cx="680240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“Não sei por que estou um pouco triste”; </a:t>
            </a:r>
            <a:endParaRPr lang="pt-BR" sz="2800" dirty="0" smtClean="0">
              <a:solidFill>
                <a:schemeClr val="bg1"/>
              </a:solidFill>
              <a:latin typeface="Montserrat SemiBold" panose="000007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“</a:t>
            </a:r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Como mãe, me sinto frustrada”; </a:t>
            </a:r>
            <a:endParaRPr lang="pt-BR" sz="2800" dirty="0" smtClean="0">
              <a:solidFill>
                <a:schemeClr val="bg1"/>
              </a:solidFill>
              <a:latin typeface="Montserrat SemiBold" panose="000007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“</a:t>
            </a:r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Gosto da melodia dessa música”; </a:t>
            </a:r>
            <a:endParaRPr lang="pt-BR" sz="2800" dirty="0" smtClean="0">
              <a:solidFill>
                <a:schemeClr val="bg1"/>
              </a:solidFill>
              <a:latin typeface="Montserrat SemiBold" panose="000007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“</a:t>
            </a:r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Hoje estou tão feliz!”; </a:t>
            </a:r>
            <a:endParaRPr lang="pt-BR" sz="2800" dirty="0" smtClean="0">
              <a:solidFill>
                <a:schemeClr val="bg1"/>
              </a:solidFill>
              <a:latin typeface="Montserrat SemiBold" panose="000007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“</a:t>
            </a:r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Você significa muito para mim.”</a:t>
            </a:r>
          </a:p>
        </p:txBody>
      </p:sp>
    </p:spTree>
    <p:extLst>
      <p:ext uri="{BB962C8B-B14F-4D97-AF65-F5344CB8AC3E}">
        <p14:creationId xmlns:p14="http://schemas.microsoft.com/office/powerpoint/2010/main" val="4071657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145502" y="1877725"/>
            <a:ext cx="5173662" cy="3046988"/>
          </a:xfr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pt-BR" sz="3200" dirty="0">
                <a:solidFill>
                  <a:schemeClr val="bg1"/>
                </a:solidFill>
                <a:latin typeface="Montserrat SemiBold" panose="00000700000000000000" pitchFamily="2" charset="0"/>
              </a:rPr>
              <a:t>Quando se comunicam, tanto o homem como a mulher fazem uso de seus hemisférios cerebrais de maneira diferente.</a:t>
            </a:r>
          </a:p>
        </p:txBody>
      </p:sp>
    </p:spTree>
    <p:extLst>
      <p:ext uri="{BB962C8B-B14F-4D97-AF65-F5344CB8AC3E}">
        <p14:creationId xmlns:p14="http://schemas.microsoft.com/office/powerpoint/2010/main" val="1634501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 idx="4294967295"/>
          </p:nvPr>
        </p:nvSpPr>
        <p:spPr>
          <a:xfrm>
            <a:off x="897774" y="3114675"/>
            <a:ext cx="3921125" cy="1814513"/>
          </a:xfr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</a:rPr>
              <a:t>O HOMEM SÓ PODE PENSAR EM UMA COISA DE CADA VEZ;</a:t>
            </a:r>
            <a:endParaRPr lang="pt-BR" sz="2800" dirty="0">
              <a:latin typeface="Montserrat ExtraBold" panose="00000900000000000000" pitchFamily="2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7013812" y="2683047"/>
            <a:ext cx="4178236" cy="224676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t-BR" sz="2800" dirty="0">
                <a:solidFill>
                  <a:schemeClr val="bg1"/>
                </a:solidFill>
                <a:latin typeface="Montserrat ExtraBold" panose="00000900000000000000" pitchFamily="2" charset="0"/>
              </a:rPr>
              <a:t>A MULHER PODE PENSAR E FAZER VÁRIAS COISAS DE FORMA SIMULTÂNEA</a:t>
            </a:r>
          </a:p>
        </p:txBody>
      </p:sp>
    </p:spTree>
    <p:extLst>
      <p:ext uri="{BB962C8B-B14F-4D97-AF65-F5344CB8AC3E}">
        <p14:creationId xmlns:p14="http://schemas.microsoft.com/office/powerpoint/2010/main" val="1807816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382491" y="1096963"/>
            <a:ext cx="6019800" cy="4402137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800" dirty="0">
                <a:latin typeface="Montserrat SemiBold" panose="00000700000000000000" pitchFamily="2" charset="0"/>
              </a:rPr>
              <a:t>Os homens são </a:t>
            </a:r>
            <a:r>
              <a:rPr lang="pt-BR" sz="2800" dirty="0" err="1">
                <a:latin typeface="Montserrat SemiBold" panose="00000700000000000000" pitchFamily="2" charset="0"/>
              </a:rPr>
              <a:t>monofocais</a:t>
            </a:r>
            <a:r>
              <a:rPr lang="pt-BR" sz="2800" dirty="0">
                <a:latin typeface="Montserrat SemiBold" panose="00000700000000000000" pitchFamily="2" charset="0"/>
              </a:rPr>
              <a:t>, enquanto as mulheres são multifocais. Em outras palavras, os homens têm a capacidade de se concentrar com maior facilidade em apenas uma coisa, ao passo que as mulheres têm a capacidade de se concentrar em diferentes coisas de uma só </a:t>
            </a:r>
            <a:r>
              <a:rPr lang="pt-BR" sz="2800" dirty="0" smtClean="0">
                <a:latin typeface="Montserrat SemiBold" panose="00000700000000000000" pitchFamily="2" charset="0"/>
              </a:rPr>
              <a:t>vez.</a:t>
            </a:r>
            <a:endParaRPr lang="pt-BR" sz="2800" dirty="0"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29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 idx="4294967295"/>
          </p:nvPr>
        </p:nvSpPr>
        <p:spPr>
          <a:xfrm>
            <a:off x="822960" y="2895600"/>
            <a:ext cx="3921125" cy="2678113"/>
          </a:xfr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</a:rPr>
              <a:t>COM RELAÇÃO AOS PROBLEMAS PESSOAIS, O HOMEM TRATA DE RESOLVÊ-LOS EM </a:t>
            </a:r>
            <a:r>
              <a:rPr lang="pt-BR" sz="28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  <a:t>SILÊNCIO.</a:t>
            </a:r>
            <a:endParaRPr lang="pt-BR" sz="2800" dirty="0">
              <a:latin typeface="Montserrat ExtraBold" panose="00000900000000000000" pitchFamily="2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7004114" y="3526639"/>
            <a:ext cx="4178236" cy="1035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t-BR" sz="2800" dirty="0">
                <a:solidFill>
                  <a:schemeClr val="bg1"/>
                </a:solidFill>
                <a:latin typeface="Montserrat ExtraBold" panose="00000900000000000000" pitchFamily="2" charset="0"/>
              </a:rPr>
              <a:t>ENQUANTO A MULHER PROCURA COMPARTILHÁ-LOS</a:t>
            </a:r>
          </a:p>
        </p:txBody>
      </p:sp>
    </p:spTree>
    <p:extLst>
      <p:ext uri="{BB962C8B-B14F-4D97-AF65-F5344CB8AC3E}">
        <p14:creationId xmlns:p14="http://schemas.microsoft.com/office/powerpoint/2010/main" val="919195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548746" y="1620838"/>
            <a:ext cx="6019800" cy="3754437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400" dirty="0" smtClean="0">
                <a:latin typeface="Montserrat SemiBold" panose="00000700000000000000" pitchFamily="2" charset="0"/>
              </a:rPr>
              <a:t>A </a:t>
            </a:r>
            <a:r>
              <a:rPr lang="pt-BR" sz="3400" dirty="0">
                <a:latin typeface="Montserrat SemiBold" panose="00000700000000000000" pitchFamily="2" charset="0"/>
              </a:rPr>
              <a:t>natureza do homem: calar e reprimir seus sentimentos. A melhor ajuda é deixar de falar tanto e respeitar o silêncio dele; do contrário, ele ficar na defensiva.</a:t>
            </a:r>
          </a:p>
        </p:txBody>
      </p:sp>
    </p:spTree>
    <p:extLst>
      <p:ext uri="{BB962C8B-B14F-4D97-AF65-F5344CB8AC3E}">
        <p14:creationId xmlns:p14="http://schemas.microsoft.com/office/powerpoint/2010/main" val="967799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93837" y="1697038"/>
            <a:ext cx="7778750" cy="30321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“Com frequência, quando uma mulher se sente tensa, ela vai ao esposo buscando descanso. Ofereça à sua esposa um ouvido atento, um abraço delicado e um ombro forte. E não lhe ofereça conselhos, a menos que ela solicite!”</a:t>
            </a: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993837" y="4998293"/>
            <a:ext cx="4738396" cy="342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1400" i="1" dirty="0">
                <a:solidFill>
                  <a:srgbClr val="FFDB6B"/>
                </a:solidFill>
                <a:latin typeface="Montserrat SemiBold" panose="00000700000000000000" pitchFamily="2" charset="0"/>
              </a:rPr>
              <a:t>Norman Wright</a:t>
            </a:r>
            <a:endParaRPr lang="pt-BR" sz="1400" i="1" dirty="0">
              <a:solidFill>
                <a:srgbClr val="FFDB6B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93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 idx="4294967295"/>
          </p:nvPr>
        </p:nvSpPr>
        <p:spPr>
          <a:xfrm>
            <a:off x="922713" y="2898775"/>
            <a:ext cx="3854450" cy="2678113"/>
          </a:xfr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</a:rPr>
              <a:t>AO COMPARTILHAR AS ATIVIDADES DO DIA, O HOMEM É MUITO </a:t>
            </a:r>
            <a:r>
              <a:rPr lang="pt-BR" sz="28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  <a:t>GENÉRICO E BREVE;</a:t>
            </a:r>
            <a:endParaRPr lang="pt-BR" sz="2800" dirty="0">
              <a:latin typeface="Montserrat ExtraBold" panose="00000900000000000000" pitchFamily="2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7547212" y="3544821"/>
            <a:ext cx="3054286" cy="138499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t-BR" sz="2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A </a:t>
            </a:r>
            <a:r>
              <a:rPr lang="pt-BR" sz="2800" dirty="0">
                <a:solidFill>
                  <a:schemeClr val="bg1"/>
                </a:solidFill>
                <a:latin typeface="Montserrat ExtraBold" panose="00000900000000000000" pitchFamily="2" charset="0"/>
              </a:rPr>
              <a:t>MULHER É MAIS AMPLA E ESPECÍFICA</a:t>
            </a:r>
          </a:p>
        </p:txBody>
      </p:sp>
    </p:spTree>
    <p:extLst>
      <p:ext uri="{BB962C8B-B14F-4D97-AF65-F5344CB8AC3E}">
        <p14:creationId xmlns:p14="http://schemas.microsoft.com/office/powerpoint/2010/main" val="1199560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313411" y="1077128"/>
            <a:ext cx="7398327" cy="3970318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</a:rPr>
              <a:t>DIFERENÇAS NA </a:t>
            </a:r>
            <a:r>
              <a:rPr lang="pt-BR" sz="28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  <a:t>SEXUALIDADE</a:t>
            </a:r>
            <a:br>
              <a:rPr lang="pt-BR" sz="28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</a:br>
            <a:r>
              <a:rPr lang="pt-BR" sz="2800" dirty="0">
                <a:latin typeface="Montserrat SemiBold" panose="00000700000000000000" pitchFamily="2" charset="0"/>
              </a:rPr>
              <a:t/>
            </a:r>
            <a:br>
              <a:rPr lang="pt-BR" sz="2800" dirty="0">
                <a:latin typeface="Montserrat SemiBold" panose="00000700000000000000" pitchFamily="2" charset="0"/>
              </a:rPr>
            </a:br>
            <a:r>
              <a:rPr lang="pt-BR" sz="2800" dirty="0">
                <a:latin typeface="Montserrat SemiBold" panose="00000700000000000000" pitchFamily="2" charset="0"/>
              </a:rPr>
              <a:t>O sexo significa coisas diferentes para homens e mulheres. A maioria das mulheres precisa se sentir amada e apreciada para que a relação sexual seja aceitável ou desejável. O homem, por sua vez, precisa do contato sexual para se sentir </a:t>
            </a:r>
            <a:r>
              <a:rPr lang="pt-BR" sz="2800" dirty="0" smtClean="0">
                <a:latin typeface="Montserrat SemiBold" panose="00000700000000000000" pitchFamily="2" charset="0"/>
              </a:rPr>
              <a:t>amado.</a:t>
            </a:r>
            <a:endParaRPr lang="pt-BR" sz="2800" dirty="0"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61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611726" y="1624013"/>
            <a:ext cx="5699125" cy="37242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3200" dirty="0">
                <a:solidFill>
                  <a:schemeClr val="bg1"/>
                </a:solidFill>
                <a:latin typeface="Montserrat SemiBold" panose="00000700000000000000" pitchFamily="2" charset="0"/>
              </a:rPr>
              <a:t>O sexo, para o homem, </a:t>
            </a:r>
            <a:r>
              <a:rPr lang="pt-BR" sz="32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/>
            </a:r>
            <a:br>
              <a:rPr lang="pt-BR" sz="32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é </a:t>
            </a:r>
            <a:r>
              <a:rPr lang="pt-BR" sz="3200" dirty="0">
                <a:solidFill>
                  <a:schemeClr val="bg1"/>
                </a:solidFill>
                <a:latin typeface="Montserrat SemiBold" panose="00000700000000000000" pitchFamily="2" charset="0"/>
              </a:rPr>
              <a:t>uma atividade </a:t>
            </a:r>
            <a:r>
              <a:rPr lang="pt-BR" sz="32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física</a:t>
            </a:r>
            <a:r>
              <a:rPr lang="pt-BR" sz="3200" dirty="0">
                <a:solidFill>
                  <a:schemeClr val="bg1"/>
                </a:solidFill>
                <a:latin typeface="Montserrat SemiBold" panose="00000700000000000000" pitchFamily="2" charset="0"/>
              </a:rPr>
              <a:t>, enquanto para a mulher, o sexo significa uma profunda experiência emocional.</a:t>
            </a:r>
          </a:p>
        </p:txBody>
      </p:sp>
    </p:spTree>
    <p:extLst>
      <p:ext uri="{BB962C8B-B14F-4D97-AF65-F5344CB8AC3E}">
        <p14:creationId xmlns:p14="http://schemas.microsoft.com/office/powerpoint/2010/main" val="373807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825" y="495300"/>
            <a:ext cx="1762126" cy="76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03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93837" y="1697038"/>
            <a:ext cx="7778750" cy="30321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dirty="0">
                <a:solidFill>
                  <a:schemeClr val="bg1"/>
                </a:solidFill>
                <a:latin typeface="Montserrat SemiBold" panose="00000700000000000000" pitchFamily="2" charset="0"/>
              </a:rPr>
              <a:t>“Deus nos fez diferentes. Porém, nos fez complementares para que pudéssemos nos equilibrar mutuamente, para tornar-nos um.”</a:t>
            </a: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993837" y="4558005"/>
            <a:ext cx="4738396" cy="342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1400" i="1" dirty="0">
                <a:solidFill>
                  <a:srgbClr val="FFDB6B"/>
                </a:solidFill>
                <a:latin typeface="Montserrat SemiBold" panose="00000700000000000000" pitchFamily="2" charset="0"/>
              </a:rPr>
              <a:t>Gary e Barbara </a:t>
            </a:r>
            <a:r>
              <a:rPr lang="en-US" sz="1400" i="1" dirty="0" err="1">
                <a:solidFill>
                  <a:srgbClr val="FFDB6B"/>
                </a:solidFill>
                <a:latin typeface="Montserrat SemiBold" panose="00000700000000000000" pitchFamily="2" charset="0"/>
              </a:rPr>
              <a:t>Rosberg</a:t>
            </a:r>
            <a:endParaRPr lang="pt-BR" sz="1400" i="1" dirty="0">
              <a:solidFill>
                <a:srgbClr val="FFDB6B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561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 idx="4294967295"/>
          </p:nvPr>
        </p:nvSpPr>
        <p:spPr>
          <a:xfrm>
            <a:off x="1330037" y="1162050"/>
            <a:ext cx="7613650" cy="3970338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Aceitem que Deus nos fez diferentes. Em vez de se concentrarem nas dificuldades provocadas pelas diferenças, procurem maneiras de se complementarem. </a:t>
            </a:r>
            <a:r>
              <a:rPr lang="pt-BR" sz="28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/>
            </a:r>
            <a:br>
              <a:rPr lang="pt-BR" sz="28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</a:br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/>
            </a:r>
            <a:b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</a:br>
            <a:r>
              <a:rPr lang="pt-BR" sz="2800" dirty="0" smtClean="0">
                <a:solidFill>
                  <a:srgbClr val="FFDB6B"/>
                </a:solidFill>
                <a:latin typeface="Montserrat SemiBold" panose="00000700000000000000" pitchFamily="2" charset="0"/>
              </a:rPr>
              <a:t>Usem </a:t>
            </a:r>
            <a:r>
              <a:rPr lang="pt-BR" sz="2800" dirty="0">
                <a:solidFill>
                  <a:srgbClr val="FFDB6B"/>
                </a:solidFill>
                <a:latin typeface="Montserrat SemiBold" panose="00000700000000000000" pitchFamily="2" charset="0"/>
              </a:rPr>
              <a:t>as diferenças para promover o crescimento dos dois como pessoas e celebrem suas diferenças.</a:t>
            </a:r>
          </a:p>
        </p:txBody>
      </p:sp>
    </p:spTree>
    <p:extLst>
      <p:ext uri="{BB962C8B-B14F-4D97-AF65-F5344CB8AC3E}">
        <p14:creationId xmlns:p14="http://schemas.microsoft.com/office/powerpoint/2010/main" val="846030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485794" y="1367501"/>
            <a:ext cx="5567362" cy="43021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dirty="0">
                <a:latin typeface="Montserrat SemiBold" panose="00000700000000000000" pitchFamily="2" charset="0"/>
              </a:rPr>
              <a:t>Ainda que o homem e a mulher tenham saído das mãos do Criador, ambos são diferentes nos aspectos biológico, psicológico e espiritual. Por serem diferentes, não sentirem da mesma forma e reagirem de modo distinto, os cônjuges devem se “colocar no lugar do outro” antes de julgar o companheiro ou companheira. Não espere que seu cônjuge reaja e aja como você</a:t>
            </a:r>
            <a:r>
              <a:rPr lang="pt-BR" sz="2400" dirty="0" smtClean="0">
                <a:latin typeface="Montserrat SemiBold" panose="00000700000000000000" pitchFamily="2" charset="0"/>
              </a:rPr>
              <a:t>.</a:t>
            </a:r>
            <a:endParaRPr lang="pt-BR" sz="2400" dirty="0"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4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 idx="4294967295"/>
          </p:nvPr>
        </p:nvSpPr>
        <p:spPr>
          <a:xfrm>
            <a:off x="739833" y="3413123"/>
            <a:ext cx="4178300" cy="1035050"/>
          </a:xfrm>
        </p:spPr>
        <p:txBody>
          <a:bodyPr>
            <a:no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</a:rPr>
              <a:t>O HOMEM É MOTIVADO QUANDO O </a:t>
            </a:r>
            <a:r>
              <a:rPr lang="pt-BR" sz="28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  <a:t>ADMIRAM</a:t>
            </a:r>
            <a:endParaRPr lang="pt-BR" sz="2800" dirty="0">
              <a:latin typeface="Montserrat ExtraBold" panose="00000900000000000000" pitchFamily="2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859334" y="3412338"/>
            <a:ext cx="4178236" cy="1035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pt-BR" sz="2800" dirty="0">
                <a:solidFill>
                  <a:schemeClr val="bg1"/>
                </a:solidFill>
                <a:latin typeface="Montserrat ExtraBold" panose="00000900000000000000" pitchFamily="2" charset="0"/>
              </a:rPr>
              <a:t>A MULHER É MOTIVADA QUANDO SE SENTE </a:t>
            </a:r>
            <a:r>
              <a:rPr lang="pt-BR" sz="2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AMADA </a:t>
            </a:r>
            <a:endParaRPr lang="pt-BR" sz="2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1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525243" y="1742780"/>
            <a:ext cx="57052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Montserrat SemiBold" panose="00000700000000000000" pitchFamily="2" charset="0"/>
                <a:ea typeface="+mj-ea"/>
                <a:cs typeface="+mj-cs"/>
              </a:rPr>
              <a:t>O homem se sente amado quando é elogiado permanentemente por sua esposa. Seria um grave erro elogiá-lo somente por coisas de maior importância.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85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496291" y="1059988"/>
            <a:ext cx="6086475" cy="4524375"/>
          </a:xfr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O </a:t>
            </a:r>
            <a:r>
              <a:rPr lang="pt-BR" sz="3200" dirty="0">
                <a:solidFill>
                  <a:schemeClr val="bg1"/>
                </a:solidFill>
                <a:latin typeface="Montserrat SemiBold" panose="00000700000000000000" pitchFamily="2" charset="0"/>
              </a:rPr>
              <a:t>homem aumenta sua autoestima ao se sentir respeitado e admirado pelos demais. </a:t>
            </a:r>
            <a:r>
              <a:rPr lang="pt-BR" sz="32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/>
            </a:r>
            <a:br>
              <a:rPr lang="pt-BR" sz="32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</a:br>
            <a:r>
              <a:rPr lang="pt-BR" sz="3200" dirty="0">
                <a:solidFill>
                  <a:schemeClr val="bg1"/>
                </a:solidFill>
                <a:latin typeface="Montserrat SemiBold" panose="00000700000000000000" pitchFamily="2" charset="0"/>
              </a:rPr>
              <a:t/>
            </a:r>
            <a:br>
              <a:rPr lang="pt-BR" sz="3200" dirty="0">
                <a:solidFill>
                  <a:schemeClr val="bg1"/>
                </a:solidFill>
                <a:latin typeface="Montserrat SemiBold" panose="00000700000000000000" pitchFamily="2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A </a:t>
            </a:r>
            <a:r>
              <a:rPr lang="pt-BR" sz="3200" dirty="0">
                <a:solidFill>
                  <a:schemeClr val="bg1"/>
                </a:solidFill>
                <a:latin typeface="Montserrat SemiBold" panose="00000700000000000000" pitchFamily="2" charset="0"/>
              </a:rPr>
              <a:t>mulher sente-se realizada ao sentir-se compreendida e amada. Talvez essa seja a diferença mais importante entre ambos os sexos.</a:t>
            </a:r>
          </a:p>
        </p:txBody>
      </p:sp>
    </p:spTree>
    <p:extLst>
      <p:ext uri="{BB962C8B-B14F-4D97-AF65-F5344CB8AC3E}">
        <p14:creationId xmlns:p14="http://schemas.microsoft.com/office/powerpoint/2010/main" val="527722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599545" y="1612207"/>
            <a:ext cx="5969000" cy="3539430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800" dirty="0">
                <a:latin typeface="Montserrat SemiBold" panose="00000700000000000000" pitchFamily="2" charset="0"/>
              </a:rPr>
              <a:t>A mulher não somente deve saber que é amada, como também sentir-se amada. Expressões de ternura, atos românticos e uma atitude amorosa são muito mais importantes para ela do que enchê-la de objetos.</a:t>
            </a:r>
          </a:p>
        </p:txBody>
      </p:sp>
    </p:spTree>
    <p:extLst>
      <p:ext uri="{BB962C8B-B14F-4D97-AF65-F5344CB8AC3E}">
        <p14:creationId xmlns:p14="http://schemas.microsoft.com/office/powerpoint/2010/main" val="40858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 idx="4294967295"/>
          </p:nvPr>
        </p:nvSpPr>
        <p:spPr>
          <a:xfrm>
            <a:off x="931026" y="3441700"/>
            <a:ext cx="3921125" cy="103505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</a:rPr>
              <a:t>O HOMEM PENSA PRIMEIRO E DEPOIS SENTE</a:t>
            </a:r>
            <a:endParaRPr lang="pt-BR" sz="2800" dirty="0">
              <a:latin typeface="Montserrat ExtraBold" panose="00000900000000000000" pitchFamily="2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950774" y="3440914"/>
            <a:ext cx="4178236" cy="1035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t-BR" sz="2800" dirty="0">
                <a:solidFill>
                  <a:schemeClr val="bg1"/>
                </a:solidFill>
                <a:latin typeface="Montserrat ExtraBold" panose="00000900000000000000" pitchFamily="2" charset="0"/>
              </a:rPr>
              <a:t>A MULHER SENTE PRIMEIRO E DEPOIS PENSA</a:t>
            </a:r>
          </a:p>
        </p:txBody>
      </p:sp>
    </p:spTree>
    <p:extLst>
      <p:ext uri="{BB962C8B-B14F-4D97-AF65-F5344CB8AC3E}">
        <p14:creationId xmlns:p14="http://schemas.microsoft.com/office/powerpoint/2010/main" val="3990372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686175" y="1038225"/>
            <a:ext cx="7878762" cy="1782763"/>
          </a:xfrm>
        </p:spPr>
        <p:txBody>
          <a:bodyPr wrap="square">
            <a:spAutoFit/>
          </a:bodyPr>
          <a:lstStyle/>
          <a:p>
            <a:r>
              <a:rPr lang="pt-BR" sz="2400" dirty="0">
                <a:latin typeface="Montserrat SemiBold" panose="00000700000000000000" pitchFamily="2" charset="0"/>
              </a:rPr>
              <a:t>Para o homem, a reação lógica é primária </a:t>
            </a:r>
            <a:r>
              <a:rPr lang="pt-BR" sz="2400" dirty="0" smtClean="0">
                <a:latin typeface="Montserrat SemiBold" panose="00000700000000000000" pitchFamily="2" charset="0"/>
              </a:rPr>
              <a:t>e </a:t>
            </a:r>
            <a:r>
              <a:rPr lang="pt-BR" sz="2400" dirty="0">
                <a:latin typeface="Montserrat SemiBold" panose="00000700000000000000" pitchFamily="2" charset="0"/>
              </a:rPr>
              <a:t>a reação sentimental é secundária. Essa </a:t>
            </a:r>
            <a:r>
              <a:rPr lang="pt-BR" sz="2400" dirty="0" err="1" smtClean="0">
                <a:latin typeface="Montserrat SemiBold" panose="00000700000000000000" pitchFamily="2" charset="0"/>
              </a:rPr>
              <a:t>caracte-rística</a:t>
            </a:r>
            <a:r>
              <a:rPr lang="pt-BR" sz="2400" dirty="0" smtClean="0">
                <a:latin typeface="Montserrat SemiBold" panose="00000700000000000000" pitchFamily="2" charset="0"/>
              </a:rPr>
              <a:t> </a:t>
            </a:r>
            <a:r>
              <a:rPr lang="pt-BR" sz="2400" dirty="0">
                <a:latin typeface="Montserrat SemiBold" panose="00000700000000000000" pitchFamily="2" charset="0"/>
              </a:rPr>
              <a:t>o leva </a:t>
            </a:r>
            <a:r>
              <a:rPr lang="pt-BR" sz="2400" dirty="0" smtClean="0">
                <a:latin typeface="Montserrat SemiBold" panose="00000700000000000000" pitchFamily="2" charset="0"/>
              </a:rPr>
              <a:t>a </a:t>
            </a:r>
            <a:r>
              <a:rPr lang="pt-BR" sz="2400" dirty="0">
                <a:latin typeface="Montserrat SemiBold" panose="00000700000000000000" pitchFamily="2" charset="0"/>
              </a:rPr>
              <a:t>agir de maneira impessoal e objetiva diante de qualquer situação.</a:t>
            </a:r>
            <a:r>
              <a:rPr lang="pt-BR" sz="2600" dirty="0">
                <a:latin typeface="Montserrat SemiBold" panose="00000700000000000000" pitchFamily="2" charset="0"/>
              </a:rPr>
              <a:t/>
            </a:r>
            <a:br>
              <a:rPr lang="pt-BR" sz="2600" dirty="0">
                <a:latin typeface="Montserrat SemiBold" panose="00000700000000000000" pitchFamily="2" charset="0"/>
              </a:rPr>
            </a:br>
            <a:endParaRPr lang="pt-BR" sz="2600" dirty="0">
              <a:latin typeface="Montserrat SemiBold" panose="00000700000000000000" pitchFamily="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86175" y="2686050"/>
            <a:ext cx="780097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Montserrat SemiBold" panose="00000700000000000000" pitchFamily="2" charset="0"/>
              </a:rPr>
              <a:t>“</a:t>
            </a:r>
            <a:r>
              <a:rPr lang="pt-BR" sz="2200" dirty="0">
                <a:latin typeface="Montserrat SemiBold" panose="00000700000000000000" pitchFamily="2" charset="0"/>
              </a:rPr>
              <a:t>Quero ver os fatos”; </a:t>
            </a:r>
            <a:endParaRPr lang="pt-BR" sz="2200" dirty="0" smtClean="0">
              <a:latin typeface="Montserrat SemiBold" panose="000007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Montserrat SemiBold" panose="00000700000000000000" pitchFamily="2" charset="0"/>
              </a:rPr>
              <a:t>“</a:t>
            </a:r>
            <a:r>
              <a:rPr lang="pt-BR" sz="2200" dirty="0">
                <a:latin typeface="Montserrat SemiBold" panose="00000700000000000000" pitchFamily="2" charset="0"/>
              </a:rPr>
              <a:t>Quais são os benefícios disso para mim</a:t>
            </a:r>
            <a:r>
              <a:rPr lang="pt-BR" sz="2200" dirty="0" smtClean="0">
                <a:latin typeface="Montserrat SemiBold" panose="00000700000000000000" pitchFamily="2" charset="0"/>
              </a:rPr>
              <a:t>?”;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Montserrat SemiBold" panose="00000700000000000000" pitchFamily="2" charset="0"/>
              </a:rPr>
              <a:t>“</a:t>
            </a:r>
            <a:r>
              <a:rPr lang="pt-BR" sz="2200" dirty="0">
                <a:latin typeface="Montserrat SemiBold" panose="00000700000000000000" pitchFamily="2" charset="0"/>
              </a:rPr>
              <a:t>Quais são os pontos positivos e negativos</a:t>
            </a:r>
            <a:r>
              <a:rPr lang="pt-BR" sz="2200" dirty="0" smtClean="0">
                <a:latin typeface="Montserrat SemiBold" panose="00000700000000000000" pitchFamily="2" charset="0"/>
              </a:rPr>
              <a:t>?”;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Montserrat SemiBold" panose="00000700000000000000" pitchFamily="2" charset="0"/>
              </a:rPr>
              <a:t>“</a:t>
            </a:r>
            <a:r>
              <a:rPr lang="pt-BR" sz="2200" dirty="0">
                <a:latin typeface="Montserrat SemiBold" panose="00000700000000000000" pitchFamily="2" charset="0"/>
              </a:rPr>
              <a:t>Que soluções você sugere</a:t>
            </a:r>
            <a:r>
              <a:rPr lang="pt-BR" sz="2200" dirty="0" smtClean="0">
                <a:latin typeface="Montserrat SemiBold" panose="00000700000000000000" pitchFamily="2" charset="0"/>
              </a:rPr>
              <a:t>?”;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Montserrat SemiBold" panose="00000700000000000000" pitchFamily="2" charset="0"/>
              </a:rPr>
              <a:t>“</a:t>
            </a:r>
            <a:r>
              <a:rPr lang="pt-BR" sz="2200" dirty="0">
                <a:latin typeface="Montserrat SemiBold" panose="00000700000000000000" pitchFamily="2" charset="0"/>
              </a:rPr>
              <a:t>Isso não é problema nosso”; </a:t>
            </a:r>
            <a:endParaRPr lang="pt-BR" sz="2200" dirty="0" smtClean="0">
              <a:latin typeface="Montserrat SemiBold" panose="000007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Montserrat SemiBold" panose="00000700000000000000" pitchFamily="2" charset="0"/>
              </a:rPr>
              <a:t>“</a:t>
            </a:r>
            <a:r>
              <a:rPr lang="pt-BR" sz="2200" dirty="0">
                <a:latin typeface="Montserrat SemiBold" panose="00000700000000000000" pitchFamily="2" charset="0"/>
              </a:rPr>
              <a:t>Demonstre que eu estou errado”; </a:t>
            </a:r>
            <a:endParaRPr lang="pt-BR" sz="2200" dirty="0" smtClean="0">
              <a:latin typeface="Montserrat SemiBold" panose="000007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Montserrat SemiBold" panose="00000700000000000000" pitchFamily="2" charset="0"/>
              </a:rPr>
              <a:t>“</a:t>
            </a:r>
            <a:r>
              <a:rPr lang="pt-BR" sz="2200" dirty="0">
                <a:latin typeface="Montserrat SemiBold" panose="00000700000000000000" pitchFamily="2" charset="0"/>
              </a:rPr>
              <a:t>Por que você não pensa um pouco?”</a:t>
            </a:r>
          </a:p>
        </p:txBody>
      </p:sp>
    </p:spTree>
    <p:extLst>
      <p:ext uri="{BB962C8B-B14F-4D97-AF65-F5344CB8AC3E}">
        <p14:creationId xmlns:p14="http://schemas.microsoft.com/office/powerpoint/2010/main" val="35166540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593</Words>
  <Application>Microsoft Office PowerPoint</Application>
  <PresentationFormat>Widescreen</PresentationFormat>
  <Paragraphs>38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Montserrat SemiBold</vt:lpstr>
      <vt:lpstr>Calibri Light</vt:lpstr>
      <vt:lpstr>Calibri</vt:lpstr>
      <vt:lpstr>Montserrat ExtraBold</vt:lpstr>
      <vt:lpstr>Tema do Office</vt:lpstr>
      <vt:lpstr>Apresentação do PowerPoint</vt:lpstr>
      <vt:lpstr>Apresentação do PowerPoint</vt:lpstr>
      <vt:lpstr>Ainda que o homem e a mulher tenham saído das mãos do Criador, ambos são diferentes nos aspectos biológico, psicológico e espiritual. Por serem diferentes, não sentirem da mesma forma e reagirem de modo distinto, os cônjuges devem se “colocar no lugar do outro” antes de julgar o companheiro ou companheira. Não espere que seu cônjuge reaja e aja como você.</vt:lpstr>
      <vt:lpstr>O HOMEM É MOTIVADO QUANDO O ADMIRAM</vt:lpstr>
      <vt:lpstr>Apresentação do PowerPoint</vt:lpstr>
      <vt:lpstr>O homem aumenta sua autoestima ao se sentir respeitado e admirado pelos demais.   A mulher sente-se realizada ao sentir-se compreendida e amada. Talvez essa seja a diferença mais importante entre ambos os sexos.</vt:lpstr>
      <vt:lpstr>A mulher não somente deve saber que é amada, como também sentir-se amada. Expressões de ternura, atos românticos e uma atitude amorosa são muito mais importantes para ela do que enchê-la de objetos.</vt:lpstr>
      <vt:lpstr>O HOMEM PENSA PRIMEIRO E DEPOIS SENTE</vt:lpstr>
      <vt:lpstr>Para o homem, a reação lógica é primária e a reação sentimental é secundária. Essa caracte-rística o leva a agir de maneira impessoal e objetiva diante de qualquer situação. </vt:lpstr>
      <vt:lpstr>Por outro lado, para a mulher a reação sentimental é primária, enquanto a reação lógica é secundária.</vt:lpstr>
      <vt:lpstr>Quando se comunicam, tanto o homem como a mulher fazem uso de seus hemisférios cerebrais de maneira diferente.</vt:lpstr>
      <vt:lpstr>O HOMEM SÓ PODE PENSAR EM UMA COISA DE CADA VEZ;</vt:lpstr>
      <vt:lpstr>Os homens são monofocais, enquanto as mulheres são multifocais. Em outras palavras, os homens têm a capacidade de se concentrar com maior facilidade em apenas uma coisa, ao passo que as mulheres têm a capacidade de se concentrar em diferentes coisas de uma só vez.</vt:lpstr>
      <vt:lpstr>COM RELAÇÃO AOS PROBLEMAS PESSOAIS, O HOMEM TRATA DE RESOLVÊ-LOS EM SILÊNCIO.</vt:lpstr>
      <vt:lpstr>A natureza do homem: calar e reprimir seus sentimentos. A melhor ajuda é deixar de falar tanto e respeitar o silêncio dele; do contrário, ele ficar na defensiva.</vt:lpstr>
      <vt:lpstr>“Com frequência, quando uma mulher se sente tensa, ela vai ao esposo buscando descanso. Ofereça à sua esposa um ouvido atento, um abraço delicado e um ombro forte. E não lhe ofereça conselhos, a menos que ela solicite!”</vt:lpstr>
      <vt:lpstr>AO COMPARTILHAR AS ATIVIDADES DO DIA, O HOMEM É MUITO GENÉRICO E BREVE;</vt:lpstr>
      <vt:lpstr>DIFERENÇAS NA SEXUALIDADE  O sexo significa coisas diferentes para homens e mulheres. A maioria das mulheres precisa se sentir amada e apreciada para que a relação sexual seja aceitável ou desejável. O homem, por sua vez, precisa do contato sexual para se sentir amado.</vt:lpstr>
      <vt:lpstr>O sexo, para o homem,  é uma atividade física, enquanto para a mulher, o sexo significa uma profunda experiência emocional.</vt:lpstr>
      <vt:lpstr>“Deus nos fez diferentes. Porém, nos fez complementares para que pudéssemos nos equilibrar mutuamente, para tornar-nos um.”</vt:lpstr>
      <vt:lpstr>Aceitem que Deus nos fez diferentes. Em vez de se concentrarem nas dificuldades provocadas pelas diferenças, procurem maneiras de se complementarem.   Usem as diferenças para promover o crescimento dos dois como pessoas e celebrem suas diferenças.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Suzana Lima</dc:creator>
  <cp:lastModifiedBy>Suzana Lima</cp:lastModifiedBy>
  <cp:revision>38</cp:revision>
  <dcterms:created xsi:type="dcterms:W3CDTF">2023-11-13T21:54:53Z</dcterms:created>
  <dcterms:modified xsi:type="dcterms:W3CDTF">2023-11-17T19:22:45Z</dcterms:modified>
</cp:coreProperties>
</file>