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6" r:id="rId4"/>
    <p:sldId id="285" r:id="rId5"/>
    <p:sldId id="263" r:id="rId6"/>
    <p:sldId id="270" r:id="rId7"/>
    <p:sldId id="264" r:id="rId8"/>
    <p:sldId id="278" r:id="rId9"/>
    <p:sldId id="267" r:id="rId10"/>
    <p:sldId id="258" r:id="rId11"/>
    <p:sldId id="279" r:id="rId12"/>
    <p:sldId id="280" r:id="rId13"/>
    <p:sldId id="281" r:id="rId14"/>
    <p:sldId id="261" r:id="rId15"/>
    <p:sldId id="276" r:id="rId16"/>
    <p:sldId id="265" r:id="rId17"/>
    <p:sldId id="283" r:id="rId18"/>
    <p:sldId id="282" r:id="rId19"/>
    <p:sldId id="268" r:id="rId20"/>
    <p:sldId id="284" r:id="rId21"/>
  </p:sldIdLst>
  <p:sldSz cx="12192000" cy="6858000"/>
  <p:notesSz cx="6858000" cy="9144000"/>
  <p:embeddedFontLst>
    <p:embeddedFont>
      <p:font typeface="Montserrat SemiBold" panose="00000700000000000000" pitchFamily="2" charset="0"/>
      <p:bold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 ExtraBold" panose="00000900000000000000" pitchFamily="2" charset="0"/>
      <p:bold r:id="rId30"/>
      <p:boldItalic r:id="rId3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242"/>
    <a:srgbClr val="FFDB6B"/>
    <a:srgbClr val="E41D42"/>
    <a:srgbClr val="E51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100" d="100"/>
          <a:sy n="100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8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41400" y="1266825"/>
            <a:ext cx="7121525" cy="43148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0203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20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41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09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6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68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39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3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8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58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08125" y="1028700"/>
            <a:ext cx="7226300" cy="43053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553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08125" y="1028700"/>
            <a:ext cx="7226300" cy="43053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2559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22750" y="800100"/>
            <a:ext cx="6521450" cy="46577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1060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22750" y="800100"/>
            <a:ext cx="6521450" cy="46577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1730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84600" y="2019301"/>
            <a:ext cx="7112000" cy="35814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8658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17551" y="2047875"/>
            <a:ext cx="5664200" cy="3400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150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41825" y="1781175"/>
            <a:ext cx="6245225" cy="4156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4208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A335-8FCF-4921-9630-F415523DCEEE}" type="datetimeFigureOut">
              <a:rPr lang="pt-BR" smtClean="0"/>
              <a:t>17/11/2023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5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98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546019" y="2792660"/>
            <a:ext cx="7741106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 smtClean="0">
                <a:latin typeface="Montserrat ExtraBold" panose="00000900000000000000" pitchFamily="2" charset="0"/>
              </a:rPr>
              <a:t>“</a:t>
            </a:r>
            <a:r>
              <a:rPr lang="pt-BR" sz="2800" dirty="0">
                <a:latin typeface="Montserrat ExtraBold" panose="00000900000000000000" pitchFamily="2" charset="0"/>
              </a:rPr>
              <a:t>POR FAVOR, NÃO ENTENDI O QUE VOCÊ DISSE. PODERIA ME EXPLICAR?”</a:t>
            </a:r>
            <a:endParaRPr lang="pt-BR" sz="2800" dirty="0">
              <a:latin typeface="Montserrat SemiBold" panose="000007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6020" y="3991173"/>
            <a:ext cx="7816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Muitas vezes, somos maus ouvintes. Aprender a escutar é vital para melhorar a comunicação em nossas interações.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546019" y="1963479"/>
            <a:ext cx="4463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rgbClr val="E52242"/>
                </a:solidFill>
                <a:latin typeface="Montserrat ExtraBold" panose="00000900000000000000" pitchFamily="2" charset="0"/>
              </a:rPr>
              <a:t>ESCLARECIMENTO: </a:t>
            </a:r>
          </a:p>
        </p:txBody>
      </p:sp>
      <p:sp>
        <p:nvSpPr>
          <p:cNvPr id="6" name="Elipse 5"/>
          <p:cNvSpPr/>
          <p:nvPr/>
        </p:nvSpPr>
        <p:spPr>
          <a:xfrm>
            <a:off x="1287434" y="1848023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1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1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546019" y="2624395"/>
            <a:ext cx="7741106" cy="138499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latin typeface="Montserrat ExtraBold" panose="00000900000000000000" pitchFamily="2" charset="0"/>
              </a:rPr>
              <a:t>“QUERO REPETIR COM MINHAS PRÓPRIAS PALAVRAS PARA VER SE É ISSO QUE VOCÊ QUER ME DIZER”</a:t>
            </a:r>
            <a:endParaRPr lang="pt-BR" sz="2800" dirty="0">
              <a:latin typeface="Montserrat SemiBold" panose="000007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6020" y="4080083"/>
            <a:ext cx="7816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A paráfrase tem o propósito de ajudar o casal a se concentrar no conteúdo da mensagem por meio da repetição, descrevendo uma situação, um acontecimento, uma pessoa ou uma ideia.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3546019" y="1963479"/>
            <a:ext cx="30989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rgbClr val="E52242"/>
                </a:solidFill>
                <a:latin typeface="Montserrat ExtraBold" panose="00000900000000000000" pitchFamily="2" charset="0"/>
              </a:rPr>
              <a:t>PARÁFRASE: </a:t>
            </a:r>
          </a:p>
        </p:txBody>
      </p:sp>
      <p:sp>
        <p:nvSpPr>
          <p:cNvPr id="6" name="Elipse 5"/>
          <p:cNvSpPr/>
          <p:nvPr/>
        </p:nvSpPr>
        <p:spPr>
          <a:xfrm>
            <a:off x="1287434" y="1848023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2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9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546019" y="2792660"/>
            <a:ext cx="7741106" cy="5232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latin typeface="Montserrat ExtraBold" panose="00000900000000000000" pitchFamily="2" charset="0"/>
              </a:rPr>
              <a:t>“ENTENDO COMO VOCÊ SE SENTE”</a:t>
            </a:r>
            <a:endParaRPr lang="pt-BR" sz="2800" dirty="0">
              <a:latin typeface="Montserrat SemiBold" panose="000007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6020" y="3486348"/>
            <a:ext cx="78161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A chave para compreender e se conectar com a outra pessoa está na empatia, que é a capacidade de se identificar com a experiência, os sentimentos e os pensamentos de outros.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546019" y="1963479"/>
            <a:ext cx="3996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rgbClr val="E52242"/>
                </a:solidFill>
                <a:latin typeface="Montserrat ExtraBold" panose="00000900000000000000" pitchFamily="2" charset="0"/>
              </a:rPr>
              <a:t>VALIDAÇÃO</a:t>
            </a:r>
            <a:r>
              <a:rPr lang="pt-BR" sz="32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:	 </a:t>
            </a:r>
            <a:endParaRPr lang="pt-BR" sz="32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287434" y="1848023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3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2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546019" y="2792660"/>
            <a:ext cx="7455356" cy="95410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latin typeface="Montserrat ExtraBold" panose="00000900000000000000" pitchFamily="2" charset="0"/>
              </a:rPr>
              <a:t>“VEJAMOS… GOSTARIA DE RESUMIR O QUE ACABO DE OUVIR”</a:t>
            </a:r>
            <a:endParaRPr lang="pt-BR" sz="2800" dirty="0">
              <a:latin typeface="Montserrat SemiBold" panose="000007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6020" y="3819723"/>
            <a:ext cx="7455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prstClr val="black"/>
                </a:solidFill>
                <a:latin typeface="Montserrat SemiBold" panose="00000700000000000000" pitchFamily="2" charset="0"/>
                <a:ea typeface="+mj-ea"/>
                <a:cs typeface="+mj-cs"/>
              </a:rPr>
              <a:t>Seu propósito é resumir a mensagem, o que serve como uma técnica de feedback.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546019" y="1963479"/>
            <a:ext cx="3073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rgbClr val="E52242"/>
                </a:solidFill>
                <a:latin typeface="Montserrat ExtraBold" panose="00000900000000000000" pitchFamily="2" charset="0"/>
              </a:rPr>
              <a:t>RESUMO: </a:t>
            </a:r>
            <a:r>
              <a:rPr lang="pt-BR" sz="32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	 </a:t>
            </a:r>
            <a:endParaRPr lang="pt-BR" sz="32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287434" y="1848023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4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75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381626" y="1131888"/>
            <a:ext cx="6102350" cy="1016000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000" dirty="0">
                <a:solidFill>
                  <a:srgbClr val="E52242"/>
                </a:solidFill>
                <a:latin typeface="Montserrat ExtraBold" panose="00000900000000000000" pitchFamily="2" charset="0"/>
              </a:rPr>
              <a:t>REGRAS EFICAZES DA </a:t>
            </a:r>
            <a:r>
              <a:rPr lang="pt-BR" sz="30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/>
            </a:r>
            <a:br>
              <a:rPr lang="pt-BR" sz="30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</a:br>
            <a:r>
              <a:rPr lang="pt-BR" sz="30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ARTE </a:t>
            </a:r>
            <a:r>
              <a:rPr lang="pt-BR" sz="3000" dirty="0">
                <a:solidFill>
                  <a:srgbClr val="E52242"/>
                </a:solidFill>
                <a:latin typeface="Montserrat ExtraBold" panose="00000900000000000000" pitchFamily="2" charset="0"/>
              </a:rPr>
              <a:t>DE </a:t>
            </a:r>
            <a:r>
              <a:rPr lang="pt-BR" sz="30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ESCUTAR</a:t>
            </a:r>
            <a:endParaRPr lang="pt-BR" sz="30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81626" y="2362111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 SemiBold" panose="00000700000000000000" pitchFamily="2" charset="0"/>
              </a:rPr>
              <a:t>A forma correta de ouvir somente ocorre quando o outro entende o mesmo que você</a:t>
            </a:r>
            <a:r>
              <a:rPr lang="pt-BR" sz="2800" dirty="0" smtClean="0">
                <a:latin typeface="Montserrat SemiBold" panose="00000700000000000000" pitchFamily="2" charset="0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81626" y="378394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dirty="0">
                <a:latin typeface="Montserrat SemiBold" panose="00000700000000000000" pitchFamily="2" charset="0"/>
              </a:rPr>
              <a:t>Isso significa que devemos demonstrar que estamos interessados no que estamos ouvindo.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2772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429250" y="1604963"/>
            <a:ext cx="6038850" cy="3724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600" dirty="0">
                <a:solidFill>
                  <a:schemeClr val="bg1"/>
                </a:solidFill>
                <a:latin typeface="Montserrat SemiBold" panose="00000700000000000000" pitchFamily="2" charset="0"/>
              </a:rPr>
              <a:t>Pesquisas sugerem que a quantidade de contato visual entre um casal em uma conversação pode distinguir entre aqueles que têm elevados níveis de conflito e aqueles que não os têm. Os que têm maior grau de acordo têm maior quantidade de contatos visuais um com o outro.</a:t>
            </a:r>
          </a:p>
        </p:txBody>
      </p:sp>
    </p:spTree>
    <p:extLst>
      <p:ext uri="{BB962C8B-B14F-4D97-AF65-F5344CB8AC3E}">
        <p14:creationId xmlns:p14="http://schemas.microsoft.com/office/powerpoint/2010/main" val="3738074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3924300" y="2295525"/>
            <a:ext cx="610552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pt-BR" sz="3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Crítica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pt-BR" sz="3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Desprezo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pt-BR" sz="3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Ficar na defensiva</a:t>
            </a:r>
          </a:p>
          <a:p>
            <a:pPr marL="742950" indent="-742950">
              <a:spcBef>
                <a:spcPts val="1200"/>
              </a:spcBef>
              <a:buFont typeface="+mj-lt"/>
              <a:buAutoNum type="arabicPeriod"/>
            </a:pPr>
            <a:r>
              <a:rPr lang="pt-BR" sz="3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Indiferença</a:t>
            </a:r>
            <a:endParaRPr lang="pt-BR" sz="36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24300" y="838200"/>
            <a:ext cx="5676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DB6B"/>
                </a:solidFill>
                <a:latin typeface="Montserrat ExtraBold" panose="00000900000000000000" pitchFamily="2" charset="0"/>
              </a:rPr>
              <a:t>FORMAS NEGATIVAS DE SE COMUNICAR</a:t>
            </a:r>
          </a:p>
        </p:txBody>
      </p:sp>
    </p:spTree>
    <p:extLst>
      <p:ext uri="{BB962C8B-B14F-4D97-AF65-F5344CB8AC3E}">
        <p14:creationId xmlns:p14="http://schemas.microsoft.com/office/powerpoint/2010/main" val="407165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3962400" y="990600"/>
            <a:ext cx="6981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 startAt="5"/>
            </a:pP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Dar ordens e ameaçar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5"/>
            </a:pP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Interromper a conversa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5"/>
            </a:pP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Assumir o papel de corretor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5"/>
            </a:pP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Monopolizar a conversa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 startAt="5"/>
            </a:pP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Usar a palavra “sempre” e “nunca”</a:t>
            </a:r>
            <a:endParaRPr lang="pt-BR" sz="32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21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600200" y="1281113"/>
            <a:ext cx="6975475" cy="37242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4000" dirty="0">
                <a:latin typeface="Montserrat SemiBold" panose="00000700000000000000" pitchFamily="2" charset="0"/>
              </a:rPr>
              <a:t>O oposto do amor não é o ódio e sim a </a:t>
            </a:r>
            <a:r>
              <a:rPr lang="pt-BR" sz="4000" dirty="0">
                <a:solidFill>
                  <a:srgbClr val="E52242"/>
                </a:solidFill>
                <a:latin typeface="Montserrat ExtraBold" panose="00000900000000000000" pitchFamily="2" charset="0"/>
              </a:rPr>
              <a:t>indiferença.</a:t>
            </a:r>
            <a:r>
              <a:rPr lang="pt-BR" sz="4000" dirty="0">
                <a:latin typeface="Montserrat SemiBold" panose="00000700000000000000" pitchFamily="2" charset="0"/>
              </a:rPr>
              <a:t> </a:t>
            </a:r>
            <a:br>
              <a:rPr lang="pt-BR" sz="4000" dirty="0">
                <a:latin typeface="Montserrat SemiBold" panose="00000700000000000000" pitchFamily="2" charset="0"/>
              </a:rPr>
            </a:br>
            <a:r>
              <a:rPr lang="pt-BR" sz="4000" dirty="0">
                <a:latin typeface="Montserrat SemiBold" panose="00000700000000000000" pitchFamily="2" charset="0"/>
              </a:rPr>
              <a:t/>
            </a:r>
            <a:br>
              <a:rPr lang="pt-BR" sz="4000" dirty="0">
                <a:latin typeface="Montserrat SemiBold" panose="00000700000000000000" pitchFamily="2" charset="0"/>
              </a:rPr>
            </a:br>
            <a:r>
              <a:rPr lang="pt-BR" sz="4000" dirty="0">
                <a:latin typeface="Montserrat SemiBold" panose="00000700000000000000" pitchFamily="2" charset="0"/>
              </a:rPr>
              <a:t>É a atitude do </a:t>
            </a:r>
            <a:r>
              <a:rPr lang="pt-BR" sz="4000" dirty="0" smtClean="0">
                <a:solidFill>
                  <a:srgbClr val="E52242"/>
                </a:solidFill>
                <a:latin typeface="Montserrat SemiBold" panose="00000700000000000000" pitchFamily="2" charset="0"/>
              </a:rPr>
              <a:t>“</a:t>
            </a:r>
            <a:r>
              <a:rPr lang="pt-BR" sz="4000" dirty="0">
                <a:solidFill>
                  <a:srgbClr val="E52242"/>
                </a:solidFill>
                <a:latin typeface="Montserrat SemiBold" panose="00000700000000000000" pitchFamily="2" charset="0"/>
              </a:rPr>
              <a:t>NÃO ME IMPORTO </a:t>
            </a:r>
            <a:r>
              <a:rPr lang="pt-BR" sz="4000" dirty="0" smtClean="0">
                <a:solidFill>
                  <a:srgbClr val="E52242"/>
                </a:solidFill>
                <a:latin typeface="Montserrat SemiBold" panose="00000700000000000000" pitchFamily="2" charset="0"/>
              </a:rPr>
              <a:t>COM </a:t>
            </a:r>
            <a:r>
              <a:rPr lang="pt-BR" sz="4000" dirty="0">
                <a:solidFill>
                  <a:srgbClr val="E52242"/>
                </a:solidFill>
                <a:latin typeface="Montserrat SemiBold" panose="00000700000000000000" pitchFamily="2" charset="0"/>
              </a:rPr>
              <a:t>VOCÊ”.</a:t>
            </a:r>
            <a:endParaRPr lang="pt-BR" sz="3600" dirty="0">
              <a:solidFill>
                <a:srgbClr val="E52242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87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047664" y="1638300"/>
            <a:ext cx="6962775" cy="2862263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“Duas das habilidades mais importantes e estimulantes para o romance são escutar com o coração e falar com seu cônjuge.” 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047664" y="4988768"/>
            <a:ext cx="4738396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David e Claudia Arp</a:t>
            </a:r>
            <a:endParaRPr lang="pt-BR" sz="1400" i="1" dirty="0">
              <a:solidFill>
                <a:srgbClr val="FFDB6B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5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90" y="5857009"/>
            <a:ext cx="1762126" cy="7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3924300" y="2076450"/>
            <a:ext cx="76104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pt-BR" sz="2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Procure o momento oportuno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pt-BR" sz="2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Expresse seu pedido com clareza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pt-BR" sz="2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Cuide do tom de voz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pt-BR" sz="2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Empregue frases que comecem com “eu” em vez de “você”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pt-BR" sz="2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Aprenda a discordar sem ofender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pt-BR" sz="2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Comunique-se mediante contato físico</a:t>
            </a:r>
            <a:endParaRPr lang="pt-BR" sz="26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24300" y="800100"/>
            <a:ext cx="6648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FFDB6B"/>
                </a:solidFill>
                <a:latin typeface="Montserrat ExtraBold" panose="00000900000000000000" pitchFamily="2" charset="0"/>
              </a:rPr>
              <a:t>FATORES PARA UMA COMUNICAÇÃO SAUDÁVEL</a:t>
            </a:r>
          </a:p>
        </p:txBody>
      </p:sp>
    </p:spTree>
    <p:extLst>
      <p:ext uri="{BB962C8B-B14F-4D97-AF65-F5344CB8AC3E}">
        <p14:creationId xmlns:p14="http://schemas.microsoft.com/office/powerpoint/2010/main" val="415206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93837" y="1575638"/>
            <a:ext cx="7550150" cy="30321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600" dirty="0">
                <a:solidFill>
                  <a:schemeClr val="bg1"/>
                </a:solidFill>
                <a:latin typeface="Montserrat SemiBold" panose="00000700000000000000" pitchFamily="2" charset="0"/>
              </a:rPr>
              <a:t>“O melhor presente que posso dar é ver, escutar, entender e tocar a outra pessoa.”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993837" y="4522043"/>
            <a:ext cx="4738396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Virginia </a:t>
            </a:r>
            <a:r>
              <a:rPr lang="en-US" sz="1400" i="1" dirty="0" err="1">
                <a:solidFill>
                  <a:srgbClr val="FFDB6B"/>
                </a:solidFill>
                <a:latin typeface="Montserrat SemiBold" panose="00000700000000000000" pitchFamily="2" charset="0"/>
              </a:rPr>
              <a:t>Satir</a:t>
            </a:r>
            <a:endParaRPr lang="pt-BR" sz="1400" i="1" dirty="0">
              <a:solidFill>
                <a:srgbClr val="FFDB6B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9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86200" y="2152650"/>
            <a:ext cx="6829425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Montserrat SemiBold" panose="00000700000000000000" pitchFamily="2" charset="0"/>
              </a:rPr>
              <a:t>Falam </a:t>
            </a:r>
            <a:r>
              <a:rPr lang="pt-BR" sz="2600" dirty="0">
                <a:latin typeface="Montserrat SemiBold" panose="00000700000000000000" pitchFamily="2" charset="0"/>
              </a:rPr>
              <a:t>de seus sentimentos mais profundos e revelam sua intimidade com toda </a:t>
            </a:r>
            <a:r>
              <a:rPr lang="pt-BR" sz="2600" dirty="0" smtClean="0">
                <a:latin typeface="Montserrat SemiBold" panose="00000700000000000000" pitchFamily="2" charset="0"/>
              </a:rPr>
              <a:t>confiança.</a:t>
            </a:r>
            <a:endParaRPr lang="pt-BR" sz="2600" dirty="0">
              <a:latin typeface="Montserrat SemiBold" panose="00000700000000000000" pitchFamily="2" charset="0"/>
            </a:endParaRP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Montserrat SemiBold" panose="00000700000000000000" pitchFamily="2" charset="0"/>
              </a:rPr>
              <a:t>Aceitam </a:t>
            </a:r>
            <a:r>
              <a:rPr lang="pt-BR" sz="2600" dirty="0">
                <a:latin typeface="Montserrat SemiBold" panose="00000700000000000000" pitchFamily="2" charset="0"/>
              </a:rPr>
              <a:t>a existência de conflito e ambos participam da solução de maneira adequada.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Montserrat SemiBold" panose="00000700000000000000" pitchFamily="2" charset="0"/>
              </a:rPr>
              <a:t>Os </a:t>
            </a:r>
            <a:r>
              <a:rPr lang="pt-BR" sz="2600" dirty="0">
                <a:latin typeface="Montserrat SemiBold" panose="00000700000000000000" pitchFamily="2" charset="0"/>
              </a:rPr>
              <a:t>conflitos são menos frequentes na relação</a:t>
            </a:r>
            <a:r>
              <a:rPr lang="pt-BR" sz="2600" dirty="0" smtClean="0">
                <a:latin typeface="Montserrat SemiBold" panose="00000700000000000000" pitchFamily="2" charset="0"/>
              </a:rPr>
              <a:t>.</a:t>
            </a:r>
            <a:endParaRPr lang="pt-BR" sz="2600" dirty="0">
              <a:latin typeface="Montserrat SemiBold" panose="00000700000000000000" pitchFamily="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86200" y="895350"/>
            <a:ext cx="6610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PADRÕES DA COMUNICAÇÃO </a:t>
            </a:r>
            <a:endParaRPr lang="pt-BR" sz="2800" dirty="0" smtClean="0">
              <a:solidFill>
                <a:srgbClr val="E52242"/>
              </a:solidFill>
              <a:latin typeface="Montserrat ExtraBold" panose="000009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CASAMENTOS FELIZES</a:t>
            </a:r>
            <a:endParaRPr lang="pt-BR" sz="28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895725" y="752475"/>
            <a:ext cx="7267575" cy="523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dirty="0">
                <a:latin typeface="Montserrat SemiBold" panose="00000700000000000000" pitchFamily="2" charset="0"/>
              </a:rPr>
              <a:t>Têm habilidade de revelar pensamentos e sentimentos de maneira positiva</a:t>
            </a:r>
            <a:r>
              <a:rPr lang="pt-BR" sz="2600" dirty="0" smtClean="0">
                <a:latin typeface="Montserrat SemiBold" panose="00000700000000000000" pitchFamily="2" charset="0"/>
              </a:rPr>
              <a:t>.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Montserrat SemiBold" panose="00000700000000000000" pitchFamily="2" charset="0"/>
              </a:rPr>
              <a:t>Ambos </a:t>
            </a:r>
            <a:r>
              <a:rPr lang="pt-BR" sz="2600" dirty="0">
                <a:latin typeface="Montserrat SemiBold" panose="00000700000000000000" pitchFamily="2" charset="0"/>
              </a:rPr>
              <a:t>expressam seus afetos por meio da ternura, palavras de amor e toques.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Montserrat SemiBold" panose="00000700000000000000" pitchFamily="2" charset="0"/>
              </a:rPr>
              <a:t>Passam </a:t>
            </a:r>
            <a:r>
              <a:rPr lang="pt-BR" sz="2600" dirty="0">
                <a:latin typeface="Montserrat SemiBold" panose="00000700000000000000" pitchFamily="2" charset="0"/>
              </a:rPr>
              <a:t>mais tempo juntos falando e discutindo sobre temas pessoais de maneira positiva.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Montserrat SemiBold" panose="00000700000000000000" pitchFamily="2" charset="0"/>
              </a:rPr>
              <a:t>Têm </a:t>
            </a:r>
            <a:r>
              <a:rPr lang="pt-BR" sz="2600" dirty="0">
                <a:latin typeface="Montserrat SemiBold" panose="00000700000000000000" pitchFamily="2" charset="0"/>
              </a:rPr>
              <a:t>a habilidade de codificar (enviar) mensagens verbais e não verbais com precisão e para decodificar (compreender) essas mensagens de seus cônjuges</a:t>
            </a:r>
            <a:r>
              <a:rPr lang="pt-BR" sz="2600" dirty="0" smtClean="0">
                <a:latin typeface="Montserrat SemiBold" panose="00000700000000000000" pitchFamily="2" charset="0"/>
              </a:rPr>
              <a:t>.</a:t>
            </a:r>
            <a:endParaRPr lang="pt-BR" sz="2600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5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96040" y="863985"/>
            <a:ext cx="9481460" cy="45243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200" dirty="0" smtClean="0">
                <a:latin typeface="Montserrat SemiBold" panose="00000700000000000000" pitchFamily="2" charset="0"/>
              </a:rPr>
              <a:t>A qualidade da relação depende da habilidade de se expressar, seja verbalmente, seja pela linguagem corporal.</a:t>
            </a:r>
            <a:br>
              <a:rPr lang="pt-BR" sz="3200" dirty="0" smtClean="0">
                <a:latin typeface="Montserrat SemiBold" panose="00000700000000000000" pitchFamily="2" charset="0"/>
              </a:rPr>
            </a:br>
            <a:endParaRPr lang="pt-BR" sz="3200" dirty="0" smtClean="0">
              <a:latin typeface="Montserrat SemiBold" panose="000007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pt-BR" sz="3200" dirty="0" smtClean="0">
                <a:latin typeface="Montserrat SemiBold" panose="00000700000000000000" pitchFamily="2" charset="0"/>
              </a:rPr>
              <a:t>Ao falar, todas as pessoas se comunicam </a:t>
            </a:r>
          </a:p>
          <a:p>
            <a:pPr>
              <a:lnSpc>
                <a:spcPct val="100000"/>
              </a:lnSpc>
            </a:pPr>
            <a:r>
              <a:rPr lang="pt-BR" sz="3200" dirty="0" smtClean="0">
                <a:latin typeface="Montserrat SemiBold" panose="00000700000000000000" pitchFamily="2" charset="0"/>
              </a:rPr>
              <a:t>de duas maneiras: por meio da </a:t>
            </a:r>
          </a:p>
          <a:p>
            <a:pPr>
              <a:lnSpc>
                <a:spcPct val="100000"/>
              </a:lnSpc>
            </a:pPr>
            <a:r>
              <a:rPr lang="pt-BR" sz="32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linguagem verbal (o que se diz)</a:t>
            </a:r>
            <a:r>
              <a:rPr lang="pt-BR" sz="3200" dirty="0" smtClean="0">
                <a:latin typeface="Montserrat ExtraBold" panose="00000900000000000000" pitchFamily="2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pt-BR" sz="3200" dirty="0" smtClean="0">
                <a:latin typeface="Montserrat SemiBold" panose="00000700000000000000" pitchFamily="2" charset="0"/>
              </a:rPr>
              <a:t>e por meio da </a:t>
            </a:r>
            <a:r>
              <a:rPr lang="pt-BR" sz="32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linguagem não verbal </a:t>
            </a:r>
          </a:p>
          <a:p>
            <a:pPr>
              <a:lnSpc>
                <a:spcPct val="100000"/>
              </a:lnSpc>
            </a:pPr>
            <a:r>
              <a:rPr lang="pt-BR" sz="32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(como se diz).</a:t>
            </a:r>
            <a:endParaRPr lang="pt-BR" sz="32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6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453063" y="1412875"/>
            <a:ext cx="5853112" cy="4092575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As palavras compreendem somente </a:t>
            </a:r>
            <a:r>
              <a:rPr lang="pt-BR" sz="3600" dirty="0">
                <a:solidFill>
                  <a:srgbClr val="FFDB6B"/>
                </a:solidFill>
                <a:latin typeface="Montserrat ExtraBold" panose="00000900000000000000" pitchFamily="2" charset="0"/>
              </a:rPr>
              <a:t>7%</a:t>
            </a: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 da mensagem. Elas parecem ser tão importantes, afinal desde pequenos nos esforçamos para aprendê-las; no entanto, só cobrem uma pequena parte do sistema total de comunicação.</a:t>
            </a:r>
            <a:endParaRPr lang="pt-BR" sz="2800" dirty="0">
              <a:solidFill>
                <a:srgbClr val="FFDB6B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395913" y="1141413"/>
            <a:ext cx="5948362" cy="4579937"/>
          </a:xfrm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 SemiBold" panose="00000700000000000000" pitchFamily="2" charset="0"/>
              </a:rPr>
              <a:t>O tom de voz representa </a:t>
            </a:r>
            <a:r>
              <a:rPr lang="pt-BR" sz="3600" dirty="0">
                <a:solidFill>
                  <a:srgbClr val="E52242"/>
                </a:solidFill>
                <a:latin typeface="Montserrat ExtraBold" panose="00000900000000000000" pitchFamily="2" charset="0"/>
              </a:rPr>
              <a:t>38%</a:t>
            </a: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 </a:t>
            </a:r>
            <a:r>
              <a:rPr lang="pt-BR" sz="2800" dirty="0">
                <a:latin typeface="Montserrat SemiBold" panose="00000700000000000000" pitchFamily="2" charset="0"/>
              </a:rPr>
              <a:t>da mensagem. É a inflexão e o sentimento que são transmitidos quando falamos, e isso é mais importante do que as palavras.</a:t>
            </a:r>
            <a:br>
              <a:rPr lang="pt-BR" sz="2800" dirty="0">
                <a:latin typeface="Montserrat SemiBold" panose="00000700000000000000" pitchFamily="2" charset="0"/>
              </a:rPr>
            </a:br>
            <a:r>
              <a:rPr lang="pt-BR" sz="2800" dirty="0" smtClean="0">
                <a:latin typeface="Montserrat SemiBold" panose="00000700000000000000" pitchFamily="2" charset="0"/>
              </a:rPr>
              <a:t/>
            </a:r>
            <a:br>
              <a:rPr lang="pt-BR" sz="2800" dirty="0" smtClean="0">
                <a:latin typeface="Montserrat SemiBold" panose="00000700000000000000" pitchFamily="2" charset="0"/>
              </a:rPr>
            </a:br>
            <a:r>
              <a:rPr lang="pt-BR" sz="2800" dirty="0" smtClean="0">
                <a:latin typeface="Montserrat SemiBold" panose="00000700000000000000" pitchFamily="2" charset="0"/>
              </a:rPr>
              <a:t>Os </a:t>
            </a:r>
            <a:r>
              <a:rPr lang="pt-BR" sz="2800" dirty="0">
                <a:latin typeface="Montserrat SemiBold" panose="00000700000000000000" pitchFamily="2" charset="0"/>
              </a:rPr>
              <a:t>gestos e a postura corporal compreendem </a:t>
            </a:r>
            <a:r>
              <a:rPr lang="pt-BR" sz="3600" dirty="0">
                <a:solidFill>
                  <a:srgbClr val="E52242"/>
                </a:solidFill>
                <a:latin typeface="Montserrat ExtraBold" panose="00000900000000000000" pitchFamily="2" charset="0"/>
              </a:rPr>
              <a:t>55%</a:t>
            </a:r>
            <a:r>
              <a:rPr lang="pt-BR" sz="2800" dirty="0">
                <a:latin typeface="Montserrat SemiBold" panose="00000700000000000000" pitchFamily="2" charset="0"/>
              </a:rPr>
              <a:t> da mensagem. É a linguagem que “falamos” com nosso corpo.</a:t>
            </a:r>
            <a:endParaRPr lang="pt-BR" sz="28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14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394325" y="1878519"/>
            <a:ext cx="6140450" cy="3046988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dirty="0">
                <a:solidFill>
                  <a:srgbClr val="FFDB6B"/>
                </a:solidFill>
                <a:latin typeface="Montserrat ExtraBold" panose="00000900000000000000" pitchFamily="2" charset="0"/>
              </a:rPr>
              <a:t>A ARTE DE APRENDER </a:t>
            </a:r>
            <a:r>
              <a:rPr lang="pt-BR" sz="3200" dirty="0" smtClean="0">
                <a:solidFill>
                  <a:srgbClr val="FFDB6B"/>
                </a:solidFill>
                <a:latin typeface="Montserrat ExtraBold" panose="00000900000000000000" pitchFamily="2" charset="0"/>
              </a:rPr>
              <a:t/>
            </a:r>
            <a:br>
              <a:rPr lang="pt-BR" sz="3200" dirty="0" smtClean="0">
                <a:solidFill>
                  <a:srgbClr val="FFDB6B"/>
                </a:solidFill>
                <a:latin typeface="Montserrat ExtraBold" panose="00000900000000000000" pitchFamily="2" charset="0"/>
              </a:rPr>
            </a:br>
            <a:r>
              <a:rPr lang="pt-BR" sz="3200" dirty="0" smtClean="0">
                <a:solidFill>
                  <a:srgbClr val="FFDB6B"/>
                </a:solidFill>
                <a:latin typeface="Montserrat ExtraBold" panose="00000900000000000000" pitchFamily="2" charset="0"/>
              </a:rPr>
              <a:t>A </a:t>
            </a:r>
            <a:r>
              <a:rPr lang="pt-BR" sz="3200" dirty="0">
                <a:solidFill>
                  <a:srgbClr val="FFDB6B"/>
                </a:solidFill>
                <a:latin typeface="Montserrat ExtraBold" panose="00000900000000000000" pitchFamily="2" charset="0"/>
              </a:rPr>
              <a:t>ESCUTAR</a:t>
            </a:r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/>
            </a:r>
            <a:b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</a:br>
            <a:r>
              <a:rPr lang="pt-BR" sz="3200" dirty="0">
                <a:solidFill>
                  <a:schemeClr val="bg1"/>
                </a:solidFill>
                <a:latin typeface="Montserrat SemiBold" panose="00000700000000000000" pitchFamily="2" charset="0"/>
              </a:rPr>
              <a:t>Aprender a escutar de forma ativa é vital para melhorar a comunicação em nossas interações</a:t>
            </a: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.</a:t>
            </a:r>
            <a:endParaRPr lang="pt-BR" sz="32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01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588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Times New Roman</vt:lpstr>
      <vt:lpstr>Montserrat SemiBold</vt:lpstr>
      <vt:lpstr>Calibri Light</vt:lpstr>
      <vt:lpstr>Calibri</vt:lpstr>
      <vt:lpstr>Montserrat ExtraBold</vt:lpstr>
      <vt:lpstr>Tema do Office</vt:lpstr>
      <vt:lpstr>Apresentação do PowerPoint</vt:lpstr>
      <vt:lpstr>Apresentação do PowerPoint</vt:lpstr>
      <vt:lpstr>“O melhor presente que posso dar é ver, escutar, entender e tocar a outra pessoa.”</vt:lpstr>
      <vt:lpstr>Apresentação do PowerPoint</vt:lpstr>
      <vt:lpstr>Apresentação do PowerPoint</vt:lpstr>
      <vt:lpstr>Apresentação do PowerPoint</vt:lpstr>
      <vt:lpstr>As palavras compreendem somente 7% da mensagem. Elas parecem ser tão importantes, afinal desde pequenos nos esforçamos para aprendê-las; no entanto, só cobrem uma pequena parte do sistema total de comunicação.</vt:lpstr>
      <vt:lpstr>O tom de voz representa 38% da mensagem. É a inflexão e o sentimento que são transmitidos quando falamos, e isso é mais importante do que as palavras.  Os gestos e a postura corporal compreendem 55% da mensagem. É a linguagem que “falamos” com nosso corpo.</vt:lpstr>
      <vt:lpstr>A ARTE DE APRENDER  A ESCUTAR Aprender a escutar de forma ativa é vital para melhorar a comunicação em nossas interações.</vt:lpstr>
      <vt:lpstr>Apresentação do PowerPoint</vt:lpstr>
      <vt:lpstr>Apresentação do PowerPoint</vt:lpstr>
      <vt:lpstr>Apresentação do PowerPoint</vt:lpstr>
      <vt:lpstr>Apresentação do PowerPoint</vt:lpstr>
      <vt:lpstr>REGRAS EFICAZES DA  ARTE DE ESCUTAR</vt:lpstr>
      <vt:lpstr>Pesquisas sugerem que a quantidade de contato visual entre um casal em uma conversação pode distinguir entre aqueles que têm elevados níveis de conflito e aqueles que não os têm. Os que têm maior grau de acordo têm maior quantidade de contatos visuais um com o outro.</vt:lpstr>
      <vt:lpstr>Apresentação do PowerPoint</vt:lpstr>
      <vt:lpstr>Apresentação do PowerPoint</vt:lpstr>
      <vt:lpstr>O oposto do amor não é o ódio e sim a indiferença.   É a atitude do “NÃO ME IMPORTO COM VOCÊ”.</vt:lpstr>
      <vt:lpstr>“Duas das habilidades mais importantes e estimulantes para o romance são escutar com o coração e falar com seu cônjuge.”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41</cp:revision>
  <dcterms:created xsi:type="dcterms:W3CDTF">2023-11-13T21:54:53Z</dcterms:created>
  <dcterms:modified xsi:type="dcterms:W3CDTF">2023-11-17T19:28:43Z</dcterms:modified>
</cp:coreProperties>
</file>