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6" r:id="rId4"/>
    <p:sldId id="264" r:id="rId5"/>
    <p:sldId id="263" r:id="rId6"/>
    <p:sldId id="262" r:id="rId7"/>
    <p:sldId id="261" r:id="rId8"/>
    <p:sldId id="284" r:id="rId9"/>
    <p:sldId id="285" r:id="rId10"/>
    <p:sldId id="268" r:id="rId11"/>
    <p:sldId id="258" r:id="rId12"/>
    <p:sldId id="265" r:id="rId13"/>
    <p:sldId id="270" r:id="rId14"/>
    <p:sldId id="287" r:id="rId15"/>
    <p:sldId id="286" r:id="rId16"/>
    <p:sldId id="267" r:id="rId17"/>
    <p:sldId id="288" r:id="rId18"/>
    <p:sldId id="271" r:id="rId19"/>
    <p:sldId id="283" r:id="rId20"/>
    <p:sldId id="276" r:id="rId21"/>
    <p:sldId id="282" r:id="rId22"/>
    <p:sldId id="280" r:id="rId23"/>
    <p:sldId id="281" r:id="rId24"/>
    <p:sldId id="279" r:id="rId25"/>
    <p:sldId id="277" r:id="rId26"/>
  </p:sldIdLst>
  <p:sldSz cx="12192000" cy="6858000"/>
  <p:notesSz cx="6858000" cy="9144000"/>
  <p:embeddedFontLs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
      <p:font typeface="Montserrat ExtraBold" panose="00000900000000000000" pitchFamily="2" charset="0"/>
      <p:bold r:id="rId33"/>
      <p:boldItalic r:id="rId34"/>
    </p:embeddedFont>
    <p:embeddedFont>
      <p:font typeface="Montserrat SemiBold" panose="00000700000000000000" pitchFamily="2" charset="0"/>
      <p:bold r:id="rId35"/>
      <p:boldItalic r:id="rId36"/>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D42"/>
    <a:srgbClr val="FFDB6B"/>
    <a:srgbClr val="E52242"/>
    <a:srgbClr val="E51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76987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179383" y="1346629"/>
            <a:ext cx="7537793" cy="4219661"/>
          </a:xfrm>
        </p:spPr>
        <p:txBody>
          <a:bodyPr/>
          <a:lstStyle>
            <a:lvl1pPr marL="0" indent="0">
              <a:buNone/>
              <a:defRPr sz="2400">
                <a:solidFill>
                  <a:schemeClr val="bg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249304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F2EA335-8FCF-4921-9630-F415523DCEEE}" type="datetimeFigureOut">
              <a:rPr lang="pt-BR" smtClean="0"/>
              <a:t>24/01/2024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97220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F2EA335-8FCF-4921-9630-F415523DCEEE}" type="datetimeFigureOut">
              <a:rPr lang="pt-BR" smtClean="0"/>
              <a:t>24/01/2024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39241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F2EA335-8FCF-4921-9630-F415523DCEEE}" type="datetimeFigureOut">
              <a:rPr lang="pt-BR" smtClean="0"/>
              <a:t>24/01/2024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3765099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F2EA335-8FCF-4921-9630-F415523DCEEE}" type="datetimeFigureOut">
              <a:rPr lang="pt-BR" smtClean="0"/>
              <a:t>24/01/2024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339376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7F2EA335-8FCF-4921-9630-F415523DCEEE}" type="datetimeFigureOut">
              <a:rPr lang="pt-BR" smtClean="0"/>
              <a:t>24/01/2024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2779682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7F2EA335-8FCF-4921-9630-F415523DCEEE}" type="datetimeFigureOut">
              <a:rPr lang="pt-BR" smtClean="0"/>
              <a:t>24/01/2024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768399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298893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27118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2EA335-8FCF-4921-9630-F415523DCEEE}" type="datetimeFigureOut">
              <a:rPr lang="pt-BR" smtClean="0"/>
              <a:t>24/01/2024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0CA8CBC-854E-4289-8DCA-E4E98C39F8F9}" type="slidenum">
              <a:rPr lang="pt-BR" smtClean="0"/>
              <a:t>‹nº›</a:t>
            </a:fld>
            <a:endParaRPr lang="pt-BR"/>
          </a:p>
        </p:txBody>
      </p:sp>
    </p:spTree>
    <p:extLst>
      <p:ext uri="{BB962C8B-B14F-4D97-AF65-F5344CB8AC3E}">
        <p14:creationId xmlns:p14="http://schemas.microsoft.com/office/powerpoint/2010/main" val="155858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255583" y="1032304"/>
            <a:ext cx="7537793" cy="4219661"/>
          </a:xfrm>
        </p:spPr>
        <p:txBody>
          <a:bodyPr/>
          <a:lstStyle>
            <a:lvl1pPr marL="0" indent="0">
              <a:buNone/>
              <a:defRPr sz="2400">
                <a:solidFill>
                  <a:schemeClr val="bg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29553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ço Reservado para Texto 2"/>
          <p:cNvSpPr>
            <a:spLocks noGrp="1"/>
          </p:cNvSpPr>
          <p:nvPr>
            <p:ph type="body" idx="1"/>
          </p:nvPr>
        </p:nvSpPr>
        <p:spPr>
          <a:xfrm>
            <a:off x="1255583" y="1032304"/>
            <a:ext cx="7537793" cy="4219661"/>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177125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160709" y="984679"/>
            <a:ext cx="6545392" cy="4339796"/>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1309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ço Reservado para Texto 2"/>
          <p:cNvSpPr>
            <a:spLocks noGrp="1"/>
          </p:cNvSpPr>
          <p:nvPr>
            <p:ph type="body" idx="1"/>
          </p:nvPr>
        </p:nvSpPr>
        <p:spPr>
          <a:xfrm>
            <a:off x="4160709" y="984679"/>
            <a:ext cx="6545392" cy="4339796"/>
          </a:xfrm>
        </p:spPr>
        <p:txBody>
          <a:bodyPr/>
          <a:lstStyle>
            <a:lvl1pPr marL="0" indent="0">
              <a:buNone/>
              <a:defRPr sz="2400">
                <a:solidFill>
                  <a:schemeClr val="bg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77837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3617783" y="1946705"/>
            <a:ext cx="7631242" cy="3520646"/>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297531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22183" y="2013380"/>
            <a:ext cx="5716717" cy="3349196"/>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84827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284534" y="1860979"/>
            <a:ext cx="5840542" cy="4219661"/>
          </a:xfrm>
        </p:spPr>
        <p:txBody>
          <a:bodyPr/>
          <a:lstStyle>
            <a:lvl1pPr marL="0" indent="0">
              <a:buNone/>
              <a:defRPr sz="2400">
                <a:solidFill>
                  <a:schemeClr val="tx1"/>
                </a:solidFill>
                <a:latin typeface="Montserrat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Tree>
    <p:extLst>
      <p:ext uri="{BB962C8B-B14F-4D97-AF65-F5344CB8AC3E}">
        <p14:creationId xmlns:p14="http://schemas.microsoft.com/office/powerpoint/2010/main" val="5437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EA335-8FCF-4921-9630-F415523DCEEE}" type="datetimeFigureOut">
              <a:rPr lang="pt-BR" smtClean="0"/>
              <a:t>24/01/2024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A8CBC-854E-4289-8DCA-E4E98C39F8F9}" type="slidenum">
              <a:rPr lang="pt-BR" smtClean="0"/>
              <a:t>‹nº›</a:t>
            </a:fld>
            <a:endParaRPr lang="pt-BR"/>
          </a:p>
        </p:txBody>
      </p:sp>
    </p:spTree>
    <p:extLst>
      <p:ext uri="{BB962C8B-B14F-4D97-AF65-F5344CB8AC3E}">
        <p14:creationId xmlns:p14="http://schemas.microsoft.com/office/powerpoint/2010/main" val="185651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66"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98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47664" y="2135188"/>
            <a:ext cx="7735888" cy="2308225"/>
          </a:xfrm>
        </p:spPr>
        <p:txBody>
          <a:bodyPr wrap="square">
            <a:spAutoFit/>
          </a:bodyPr>
          <a:lstStyle/>
          <a:p>
            <a:pPr>
              <a:lnSpc>
                <a:spcPct val="100000"/>
              </a:lnSpc>
            </a:pPr>
            <a:r>
              <a:rPr lang="pt-BR" sz="3600" dirty="0">
                <a:solidFill>
                  <a:schemeClr val="bg1"/>
                </a:solidFill>
                <a:latin typeface="Montserrat SemiBold" panose="00000700000000000000" pitchFamily="2" charset="0"/>
              </a:rPr>
              <a:t>“Talvez não queira acreditar: se você quer ficar rico, o principal não é que saiba ganhar, mas que saiba economizar.” </a:t>
            </a:r>
          </a:p>
        </p:txBody>
      </p:sp>
      <p:sp>
        <p:nvSpPr>
          <p:cNvPr id="3" name="Subtítulo 2"/>
          <p:cNvSpPr txBox="1">
            <a:spLocks/>
          </p:cNvSpPr>
          <p:nvPr/>
        </p:nvSpPr>
        <p:spPr>
          <a:xfrm>
            <a:off x="1047664" y="4988768"/>
            <a:ext cx="4738396"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solidFill>
                  <a:srgbClr val="FFDB6B"/>
                </a:solidFill>
                <a:latin typeface="Montserrat SemiBold" panose="00000700000000000000" pitchFamily="2" charset="0"/>
              </a:rPr>
              <a:t>Benjamin Franklin</a:t>
            </a:r>
            <a:endParaRPr lang="pt-BR" sz="1400" i="1" dirty="0">
              <a:solidFill>
                <a:srgbClr val="FFDB6B"/>
              </a:solidFill>
              <a:latin typeface="Montserrat SemiBold" panose="00000700000000000000" pitchFamily="2" charset="0"/>
            </a:endParaRPr>
          </a:p>
        </p:txBody>
      </p:sp>
    </p:spTree>
    <p:extLst>
      <p:ext uri="{BB962C8B-B14F-4D97-AF65-F5344CB8AC3E}">
        <p14:creationId xmlns:p14="http://schemas.microsoft.com/office/powerpoint/2010/main" val="226265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57138" y="2109788"/>
            <a:ext cx="6731000" cy="3001962"/>
          </a:xfrm>
        </p:spPr>
        <p:txBody>
          <a:bodyPr>
            <a:spAutoFit/>
          </a:bodyPr>
          <a:lstStyle/>
          <a:p>
            <a:r>
              <a:rPr lang="pt-BR" sz="3000" dirty="0">
                <a:solidFill>
                  <a:srgbClr val="E41D42"/>
                </a:solidFill>
                <a:latin typeface="Montserrat ExtraBold" panose="00000900000000000000" pitchFamily="2" charset="0"/>
              </a:rPr>
              <a:t>O QUE É UM ORÇAMENTO</a:t>
            </a:r>
            <a:r>
              <a:rPr lang="pt-BR" sz="3000" dirty="0" smtClean="0">
                <a:solidFill>
                  <a:srgbClr val="E41D42"/>
                </a:solidFill>
                <a:latin typeface="Montserrat ExtraBold" panose="00000900000000000000" pitchFamily="2" charset="0"/>
              </a:rPr>
              <a:t>?</a:t>
            </a:r>
            <a:br>
              <a:rPr lang="pt-BR" sz="3000" dirty="0" smtClean="0">
                <a:solidFill>
                  <a:srgbClr val="E41D42"/>
                </a:solidFill>
                <a:latin typeface="Montserrat ExtraBold" panose="00000900000000000000" pitchFamily="2" charset="0"/>
              </a:rPr>
            </a:br>
            <a:r>
              <a:rPr lang="pt-BR" sz="3000" dirty="0">
                <a:latin typeface="Montserrat SemiBold" panose="00000700000000000000" pitchFamily="2" charset="0"/>
              </a:rPr>
              <a:t/>
            </a:r>
            <a:br>
              <a:rPr lang="pt-BR" sz="3000" dirty="0">
                <a:latin typeface="Montserrat SemiBold" panose="00000700000000000000" pitchFamily="2" charset="0"/>
              </a:rPr>
            </a:br>
            <a:r>
              <a:rPr lang="pt-BR" sz="3000" dirty="0" smtClean="0">
                <a:latin typeface="Montserrat SemiBold" panose="00000700000000000000" pitchFamily="2" charset="0"/>
              </a:rPr>
              <a:t>“</a:t>
            </a:r>
            <a:r>
              <a:rPr lang="pt-BR" sz="3000" dirty="0">
                <a:latin typeface="Montserrat SemiBold" panose="00000700000000000000" pitchFamily="2" charset="0"/>
              </a:rPr>
              <a:t>É o que nos faz dizer para uma cédula de 100 reais para onde ela irá antes de utilizá-la, em vez de se perguntar aonde ela foi depois que desapareceu.”</a:t>
            </a:r>
          </a:p>
        </p:txBody>
      </p:sp>
    </p:spTree>
    <p:extLst>
      <p:ext uri="{BB962C8B-B14F-4D97-AF65-F5344CB8AC3E}">
        <p14:creationId xmlns:p14="http://schemas.microsoft.com/office/powerpoint/2010/main" val="179111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p:cNvSpPr txBox="1">
            <a:spLocks/>
          </p:cNvSpPr>
          <p:nvPr/>
        </p:nvSpPr>
        <p:spPr>
          <a:xfrm>
            <a:off x="4872321" y="2472274"/>
            <a:ext cx="6487013" cy="7694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pt-BR" sz="2200" dirty="0">
                <a:solidFill>
                  <a:schemeClr val="bg1"/>
                </a:solidFill>
                <a:latin typeface="Montserrat SemiBold" panose="00000700000000000000" pitchFamily="2" charset="0"/>
              </a:rPr>
              <a:t>SOMEM TODAS AS FONTES DE RECURSOS FINANCEIROS DA FAMÍLIA</a:t>
            </a:r>
          </a:p>
        </p:txBody>
      </p:sp>
      <p:sp>
        <p:nvSpPr>
          <p:cNvPr id="10" name="Retângulo 9"/>
          <p:cNvSpPr/>
          <p:nvPr/>
        </p:nvSpPr>
        <p:spPr>
          <a:xfrm>
            <a:off x="4057159" y="776698"/>
            <a:ext cx="7302175" cy="1077218"/>
          </a:xfrm>
          <a:prstGeom prst="rect">
            <a:avLst/>
          </a:prstGeom>
        </p:spPr>
        <p:txBody>
          <a:bodyPr wrap="square">
            <a:spAutoFit/>
          </a:bodyPr>
          <a:lstStyle/>
          <a:p>
            <a:r>
              <a:rPr lang="pt-BR" sz="3200" dirty="0" smtClean="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6 </a:t>
            </a:r>
            <a:r>
              <a:rPr lang="pt-BR" sz="3200" dirty="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PASSOS PARA ELABORAR E ADMINISTRAR UM ORÇAMENTO</a:t>
            </a:r>
            <a:endParaRPr lang="pt-BR" sz="3200" dirty="0">
              <a:solidFill>
                <a:srgbClr val="FFDB6B"/>
              </a:solidFill>
              <a:latin typeface="Montserrat SemiBold" panose="00000700000000000000" pitchFamily="2" charset="0"/>
            </a:endParaRPr>
          </a:p>
        </p:txBody>
      </p:sp>
      <p:sp>
        <p:nvSpPr>
          <p:cNvPr id="11" name="Elipse 10"/>
          <p:cNvSpPr/>
          <p:nvPr/>
        </p:nvSpPr>
        <p:spPr>
          <a:xfrm>
            <a:off x="4057159" y="2548474"/>
            <a:ext cx="619613" cy="619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E41D42"/>
                </a:solidFill>
                <a:latin typeface="Montserrat ExtraBold" panose="00000900000000000000" pitchFamily="2" charset="0"/>
              </a:rPr>
              <a:t>1</a:t>
            </a:r>
            <a:endParaRPr lang="pt-BR" sz="3200" dirty="0">
              <a:solidFill>
                <a:srgbClr val="E41D42"/>
              </a:solidFill>
              <a:latin typeface="Montserrat ExtraBold" panose="00000900000000000000" pitchFamily="2" charset="0"/>
            </a:endParaRPr>
          </a:p>
        </p:txBody>
      </p:sp>
      <p:sp>
        <p:nvSpPr>
          <p:cNvPr id="13" name="Título 1"/>
          <p:cNvSpPr txBox="1">
            <a:spLocks/>
          </p:cNvSpPr>
          <p:nvPr/>
        </p:nvSpPr>
        <p:spPr>
          <a:xfrm>
            <a:off x="4872321" y="3945798"/>
            <a:ext cx="6487013" cy="43088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pt-BR" sz="2200" dirty="0">
                <a:solidFill>
                  <a:schemeClr val="bg1"/>
                </a:solidFill>
                <a:latin typeface="Montserrat SemiBold" panose="00000700000000000000" pitchFamily="2" charset="0"/>
              </a:rPr>
              <a:t>FAÇAM UMA LISTA DE </a:t>
            </a:r>
            <a:r>
              <a:rPr lang="pt-BR" sz="2200" dirty="0" smtClean="0">
                <a:solidFill>
                  <a:schemeClr val="bg1"/>
                </a:solidFill>
                <a:latin typeface="Montserrat SemiBold" panose="00000700000000000000" pitchFamily="2" charset="0"/>
              </a:rPr>
              <a:t>DESPESAS</a:t>
            </a:r>
          </a:p>
        </p:txBody>
      </p:sp>
      <p:sp>
        <p:nvSpPr>
          <p:cNvPr id="14" name="Elipse 13"/>
          <p:cNvSpPr/>
          <p:nvPr/>
        </p:nvSpPr>
        <p:spPr>
          <a:xfrm>
            <a:off x="4057159" y="3815299"/>
            <a:ext cx="619613" cy="619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E41D42"/>
                </a:solidFill>
                <a:latin typeface="Montserrat ExtraBold" panose="00000900000000000000" pitchFamily="2" charset="0"/>
              </a:rPr>
              <a:t>2</a:t>
            </a:r>
            <a:endParaRPr lang="pt-BR" sz="3200" dirty="0">
              <a:solidFill>
                <a:srgbClr val="E41D42"/>
              </a:solidFill>
              <a:latin typeface="Montserrat ExtraBold" panose="00000900000000000000" pitchFamily="2" charset="0"/>
            </a:endParaRPr>
          </a:p>
        </p:txBody>
      </p:sp>
      <p:sp>
        <p:nvSpPr>
          <p:cNvPr id="3" name="Retângulo 2"/>
          <p:cNvSpPr/>
          <p:nvPr/>
        </p:nvSpPr>
        <p:spPr>
          <a:xfrm>
            <a:off x="4872321" y="4520637"/>
            <a:ext cx="6096000" cy="1200329"/>
          </a:xfrm>
          <a:prstGeom prst="rect">
            <a:avLst/>
          </a:prstGeom>
        </p:spPr>
        <p:txBody>
          <a:bodyPr>
            <a:spAutoFit/>
          </a:bodyPr>
          <a:lstStyle/>
          <a:p>
            <a:pPr>
              <a:lnSpc>
                <a:spcPct val="100000"/>
              </a:lnSpc>
              <a:spcBef>
                <a:spcPts val="0"/>
              </a:spcBef>
            </a:pPr>
            <a:r>
              <a:rPr lang="pt-BR" dirty="0" smtClean="0">
                <a:solidFill>
                  <a:schemeClr val="bg1"/>
                </a:solidFill>
                <a:latin typeface="Montserrat SemiBold" panose="00000700000000000000" pitchFamily="2" charset="0"/>
              </a:rPr>
              <a:t>Estabeleçam </a:t>
            </a:r>
            <a:r>
              <a:rPr lang="pt-BR" dirty="0">
                <a:solidFill>
                  <a:schemeClr val="bg1"/>
                </a:solidFill>
                <a:latin typeface="Montserrat SemiBold" panose="00000700000000000000" pitchFamily="2" charset="0"/>
              </a:rPr>
              <a:t>uma lista de prioridades mensais para os gastos da casa. Nessa parte, é importante saber diferenciar entre os gastos imprescindíveis, os necessários e os </a:t>
            </a:r>
            <a:r>
              <a:rPr lang="pt-BR" dirty="0" smtClean="0">
                <a:solidFill>
                  <a:schemeClr val="bg1"/>
                </a:solidFill>
                <a:latin typeface="Montserrat SemiBold" panose="00000700000000000000" pitchFamily="2" charset="0"/>
              </a:rPr>
              <a:t>supérfluos.</a:t>
            </a:r>
            <a:endParaRPr lang="pt-BR"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407165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1085850" y="1009650"/>
            <a:ext cx="8096250" cy="4555093"/>
          </a:xfrm>
          <a:prstGeom prst="rect">
            <a:avLst/>
          </a:prstGeom>
          <a:noFill/>
        </p:spPr>
        <p:txBody>
          <a:bodyPr wrap="square" rtlCol="0">
            <a:spAutoFit/>
          </a:bodyPr>
          <a:lstStyle/>
          <a:p>
            <a:pPr>
              <a:spcBef>
                <a:spcPts val="1200"/>
              </a:spcBef>
            </a:pPr>
            <a:r>
              <a:rPr lang="pt-BR" sz="2600" dirty="0">
                <a:solidFill>
                  <a:srgbClr val="E41D42"/>
                </a:solidFill>
                <a:latin typeface="Montserrat ExtraBold" panose="00000900000000000000" pitchFamily="2" charset="0"/>
              </a:rPr>
              <a:t>Necessidades básicas, ou primárias (imprescindíveis): </a:t>
            </a:r>
            <a:r>
              <a:rPr lang="pt-BR" sz="2600" dirty="0">
                <a:latin typeface="Montserrat SemiBold" panose="00000700000000000000" pitchFamily="2" charset="0"/>
              </a:rPr>
              <a:t>alimentação, água, moradia, saúde, educação, vestuário.</a:t>
            </a:r>
          </a:p>
          <a:p>
            <a:pPr>
              <a:spcBef>
                <a:spcPts val="1200"/>
              </a:spcBef>
            </a:pPr>
            <a:r>
              <a:rPr lang="pt-BR" sz="2600" dirty="0">
                <a:solidFill>
                  <a:srgbClr val="E41D42"/>
                </a:solidFill>
                <a:latin typeface="Montserrat ExtraBold" panose="00000900000000000000" pitchFamily="2" charset="0"/>
              </a:rPr>
              <a:t>Necessidades secundárias (necessárias): </a:t>
            </a:r>
            <a:r>
              <a:rPr lang="pt-BR" sz="2600" dirty="0">
                <a:latin typeface="Montserrat SemiBold" panose="00000700000000000000" pitchFamily="2" charset="0"/>
              </a:rPr>
              <a:t>energia elétrica, telefone, internet, celular.</a:t>
            </a:r>
          </a:p>
          <a:p>
            <a:pPr>
              <a:spcBef>
                <a:spcPts val="1200"/>
              </a:spcBef>
            </a:pPr>
            <a:r>
              <a:rPr lang="pt-BR" sz="2600" dirty="0">
                <a:solidFill>
                  <a:srgbClr val="E41D42"/>
                </a:solidFill>
                <a:latin typeface="Montserrat ExtraBold" panose="00000900000000000000" pitchFamily="2" charset="0"/>
              </a:rPr>
              <a:t>Necessidades terciárias (supérfluas): </a:t>
            </a:r>
            <a:r>
              <a:rPr lang="pt-BR" sz="2600" dirty="0" smtClean="0">
                <a:solidFill>
                  <a:srgbClr val="E41D42"/>
                </a:solidFill>
                <a:latin typeface="Montserrat SemiBold" panose="00000700000000000000" pitchFamily="2" charset="0"/>
              </a:rPr>
              <a:t> </a:t>
            </a:r>
            <a:r>
              <a:rPr lang="pt-BR" sz="2600" dirty="0">
                <a:latin typeface="Montserrat SemiBold" panose="00000700000000000000" pitchFamily="2" charset="0"/>
              </a:rPr>
              <a:t>despesas com o conforto pessoal, televisão, automóveis, férias, passeios, festas de aniversário, Natal, salão de beleza, revistas.</a:t>
            </a:r>
          </a:p>
          <a:p>
            <a:pPr>
              <a:spcBef>
                <a:spcPts val="1200"/>
              </a:spcBef>
            </a:pPr>
            <a:endParaRPr lang="pt-BR" sz="2600" dirty="0">
              <a:latin typeface="Montserrat SemiBold" panose="00000700000000000000" pitchFamily="2" charset="0"/>
            </a:endParaRPr>
          </a:p>
        </p:txBody>
      </p:sp>
    </p:spTree>
    <p:extLst>
      <p:ext uri="{BB962C8B-B14F-4D97-AF65-F5344CB8AC3E}">
        <p14:creationId xmlns:p14="http://schemas.microsoft.com/office/powerpoint/2010/main" val="174416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66144" y="2125663"/>
            <a:ext cx="7378700" cy="3332162"/>
          </a:xfrm>
        </p:spPr>
        <p:txBody>
          <a:bodyPr wrap="square">
            <a:spAutoFit/>
          </a:bodyPr>
          <a:lstStyle/>
          <a:p>
            <a:r>
              <a:rPr lang="pt-BR" sz="2600" dirty="0">
                <a:latin typeface="Montserrat SemiBold" panose="00000700000000000000" pitchFamily="2" charset="0"/>
              </a:rPr>
              <a:t>Definam suas despesas fixas, aquelas cujo valor já sabemos de antemão que iremos gastar mensalmente (aluguel da casa, energia elétrica, água, educação, alimentação, etc.). Definam, também, suas despesas variáveis, aquelas que não correspondem a uma quantia fixa, uma vez que flutuam a cada mês (vestidos, móveis, remédios, etc.)</a:t>
            </a:r>
          </a:p>
        </p:txBody>
      </p:sp>
    </p:spTree>
    <p:extLst>
      <p:ext uri="{BB962C8B-B14F-4D97-AF65-F5344CB8AC3E}">
        <p14:creationId xmlns:p14="http://schemas.microsoft.com/office/powerpoint/2010/main" val="300388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p:cNvSpPr txBox="1">
            <a:spLocks/>
          </p:cNvSpPr>
          <p:nvPr/>
        </p:nvSpPr>
        <p:spPr>
          <a:xfrm>
            <a:off x="4872321" y="1831926"/>
            <a:ext cx="6487013" cy="43088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pt-BR" sz="2200" dirty="0">
                <a:solidFill>
                  <a:schemeClr val="bg1"/>
                </a:solidFill>
                <a:latin typeface="Montserrat SemiBold" panose="00000700000000000000" pitchFamily="2" charset="0"/>
              </a:rPr>
              <a:t>SUBTRAIAM AS DESPESAS DAS ENTRADAS</a:t>
            </a:r>
          </a:p>
        </p:txBody>
      </p:sp>
      <p:sp>
        <p:nvSpPr>
          <p:cNvPr id="10" name="Retângulo 9"/>
          <p:cNvSpPr/>
          <p:nvPr/>
        </p:nvSpPr>
        <p:spPr>
          <a:xfrm>
            <a:off x="4057159" y="605248"/>
            <a:ext cx="5410691" cy="709202"/>
          </a:xfrm>
          <a:prstGeom prst="rect">
            <a:avLst/>
          </a:prstGeom>
        </p:spPr>
        <p:txBody>
          <a:bodyPr wrap="square">
            <a:spAutoFit/>
          </a:bodyPr>
          <a:lstStyle/>
          <a:p>
            <a:r>
              <a:rPr lang="pt-BR" sz="2000" dirty="0" smtClean="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6 </a:t>
            </a:r>
            <a:r>
              <a:rPr lang="pt-BR" sz="2000" dirty="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PASSOS PARA ELABORAR E ADMINISTRAR UM ORÇAMENTO</a:t>
            </a:r>
            <a:endParaRPr lang="pt-BR" sz="2000" dirty="0">
              <a:solidFill>
                <a:srgbClr val="FFDB6B"/>
              </a:solidFill>
              <a:latin typeface="Montserrat SemiBold" panose="00000700000000000000" pitchFamily="2" charset="0"/>
            </a:endParaRPr>
          </a:p>
        </p:txBody>
      </p:sp>
      <p:sp>
        <p:nvSpPr>
          <p:cNvPr id="11" name="Elipse 10"/>
          <p:cNvSpPr/>
          <p:nvPr/>
        </p:nvSpPr>
        <p:spPr>
          <a:xfrm>
            <a:off x="4057159" y="1738849"/>
            <a:ext cx="619613" cy="619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E41D42"/>
                </a:solidFill>
                <a:latin typeface="Montserrat ExtraBold" panose="00000900000000000000" pitchFamily="2" charset="0"/>
              </a:rPr>
              <a:t>3</a:t>
            </a:r>
            <a:endParaRPr lang="pt-BR" sz="3200" dirty="0">
              <a:solidFill>
                <a:srgbClr val="E41D42"/>
              </a:solidFill>
              <a:latin typeface="Montserrat ExtraBold" panose="00000900000000000000" pitchFamily="2" charset="0"/>
            </a:endParaRPr>
          </a:p>
        </p:txBody>
      </p:sp>
      <p:sp>
        <p:nvSpPr>
          <p:cNvPr id="3" name="Retângulo 2"/>
          <p:cNvSpPr/>
          <p:nvPr/>
        </p:nvSpPr>
        <p:spPr>
          <a:xfrm>
            <a:off x="4872321" y="2358462"/>
            <a:ext cx="6096000" cy="1200329"/>
          </a:xfrm>
          <a:prstGeom prst="rect">
            <a:avLst/>
          </a:prstGeom>
        </p:spPr>
        <p:txBody>
          <a:bodyPr>
            <a:spAutoFit/>
          </a:bodyPr>
          <a:lstStyle/>
          <a:p>
            <a:pPr>
              <a:lnSpc>
                <a:spcPct val="100000"/>
              </a:lnSpc>
              <a:spcBef>
                <a:spcPts val="0"/>
              </a:spcBef>
            </a:pPr>
            <a:r>
              <a:rPr lang="pt-BR" dirty="0">
                <a:solidFill>
                  <a:schemeClr val="bg1"/>
                </a:solidFill>
                <a:latin typeface="Montserrat SemiBold" panose="00000700000000000000" pitchFamily="2" charset="0"/>
              </a:rPr>
              <a:t>Se o saldo for negativo, duas coisas podem ser feitas: a) buscar novas fontes de entradas, ou b) realizar um reajuste nas despesas, começando pelas necessidades terciárias</a:t>
            </a:r>
            <a:r>
              <a:rPr lang="pt-BR" dirty="0" smtClean="0">
                <a:solidFill>
                  <a:schemeClr val="bg1"/>
                </a:solidFill>
                <a:latin typeface="Montserrat SemiBold" panose="00000700000000000000" pitchFamily="2" charset="0"/>
              </a:rPr>
              <a:t>.</a:t>
            </a:r>
            <a:endParaRPr lang="pt-BR" dirty="0">
              <a:solidFill>
                <a:schemeClr val="bg1"/>
              </a:solidFill>
              <a:latin typeface="Montserrat SemiBold" panose="00000700000000000000" pitchFamily="2" charset="0"/>
            </a:endParaRPr>
          </a:p>
        </p:txBody>
      </p:sp>
      <p:sp>
        <p:nvSpPr>
          <p:cNvPr id="15" name="Título 1"/>
          <p:cNvSpPr txBox="1">
            <a:spLocks/>
          </p:cNvSpPr>
          <p:nvPr/>
        </p:nvSpPr>
        <p:spPr>
          <a:xfrm>
            <a:off x="4872321" y="3936951"/>
            <a:ext cx="6487013" cy="43088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pt-BR" sz="2200" dirty="0">
                <a:solidFill>
                  <a:schemeClr val="bg1"/>
                </a:solidFill>
                <a:latin typeface="Montserrat SemiBold" panose="00000700000000000000" pitchFamily="2" charset="0"/>
              </a:rPr>
              <a:t>DIVIDAM EM PORCENTAGENS</a:t>
            </a:r>
          </a:p>
        </p:txBody>
      </p:sp>
      <p:sp>
        <p:nvSpPr>
          <p:cNvPr id="16" name="Elipse 15"/>
          <p:cNvSpPr/>
          <p:nvPr/>
        </p:nvSpPr>
        <p:spPr>
          <a:xfrm>
            <a:off x="4057159" y="3843874"/>
            <a:ext cx="619613" cy="619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E41D42"/>
                </a:solidFill>
                <a:latin typeface="Montserrat ExtraBold" panose="00000900000000000000" pitchFamily="2" charset="0"/>
              </a:rPr>
              <a:t>4</a:t>
            </a:r>
            <a:endParaRPr lang="pt-BR" sz="3200" dirty="0">
              <a:solidFill>
                <a:srgbClr val="E41D42"/>
              </a:solidFill>
              <a:latin typeface="Montserrat ExtraBold" panose="00000900000000000000" pitchFamily="2" charset="0"/>
            </a:endParaRPr>
          </a:p>
        </p:txBody>
      </p:sp>
      <p:sp>
        <p:nvSpPr>
          <p:cNvPr id="17" name="Retângulo 16"/>
          <p:cNvSpPr/>
          <p:nvPr/>
        </p:nvSpPr>
        <p:spPr>
          <a:xfrm>
            <a:off x="4872320" y="4463487"/>
            <a:ext cx="6487013" cy="1477328"/>
          </a:xfrm>
          <a:prstGeom prst="rect">
            <a:avLst/>
          </a:prstGeom>
        </p:spPr>
        <p:txBody>
          <a:bodyPr wrap="square">
            <a:spAutoFit/>
          </a:bodyPr>
          <a:lstStyle/>
          <a:p>
            <a:pPr>
              <a:lnSpc>
                <a:spcPct val="100000"/>
              </a:lnSpc>
              <a:spcBef>
                <a:spcPts val="0"/>
              </a:spcBef>
            </a:pPr>
            <a:r>
              <a:rPr lang="pt-BR" dirty="0">
                <a:solidFill>
                  <a:schemeClr val="bg1"/>
                </a:solidFill>
                <a:latin typeface="Montserrat SemiBold" panose="00000700000000000000" pitchFamily="2" charset="0"/>
              </a:rPr>
              <a:t>Definam o orçamento estabelecendo uma porcentagem para cada área em que se vai gastar, poupar e investir, começando pelo mais importante. Os que creem em Deus e fizeram Dele seu sócio certamente vão, em primeiro lugar, separar o dízimo.</a:t>
            </a:r>
          </a:p>
        </p:txBody>
      </p:sp>
    </p:spTree>
    <p:extLst>
      <p:ext uri="{BB962C8B-B14F-4D97-AF65-F5344CB8AC3E}">
        <p14:creationId xmlns:p14="http://schemas.microsoft.com/office/powerpoint/2010/main" val="19979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95810" y="1897063"/>
            <a:ext cx="5673725" cy="3046412"/>
          </a:xfrm>
        </p:spPr>
        <p:txBody>
          <a:bodyPr wrap="square">
            <a:spAutoFit/>
          </a:bodyPr>
          <a:lstStyle/>
          <a:p>
            <a:pPr>
              <a:lnSpc>
                <a:spcPct val="100000"/>
              </a:lnSpc>
            </a:pPr>
            <a:r>
              <a:rPr lang="pt-BR" sz="3200" dirty="0">
                <a:solidFill>
                  <a:schemeClr val="bg1"/>
                </a:solidFill>
                <a:latin typeface="Montserrat SemiBold" panose="00000700000000000000" pitchFamily="2" charset="0"/>
              </a:rPr>
              <a:t>Um orçamento saudável deve contemplar a possibilidade de destinar de 5 a 20% para um fundo de categoria similar a poupança.</a:t>
            </a:r>
          </a:p>
        </p:txBody>
      </p:sp>
    </p:spTree>
    <p:extLst>
      <p:ext uri="{BB962C8B-B14F-4D97-AF65-F5344CB8AC3E}">
        <p14:creationId xmlns:p14="http://schemas.microsoft.com/office/powerpoint/2010/main" val="1634501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p:cNvSpPr txBox="1">
            <a:spLocks/>
          </p:cNvSpPr>
          <p:nvPr/>
        </p:nvSpPr>
        <p:spPr>
          <a:xfrm>
            <a:off x="4872321" y="1831926"/>
            <a:ext cx="6487013" cy="43088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pt-BR" sz="2200" dirty="0">
                <a:solidFill>
                  <a:schemeClr val="bg1"/>
                </a:solidFill>
                <a:latin typeface="Montserrat SemiBold" panose="00000700000000000000" pitchFamily="2" charset="0"/>
              </a:rPr>
              <a:t>AVALIEM O ORÇAMENTO</a:t>
            </a:r>
          </a:p>
        </p:txBody>
      </p:sp>
      <p:sp>
        <p:nvSpPr>
          <p:cNvPr id="10" name="Retângulo 9"/>
          <p:cNvSpPr/>
          <p:nvPr/>
        </p:nvSpPr>
        <p:spPr>
          <a:xfrm>
            <a:off x="4057159" y="605248"/>
            <a:ext cx="5410691" cy="709202"/>
          </a:xfrm>
          <a:prstGeom prst="rect">
            <a:avLst/>
          </a:prstGeom>
        </p:spPr>
        <p:txBody>
          <a:bodyPr wrap="square">
            <a:spAutoFit/>
          </a:bodyPr>
          <a:lstStyle/>
          <a:p>
            <a:r>
              <a:rPr lang="pt-BR" sz="2000" dirty="0" smtClean="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6 </a:t>
            </a:r>
            <a:r>
              <a:rPr lang="pt-BR" sz="2000" dirty="0">
                <a:solidFill>
                  <a:srgbClr val="FFDB6B"/>
                </a:solidFill>
                <a:latin typeface="Montserrat SemiBold" panose="00000700000000000000" pitchFamily="2" charset="0"/>
                <a:ea typeface="Calibri" panose="020F0502020204030204" pitchFamily="34" charset="0"/>
                <a:cs typeface="Times New Roman" panose="02020603050405020304" pitchFamily="18" charset="0"/>
              </a:rPr>
              <a:t>PASSOS PARA ELABORAR E ADMINISTRAR UM ORÇAMENTO</a:t>
            </a:r>
            <a:endParaRPr lang="pt-BR" sz="2000" dirty="0">
              <a:solidFill>
                <a:srgbClr val="FFDB6B"/>
              </a:solidFill>
              <a:latin typeface="Montserrat SemiBold" panose="00000700000000000000" pitchFamily="2" charset="0"/>
            </a:endParaRPr>
          </a:p>
        </p:txBody>
      </p:sp>
      <p:sp>
        <p:nvSpPr>
          <p:cNvPr id="11" name="Elipse 10"/>
          <p:cNvSpPr/>
          <p:nvPr/>
        </p:nvSpPr>
        <p:spPr>
          <a:xfrm>
            <a:off x="4057159" y="1738849"/>
            <a:ext cx="619613" cy="619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E41D42"/>
                </a:solidFill>
                <a:latin typeface="Montserrat ExtraBold" panose="00000900000000000000" pitchFamily="2" charset="0"/>
              </a:rPr>
              <a:t>5</a:t>
            </a:r>
            <a:endParaRPr lang="pt-BR" sz="3200" dirty="0">
              <a:solidFill>
                <a:srgbClr val="E41D42"/>
              </a:solidFill>
              <a:latin typeface="Montserrat ExtraBold" panose="00000900000000000000" pitchFamily="2" charset="0"/>
            </a:endParaRPr>
          </a:p>
        </p:txBody>
      </p:sp>
      <p:sp>
        <p:nvSpPr>
          <p:cNvPr id="3" name="Retângulo 2"/>
          <p:cNvSpPr/>
          <p:nvPr/>
        </p:nvSpPr>
        <p:spPr>
          <a:xfrm>
            <a:off x="4872321" y="2358462"/>
            <a:ext cx="6605304" cy="1477328"/>
          </a:xfrm>
          <a:prstGeom prst="rect">
            <a:avLst/>
          </a:prstGeom>
        </p:spPr>
        <p:txBody>
          <a:bodyPr wrap="square">
            <a:spAutoFit/>
          </a:bodyPr>
          <a:lstStyle/>
          <a:p>
            <a:pPr>
              <a:lnSpc>
                <a:spcPct val="100000"/>
              </a:lnSpc>
              <a:spcBef>
                <a:spcPts val="0"/>
              </a:spcBef>
            </a:pPr>
            <a:r>
              <a:rPr lang="pt-BR" dirty="0">
                <a:solidFill>
                  <a:schemeClr val="bg1"/>
                </a:solidFill>
                <a:latin typeface="Montserrat SemiBold" panose="00000700000000000000" pitchFamily="2" charset="0"/>
              </a:rPr>
              <a:t>Avaliem e revisem mensalmente seu plano financeiro em relação às suas metas e prioridades. Se tiverem que fazer ajustes, façam-no. O orçamento deve ser flexível. Normalmente, o orçamento familiar deve ser ajustado a cada seis meses.</a:t>
            </a:r>
          </a:p>
        </p:txBody>
      </p:sp>
      <p:sp>
        <p:nvSpPr>
          <p:cNvPr id="15" name="Título 1"/>
          <p:cNvSpPr txBox="1">
            <a:spLocks/>
          </p:cNvSpPr>
          <p:nvPr/>
        </p:nvSpPr>
        <p:spPr>
          <a:xfrm>
            <a:off x="4872321" y="4289376"/>
            <a:ext cx="6487013" cy="43088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pt-BR" sz="2200" dirty="0">
                <a:solidFill>
                  <a:schemeClr val="bg1"/>
                </a:solidFill>
                <a:latin typeface="Montserrat SemiBold" panose="00000700000000000000" pitchFamily="2" charset="0"/>
              </a:rPr>
              <a:t>SEJAM DISCIPLINADOS</a:t>
            </a:r>
          </a:p>
        </p:txBody>
      </p:sp>
      <p:sp>
        <p:nvSpPr>
          <p:cNvPr id="16" name="Elipse 15"/>
          <p:cNvSpPr/>
          <p:nvPr/>
        </p:nvSpPr>
        <p:spPr>
          <a:xfrm>
            <a:off x="4057159" y="4196299"/>
            <a:ext cx="619613" cy="619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rgbClr val="E41D42"/>
                </a:solidFill>
                <a:latin typeface="Montserrat ExtraBold" panose="00000900000000000000" pitchFamily="2" charset="0"/>
              </a:rPr>
              <a:t>6</a:t>
            </a:r>
            <a:endParaRPr lang="pt-BR" sz="3200" dirty="0">
              <a:solidFill>
                <a:srgbClr val="E41D42"/>
              </a:solidFill>
              <a:latin typeface="Montserrat ExtraBold" panose="00000900000000000000" pitchFamily="2" charset="0"/>
            </a:endParaRPr>
          </a:p>
        </p:txBody>
      </p:sp>
      <p:sp>
        <p:nvSpPr>
          <p:cNvPr id="17" name="Retângulo 16"/>
          <p:cNvSpPr/>
          <p:nvPr/>
        </p:nvSpPr>
        <p:spPr>
          <a:xfrm>
            <a:off x="4872320" y="4815912"/>
            <a:ext cx="6487013" cy="646331"/>
          </a:xfrm>
          <a:prstGeom prst="rect">
            <a:avLst/>
          </a:prstGeom>
        </p:spPr>
        <p:txBody>
          <a:bodyPr wrap="square">
            <a:spAutoFit/>
          </a:bodyPr>
          <a:lstStyle/>
          <a:p>
            <a:pPr>
              <a:lnSpc>
                <a:spcPct val="100000"/>
              </a:lnSpc>
              <a:spcBef>
                <a:spcPts val="0"/>
              </a:spcBef>
            </a:pPr>
            <a:r>
              <a:rPr lang="pt-BR" dirty="0">
                <a:solidFill>
                  <a:schemeClr val="bg1"/>
                </a:solidFill>
                <a:latin typeface="Montserrat SemiBold" panose="00000700000000000000" pitchFamily="2" charset="0"/>
              </a:rPr>
              <a:t>A disciplina na administração financeira, somada à força de vontade, garante o sucesso do plano</a:t>
            </a:r>
            <a:r>
              <a:rPr lang="pt-BR" dirty="0" smtClean="0">
                <a:solidFill>
                  <a:schemeClr val="bg1"/>
                </a:solidFill>
                <a:latin typeface="Montserrat SemiBold" panose="00000700000000000000" pitchFamily="2" charset="0"/>
              </a:rPr>
              <a:t>.</a:t>
            </a:r>
            <a:endParaRPr lang="pt-BR" dirty="0">
              <a:solidFill>
                <a:schemeClr val="bg1"/>
              </a:solidFill>
              <a:latin typeface="Montserrat SemiBold" panose="00000700000000000000" pitchFamily="2" charset="0"/>
            </a:endParaRPr>
          </a:p>
        </p:txBody>
      </p:sp>
    </p:spTree>
    <p:extLst>
      <p:ext uri="{BB962C8B-B14F-4D97-AF65-F5344CB8AC3E}">
        <p14:creationId xmlns:p14="http://schemas.microsoft.com/office/powerpoint/2010/main" val="932894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379942" y="1784350"/>
            <a:ext cx="6686550" cy="3540125"/>
          </a:xfrm>
        </p:spPr>
        <p:txBody>
          <a:bodyPr wrap="square">
            <a:spAutoFit/>
          </a:bodyPr>
          <a:lstStyle/>
          <a:p>
            <a:pPr>
              <a:lnSpc>
                <a:spcPct val="100000"/>
              </a:lnSpc>
            </a:pPr>
            <a:r>
              <a:rPr lang="pt-BR" sz="3200" dirty="0">
                <a:latin typeface="Montserrat SemiBold" panose="00000700000000000000" pitchFamily="2" charset="0"/>
              </a:rPr>
              <a:t>“Todos devem aprender a tomar notas de suas despesas. Alguns o negligenciam como não sendo coisa essencial; é um erro, porém. Todas as despesas devem ser anotadas com exatidão.</a:t>
            </a:r>
          </a:p>
        </p:txBody>
      </p:sp>
      <p:sp>
        <p:nvSpPr>
          <p:cNvPr id="3" name="Subtítulo 2"/>
          <p:cNvSpPr txBox="1">
            <a:spLocks/>
          </p:cNvSpPr>
          <p:nvPr/>
        </p:nvSpPr>
        <p:spPr>
          <a:xfrm>
            <a:off x="4379942" y="5604579"/>
            <a:ext cx="2182197"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latin typeface="Montserrat SemiBold" panose="00000700000000000000" pitchFamily="2" charset="0"/>
              </a:rPr>
              <a:t>Ellen G. White</a:t>
            </a:r>
            <a:endParaRPr lang="pt-BR" sz="1400" i="1" dirty="0">
              <a:latin typeface="Montserrat SemiBold" panose="00000700000000000000" pitchFamily="2" charset="0"/>
            </a:endParaRPr>
          </a:p>
        </p:txBody>
      </p:sp>
    </p:spTree>
    <p:extLst>
      <p:ext uri="{BB962C8B-B14F-4D97-AF65-F5344CB8AC3E}">
        <p14:creationId xmlns:p14="http://schemas.microsoft.com/office/powerpoint/2010/main" val="78553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16180" y="1646238"/>
            <a:ext cx="6038850" cy="954087"/>
          </a:xfrm>
        </p:spPr>
        <p:txBody>
          <a:bodyPr>
            <a:spAutoFit/>
          </a:bodyPr>
          <a:lstStyle/>
          <a:p>
            <a:pPr>
              <a:lnSpc>
                <a:spcPct val="100000"/>
              </a:lnSpc>
            </a:pPr>
            <a:r>
              <a:rPr lang="pt-BR" sz="2800" dirty="0">
                <a:solidFill>
                  <a:srgbClr val="FFDB6B"/>
                </a:solidFill>
                <a:latin typeface="Montserrat SemiBold" panose="00000700000000000000" pitchFamily="2" charset="0"/>
              </a:rPr>
              <a:t>QUEM DEVE ELABORAR </a:t>
            </a:r>
            <a:r>
              <a:rPr lang="pt-BR" sz="2800" dirty="0" smtClean="0">
                <a:solidFill>
                  <a:srgbClr val="FFDB6B"/>
                </a:solidFill>
                <a:latin typeface="Montserrat SemiBold" panose="00000700000000000000" pitchFamily="2" charset="0"/>
              </a:rPr>
              <a:t>   </a:t>
            </a:r>
            <a:br>
              <a:rPr lang="pt-BR" sz="2800" dirty="0" smtClean="0">
                <a:solidFill>
                  <a:srgbClr val="FFDB6B"/>
                </a:solidFill>
                <a:latin typeface="Montserrat SemiBold" panose="00000700000000000000" pitchFamily="2" charset="0"/>
              </a:rPr>
            </a:br>
            <a:r>
              <a:rPr lang="pt-BR" sz="2800" dirty="0" smtClean="0">
                <a:solidFill>
                  <a:srgbClr val="FFDB6B"/>
                </a:solidFill>
                <a:latin typeface="Montserrat SemiBold" panose="00000700000000000000" pitchFamily="2" charset="0"/>
              </a:rPr>
              <a:t>O </a:t>
            </a:r>
            <a:r>
              <a:rPr lang="pt-BR" sz="2800" dirty="0">
                <a:solidFill>
                  <a:srgbClr val="FFDB6B"/>
                </a:solidFill>
                <a:latin typeface="Montserrat SemiBold" panose="00000700000000000000" pitchFamily="2" charset="0"/>
              </a:rPr>
              <a:t>ORÇAMENTO?</a:t>
            </a:r>
            <a:endParaRPr lang="pt-BR" sz="2800" dirty="0">
              <a:solidFill>
                <a:schemeClr val="bg1"/>
              </a:solidFill>
              <a:latin typeface="Montserrat SemiBold" panose="00000700000000000000" pitchFamily="2" charset="0"/>
            </a:endParaRPr>
          </a:p>
        </p:txBody>
      </p:sp>
      <p:sp>
        <p:nvSpPr>
          <p:cNvPr id="3" name="Retângulo 2"/>
          <p:cNvSpPr/>
          <p:nvPr/>
        </p:nvSpPr>
        <p:spPr>
          <a:xfrm>
            <a:off x="5359030" y="2748327"/>
            <a:ext cx="6096000" cy="2308324"/>
          </a:xfrm>
          <a:prstGeom prst="rect">
            <a:avLst/>
          </a:prstGeom>
        </p:spPr>
        <p:txBody>
          <a:bodyPr>
            <a:spAutoFit/>
          </a:bodyPr>
          <a:lstStyle/>
          <a:p>
            <a:r>
              <a:rPr lang="pt-BR" sz="2400" dirty="0">
                <a:solidFill>
                  <a:schemeClr val="bg1"/>
                </a:solidFill>
                <a:latin typeface="Montserrat SemiBold" panose="00000700000000000000" pitchFamily="2" charset="0"/>
              </a:rPr>
              <a:t>Essa é uma responsabilidade de ambos os cônjuges. Se os filhos já entendem o valor do dinheiro, eles devem ser incluídos como integrantes da “Comissão de planejamento financeiro familiar”.</a:t>
            </a:r>
            <a:endParaRPr lang="pt-BR" sz="2400" dirty="0"/>
          </a:p>
        </p:txBody>
      </p:sp>
    </p:spTree>
    <p:extLst>
      <p:ext uri="{BB962C8B-B14F-4D97-AF65-F5344CB8AC3E}">
        <p14:creationId xmlns:p14="http://schemas.microsoft.com/office/powerpoint/2010/main" val="9091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825" y="495300"/>
            <a:ext cx="1762126" cy="765949"/>
          </a:xfrm>
          <a:prstGeom prst="rect">
            <a:avLst/>
          </a:prstGeom>
        </p:spPr>
      </p:pic>
    </p:spTree>
    <p:extLst>
      <p:ext uri="{BB962C8B-B14F-4D97-AF65-F5344CB8AC3E}">
        <p14:creationId xmlns:p14="http://schemas.microsoft.com/office/powerpoint/2010/main" val="304420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25705" y="1674813"/>
            <a:ext cx="6038850" cy="954087"/>
          </a:xfrm>
        </p:spPr>
        <p:txBody>
          <a:bodyPr>
            <a:spAutoFit/>
          </a:bodyPr>
          <a:lstStyle/>
          <a:p>
            <a:pPr>
              <a:lnSpc>
                <a:spcPct val="100000"/>
              </a:lnSpc>
            </a:pPr>
            <a:r>
              <a:rPr lang="pt-BR" sz="2800" dirty="0" smtClean="0">
                <a:solidFill>
                  <a:srgbClr val="FFDB6B"/>
                </a:solidFill>
                <a:latin typeface="Montserrat SemiBold" panose="00000700000000000000" pitchFamily="2" charset="0"/>
              </a:rPr>
              <a:t>QUEM DEVE ADMINISTRAR </a:t>
            </a:r>
            <a:br>
              <a:rPr lang="pt-BR" sz="2800" dirty="0" smtClean="0">
                <a:solidFill>
                  <a:srgbClr val="FFDB6B"/>
                </a:solidFill>
                <a:latin typeface="Montserrat SemiBold" panose="00000700000000000000" pitchFamily="2" charset="0"/>
              </a:rPr>
            </a:br>
            <a:r>
              <a:rPr lang="pt-BR" sz="2800" dirty="0" smtClean="0">
                <a:solidFill>
                  <a:srgbClr val="FFDB6B"/>
                </a:solidFill>
                <a:latin typeface="Montserrat SemiBold" panose="00000700000000000000" pitchFamily="2" charset="0"/>
              </a:rPr>
              <a:t>O ORÇAMENTO?</a:t>
            </a:r>
            <a:endParaRPr lang="pt-BR" sz="2800" dirty="0">
              <a:solidFill>
                <a:schemeClr val="bg1"/>
              </a:solidFill>
              <a:latin typeface="Montserrat SemiBold" panose="00000700000000000000" pitchFamily="2" charset="0"/>
            </a:endParaRPr>
          </a:p>
        </p:txBody>
      </p:sp>
      <p:sp>
        <p:nvSpPr>
          <p:cNvPr id="3" name="Retângulo 2"/>
          <p:cNvSpPr/>
          <p:nvPr/>
        </p:nvSpPr>
        <p:spPr>
          <a:xfrm>
            <a:off x="5425705" y="2843510"/>
            <a:ext cx="5537570" cy="2246769"/>
          </a:xfrm>
          <a:prstGeom prst="rect">
            <a:avLst/>
          </a:prstGeom>
        </p:spPr>
        <p:txBody>
          <a:bodyPr wrap="square">
            <a:spAutoFit/>
          </a:bodyPr>
          <a:lstStyle/>
          <a:p>
            <a:r>
              <a:rPr lang="pt-BR" sz="2800" dirty="0" smtClean="0">
                <a:solidFill>
                  <a:schemeClr val="bg1"/>
                </a:solidFill>
                <a:latin typeface="Montserrat SemiBold" panose="00000700000000000000" pitchFamily="2" charset="0"/>
              </a:rPr>
              <a:t>A </a:t>
            </a:r>
            <a:r>
              <a:rPr lang="pt-BR" sz="2800" dirty="0">
                <a:solidFill>
                  <a:schemeClr val="bg1"/>
                </a:solidFill>
                <a:latin typeface="Montserrat SemiBold" panose="00000700000000000000" pitchFamily="2" charset="0"/>
              </a:rPr>
              <a:t>pessoa que tenha maior habilidade financeira administre o dinheiro, </a:t>
            </a:r>
            <a:endParaRPr lang="pt-BR" sz="2800" dirty="0" smtClean="0">
              <a:solidFill>
                <a:schemeClr val="bg1"/>
              </a:solidFill>
              <a:latin typeface="Montserrat SemiBold" panose="00000700000000000000" pitchFamily="2" charset="0"/>
            </a:endParaRPr>
          </a:p>
          <a:p>
            <a:r>
              <a:rPr lang="pt-BR" sz="2800" dirty="0" smtClean="0">
                <a:solidFill>
                  <a:schemeClr val="bg1"/>
                </a:solidFill>
                <a:latin typeface="Montserrat SemiBold" panose="00000700000000000000" pitchFamily="2" charset="0"/>
              </a:rPr>
              <a:t>não </a:t>
            </a:r>
            <a:r>
              <a:rPr lang="pt-BR" sz="2800" dirty="0">
                <a:solidFill>
                  <a:schemeClr val="bg1"/>
                </a:solidFill>
                <a:latin typeface="Montserrat SemiBold" panose="00000700000000000000" pitchFamily="2" charset="0"/>
              </a:rPr>
              <a:t>importa se for homem ou mulher.</a:t>
            </a:r>
            <a:endParaRPr lang="pt-BR" sz="2800" dirty="0"/>
          </a:p>
        </p:txBody>
      </p:sp>
    </p:spTree>
    <p:extLst>
      <p:ext uri="{BB962C8B-B14F-4D97-AF65-F5344CB8AC3E}">
        <p14:creationId xmlns:p14="http://schemas.microsoft.com/office/powerpoint/2010/main" val="3738074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3760819" y="863895"/>
            <a:ext cx="7392956"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800" dirty="0">
                <a:solidFill>
                  <a:srgbClr val="FFDB6B"/>
                </a:solidFill>
                <a:latin typeface="Montserrat ExtraBold" panose="00000900000000000000" pitchFamily="2" charset="0"/>
              </a:rPr>
              <a:t>AS VANTAGENS DO ORÇAMENTO</a:t>
            </a:r>
          </a:p>
        </p:txBody>
      </p:sp>
      <p:sp>
        <p:nvSpPr>
          <p:cNvPr id="5" name="CaixaDeTexto 4"/>
          <p:cNvSpPr txBox="1"/>
          <p:nvPr/>
        </p:nvSpPr>
        <p:spPr>
          <a:xfrm>
            <a:off x="3760819" y="1733550"/>
            <a:ext cx="7716807" cy="4247317"/>
          </a:xfrm>
          <a:prstGeom prst="rect">
            <a:avLst/>
          </a:prstGeom>
          <a:noFill/>
        </p:spPr>
        <p:txBody>
          <a:bodyPr wrap="square" rtlCol="0">
            <a:spAutoFit/>
          </a:bodyPr>
          <a:lstStyle/>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administrar melhor o dinheiro. Essa é a única </a:t>
            </a:r>
            <a:r>
              <a:rPr lang="pt-BR" sz="2400" dirty="0" err="1">
                <a:solidFill>
                  <a:schemeClr val="bg1"/>
                </a:solidFill>
                <a:latin typeface="Montserrat SemiBold" panose="00000700000000000000" pitchFamily="2" charset="0"/>
              </a:rPr>
              <a:t>maneirade</a:t>
            </a:r>
            <a:r>
              <a:rPr lang="pt-BR" sz="2400" dirty="0">
                <a:solidFill>
                  <a:schemeClr val="bg1"/>
                </a:solidFill>
                <a:latin typeface="Montserrat SemiBold" panose="00000700000000000000" pitchFamily="2" charset="0"/>
              </a:rPr>
              <a:t> saber onde o gastamos.</a:t>
            </a:r>
          </a:p>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alcançar as metas familiares.</a:t>
            </a:r>
          </a:p>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viver livre de dívidas supérfluas</a:t>
            </a:r>
          </a:p>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controlar as despesas.</a:t>
            </a:r>
          </a:p>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economizar para o futuro.</a:t>
            </a:r>
          </a:p>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evitar conflitos conjugais e familiares.</a:t>
            </a:r>
          </a:p>
          <a:p>
            <a:pPr marL="457200" indent="-457200">
              <a:spcBef>
                <a:spcPts val="600"/>
              </a:spcBef>
              <a:buFont typeface="+mj-lt"/>
              <a:buAutoNum type="arabicPeriod"/>
            </a:pPr>
            <a:r>
              <a:rPr lang="pt-BR" sz="2400" dirty="0" smtClean="0">
                <a:solidFill>
                  <a:schemeClr val="bg1"/>
                </a:solidFill>
                <a:latin typeface="Montserrat SemiBold" panose="00000700000000000000" pitchFamily="2" charset="0"/>
              </a:rPr>
              <a:t>Ajuda </a:t>
            </a:r>
            <a:r>
              <a:rPr lang="pt-BR" sz="2400" dirty="0">
                <a:solidFill>
                  <a:schemeClr val="bg1"/>
                </a:solidFill>
                <a:latin typeface="Montserrat SemiBold" panose="00000700000000000000" pitchFamily="2" charset="0"/>
              </a:rPr>
              <a:t>a ser fiel a Deus na devolução dos dízimos.</a:t>
            </a:r>
          </a:p>
        </p:txBody>
      </p:sp>
    </p:spTree>
    <p:extLst>
      <p:ext uri="{BB962C8B-B14F-4D97-AF65-F5344CB8AC3E}">
        <p14:creationId xmlns:p14="http://schemas.microsoft.com/office/powerpoint/2010/main" val="92716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391026" y="1479550"/>
            <a:ext cx="6134100" cy="3540125"/>
          </a:xfrm>
        </p:spPr>
        <p:txBody>
          <a:bodyPr>
            <a:spAutoFit/>
          </a:bodyPr>
          <a:lstStyle/>
          <a:p>
            <a:pPr>
              <a:lnSpc>
                <a:spcPct val="100000"/>
              </a:lnSpc>
            </a:pPr>
            <a:r>
              <a:rPr lang="pt-BR" sz="2800" dirty="0">
                <a:latin typeface="Montserrat SemiBold" panose="00000700000000000000" pitchFamily="2" charset="0"/>
              </a:rPr>
              <a:t>“Quando ainda bem jovens, devem os filhos ser ensinados a ler, a escrever e compreender algarismos, de maneira que mantenham sua própria contabilidade. Podem progredir, avançando passo a passo neste conhecimento. […].”</a:t>
            </a:r>
          </a:p>
        </p:txBody>
      </p:sp>
      <p:sp>
        <p:nvSpPr>
          <p:cNvPr id="3" name="Subtítulo 2"/>
          <p:cNvSpPr txBox="1">
            <a:spLocks/>
          </p:cNvSpPr>
          <p:nvPr/>
        </p:nvSpPr>
        <p:spPr>
          <a:xfrm>
            <a:off x="4391026" y="5337879"/>
            <a:ext cx="2182197"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latin typeface="Montserrat SemiBold" panose="00000700000000000000" pitchFamily="2" charset="0"/>
              </a:rPr>
              <a:t>Ellen G. White</a:t>
            </a:r>
            <a:endParaRPr lang="pt-BR" sz="1400" i="1" dirty="0">
              <a:latin typeface="Montserrat SemiBold" panose="00000700000000000000" pitchFamily="2" charset="0"/>
            </a:endParaRPr>
          </a:p>
        </p:txBody>
      </p:sp>
    </p:spTree>
    <p:extLst>
      <p:ext uri="{BB962C8B-B14F-4D97-AF65-F5344CB8AC3E}">
        <p14:creationId xmlns:p14="http://schemas.microsoft.com/office/powerpoint/2010/main" val="385718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760819" y="828675"/>
            <a:ext cx="6221412" cy="954088"/>
          </a:xfrm>
        </p:spPr>
        <p:txBody>
          <a:bodyPr wrap="square">
            <a:spAutoFit/>
          </a:bodyPr>
          <a:lstStyle/>
          <a:p>
            <a:pPr>
              <a:lnSpc>
                <a:spcPct val="100000"/>
              </a:lnSpc>
            </a:pPr>
            <a:r>
              <a:rPr lang="pt-BR" sz="2800" dirty="0">
                <a:solidFill>
                  <a:srgbClr val="E52242"/>
                </a:solidFill>
                <a:latin typeface="Montserrat ExtraBold" panose="00000900000000000000" pitchFamily="2" charset="0"/>
              </a:rPr>
              <a:t>RECOMENDAÇÕES PARA CONTROLAR OS GASTOS </a:t>
            </a:r>
          </a:p>
        </p:txBody>
      </p:sp>
      <p:sp>
        <p:nvSpPr>
          <p:cNvPr id="4" name="CaixaDeTexto 3"/>
          <p:cNvSpPr txBox="1"/>
          <p:nvPr/>
        </p:nvSpPr>
        <p:spPr>
          <a:xfrm>
            <a:off x="3760819" y="2076450"/>
            <a:ext cx="7716807" cy="3662541"/>
          </a:xfrm>
          <a:prstGeom prst="rect">
            <a:avLst/>
          </a:prstGeom>
          <a:noFill/>
        </p:spPr>
        <p:txBody>
          <a:bodyPr wrap="square" rtlCol="0">
            <a:spAutoFit/>
          </a:bodyPr>
          <a:lstStyle/>
          <a:p>
            <a:pPr marL="457200" indent="-457200">
              <a:spcBef>
                <a:spcPts val="1200"/>
              </a:spcBef>
              <a:buFont typeface="+mj-lt"/>
              <a:buAutoNum type="arabicPeriod"/>
            </a:pPr>
            <a:r>
              <a:rPr lang="pt-BR" sz="2400" dirty="0" smtClean="0">
                <a:latin typeface="Montserrat SemiBold" panose="00000700000000000000" pitchFamily="2" charset="0"/>
              </a:rPr>
              <a:t>Não espere as datas especiais para </a:t>
            </a:r>
            <a:r>
              <a:rPr lang="pt-BR" sz="2400" dirty="0" smtClean="0">
                <a:latin typeface="Montserrat SemiBold" panose="00000700000000000000" pitchFamily="2" charset="0"/>
              </a:rPr>
              <a:t>comprar.</a:t>
            </a:r>
            <a:endParaRPr lang="pt-BR" sz="2400" dirty="0" smtClean="0">
              <a:latin typeface="Montserrat SemiBold" panose="00000700000000000000" pitchFamily="2" charset="0"/>
            </a:endParaRPr>
          </a:p>
          <a:p>
            <a:pPr marL="457200" indent="-457200">
              <a:spcBef>
                <a:spcPts val="1200"/>
              </a:spcBef>
              <a:buFont typeface="+mj-lt"/>
              <a:buAutoNum type="arabicPeriod"/>
            </a:pPr>
            <a:r>
              <a:rPr lang="pt-BR" sz="2400" dirty="0" smtClean="0">
                <a:latin typeface="Montserrat SemiBold" panose="00000700000000000000" pitchFamily="2" charset="0"/>
              </a:rPr>
              <a:t>Não se deixe levar por sentimentos de </a:t>
            </a:r>
            <a:r>
              <a:rPr lang="pt-BR" sz="2400" dirty="0" smtClean="0">
                <a:latin typeface="Montserrat SemiBold" panose="00000700000000000000" pitchFamily="2" charset="0"/>
              </a:rPr>
              <a:t>inveja.</a:t>
            </a:r>
            <a:endParaRPr lang="pt-BR" sz="2400" dirty="0" smtClean="0">
              <a:latin typeface="Montserrat SemiBold" panose="00000700000000000000" pitchFamily="2" charset="0"/>
            </a:endParaRPr>
          </a:p>
          <a:p>
            <a:pPr marL="457200" indent="-457200">
              <a:spcBef>
                <a:spcPts val="1200"/>
              </a:spcBef>
              <a:buFont typeface="+mj-lt"/>
              <a:buAutoNum type="arabicPeriod"/>
            </a:pPr>
            <a:r>
              <a:rPr lang="pt-BR" sz="2400" dirty="0" smtClean="0">
                <a:latin typeface="Montserrat SemiBold" panose="00000700000000000000" pitchFamily="2" charset="0"/>
              </a:rPr>
              <a:t>Não use cartões de crédito se não tem domínio </a:t>
            </a:r>
            <a:r>
              <a:rPr lang="pt-BR" sz="2400" dirty="0" smtClean="0">
                <a:latin typeface="Montserrat SemiBold" panose="00000700000000000000" pitchFamily="2" charset="0"/>
              </a:rPr>
              <a:t>próprio.</a:t>
            </a:r>
            <a:endParaRPr lang="pt-BR" sz="2400" dirty="0" smtClean="0">
              <a:latin typeface="Montserrat SemiBold" panose="00000700000000000000" pitchFamily="2" charset="0"/>
            </a:endParaRPr>
          </a:p>
          <a:p>
            <a:pPr marL="457200" indent="-457200">
              <a:spcBef>
                <a:spcPts val="1200"/>
              </a:spcBef>
              <a:buFont typeface="+mj-lt"/>
              <a:buAutoNum type="arabicPeriod"/>
            </a:pPr>
            <a:r>
              <a:rPr lang="pt-BR" sz="2400" dirty="0" smtClean="0">
                <a:latin typeface="Montserrat SemiBold" panose="00000700000000000000" pitchFamily="2" charset="0"/>
              </a:rPr>
              <a:t>Não leve um estilo de vida mais elevado do que permitem suas </a:t>
            </a:r>
            <a:r>
              <a:rPr lang="pt-BR" sz="2400" dirty="0" smtClean="0">
                <a:latin typeface="Montserrat SemiBold" panose="00000700000000000000" pitchFamily="2" charset="0"/>
              </a:rPr>
              <a:t>entradas.</a:t>
            </a:r>
            <a:endParaRPr lang="pt-BR" sz="2400" dirty="0" smtClean="0">
              <a:latin typeface="Montserrat SemiBold" panose="00000700000000000000" pitchFamily="2" charset="0"/>
            </a:endParaRPr>
          </a:p>
          <a:p>
            <a:pPr marL="457200" indent="-457200">
              <a:spcBef>
                <a:spcPts val="1200"/>
              </a:spcBef>
              <a:buFont typeface="+mj-lt"/>
              <a:buAutoNum type="arabicPeriod"/>
            </a:pPr>
            <a:r>
              <a:rPr lang="pt-BR" sz="2400" dirty="0" smtClean="0">
                <a:latin typeface="Montserrat SemiBold" panose="00000700000000000000" pitchFamily="2" charset="0"/>
              </a:rPr>
              <a:t>Não compre por </a:t>
            </a:r>
            <a:r>
              <a:rPr lang="pt-BR" sz="2400" dirty="0" smtClean="0">
                <a:latin typeface="Montserrat SemiBold" panose="00000700000000000000" pitchFamily="2" charset="0"/>
              </a:rPr>
              <a:t>impulso.</a:t>
            </a:r>
            <a:endParaRPr lang="pt-BR" sz="2400" dirty="0">
              <a:latin typeface="Montserrat SemiBold" panose="00000700000000000000" pitchFamily="2" charset="0"/>
            </a:endParaRPr>
          </a:p>
        </p:txBody>
      </p:sp>
    </p:spTree>
    <p:extLst>
      <p:ext uri="{BB962C8B-B14F-4D97-AF65-F5344CB8AC3E}">
        <p14:creationId xmlns:p14="http://schemas.microsoft.com/office/powerpoint/2010/main" val="176289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3760818" y="1047750"/>
            <a:ext cx="7231032" cy="3816429"/>
          </a:xfrm>
          <a:prstGeom prst="rect">
            <a:avLst/>
          </a:prstGeom>
          <a:noFill/>
        </p:spPr>
        <p:txBody>
          <a:bodyPr wrap="square" rtlCol="0">
            <a:spAutoFit/>
          </a:bodyPr>
          <a:lstStyle/>
          <a:p>
            <a:pPr marL="457200" indent="-457200">
              <a:spcBef>
                <a:spcPts val="1200"/>
              </a:spcBef>
              <a:buFont typeface="+mj-lt"/>
              <a:buAutoNum type="arabicPeriod" startAt="6"/>
            </a:pPr>
            <a:r>
              <a:rPr lang="pt-BR" sz="2400" dirty="0" smtClean="0">
                <a:latin typeface="Montserrat SemiBold" panose="00000700000000000000" pitchFamily="2" charset="0"/>
              </a:rPr>
              <a:t>Evite comprar só para satisfazer seus desejos.</a:t>
            </a:r>
          </a:p>
          <a:p>
            <a:pPr marL="457200" indent="-457200">
              <a:spcBef>
                <a:spcPts val="1200"/>
              </a:spcBef>
              <a:buFont typeface="+mj-lt"/>
              <a:buAutoNum type="arabicPeriod" startAt="6"/>
            </a:pPr>
            <a:r>
              <a:rPr lang="pt-BR" sz="2400" dirty="0" smtClean="0">
                <a:latin typeface="Montserrat SemiBold" panose="00000700000000000000" pitchFamily="2" charset="0"/>
              </a:rPr>
              <a:t>Procure comprar à vista.</a:t>
            </a:r>
          </a:p>
          <a:p>
            <a:pPr marL="457200" indent="-457200">
              <a:spcBef>
                <a:spcPts val="1200"/>
              </a:spcBef>
              <a:buFont typeface="+mj-lt"/>
              <a:buAutoNum type="arabicPeriod" startAt="6"/>
            </a:pPr>
            <a:r>
              <a:rPr lang="pt-BR" sz="2400" dirty="0" smtClean="0">
                <a:latin typeface="Montserrat SemiBold" panose="00000700000000000000" pitchFamily="2" charset="0"/>
              </a:rPr>
              <a:t>Prepare uma lista quando for às compras.</a:t>
            </a:r>
          </a:p>
          <a:p>
            <a:pPr marL="457200" indent="-457200">
              <a:spcBef>
                <a:spcPts val="1200"/>
              </a:spcBef>
              <a:buFont typeface="+mj-lt"/>
              <a:buAutoNum type="arabicPeriod" startAt="6"/>
            </a:pPr>
            <a:r>
              <a:rPr lang="pt-BR" sz="2400" dirty="0" smtClean="0">
                <a:latin typeface="Montserrat SemiBold" panose="00000700000000000000" pitchFamily="2" charset="0"/>
              </a:rPr>
              <a:t>Procure conselho ou orientação ao fazer uma compra importante.</a:t>
            </a:r>
          </a:p>
          <a:p>
            <a:pPr marL="457200" indent="-457200">
              <a:spcBef>
                <a:spcPts val="1200"/>
              </a:spcBef>
              <a:buFont typeface="+mj-lt"/>
              <a:buAutoNum type="arabicPeriod" startAt="6"/>
            </a:pPr>
            <a:r>
              <a:rPr lang="pt-BR" sz="2400" dirty="0" smtClean="0">
                <a:latin typeface="Montserrat SemiBold" panose="00000700000000000000" pitchFamily="2" charset="0"/>
              </a:rPr>
              <a:t>Evite se endividar.</a:t>
            </a:r>
          </a:p>
          <a:p>
            <a:pPr marL="457200" indent="-457200">
              <a:spcBef>
                <a:spcPts val="1200"/>
              </a:spcBef>
              <a:buFont typeface="+mj-lt"/>
              <a:buAutoNum type="arabicPeriod" startAt="6"/>
            </a:pPr>
            <a:r>
              <a:rPr lang="pt-BR" sz="2400" dirty="0" smtClean="0">
                <a:latin typeface="Montserrat SemiBold" panose="00000700000000000000" pitchFamily="2" charset="0"/>
              </a:rPr>
              <a:t>Viva contente com o que tem.</a:t>
            </a:r>
            <a:endParaRPr lang="pt-BR" sz="2400" dirty="0">
              <a:latin typeface="Montserrat SemiBold" panose="00000700000000000000" pitchFamily="2" charset="0"/>
            </a:endParaRPr>
          </a:p>
        </p:txBody>
      </p:sp>
    </p:spTree>
    <p:extLst>
      <p:ext uri="{BB962C8B-B14F-4D97-AF65-F5344CB8AC3E}">
        <p14:creationId xmlns:p14="http://schemas.microsoft.com/office/powerpoint/2010/main" val="129118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a:spLocks noGrp="1"/>
          </p:cNvSpPr>
          <p:nvPr>
            <p:ph type="title" idx="4294967295"/>
          </p:nvPr>
        </p:nvSpPr>
        <p:spPr>
          <a:xfrm>
            <a:off x="1346662" y="1252538"/>
            <a:ext cx="7988300" cy="3538537"/>
          </a:xfrm>
        </p:spPr>
        <p:txBody>
          <a:bodyPr wrap="square">
            <a:spAutoFit/>
          </a:bodyPr>
          <a:lstStyle/>
          <a:p>
            <a:pPr>
              <a:lnSpc>
                <a:spcPct val="100000"/>
              </a:lnSpc>
            </a:pPr>
            <a:r>
              <a:rPr lang="pt-BR" sz="3200" dirty="0" smtClean="0">
                <a:solidFill>
                  <a:schemeClr val="bg1"/>
                </a:solidFill>
                <a:latin typeface="Montserrat SemiBold" panose="00000700000000000000" pitchFamily="2" charset="0"/>
              </a:rPr>
              <a:t>Os </a:t>
            </a:r>
            <a:r>
              <a:rPr lang="pt-BR" sz="3200" dirty="0">
                <a:solidFill>
                  <a:schemeClr val="bg1"/>
                </a:solidFill>
                <a:latin typeface="Montserrat SemiBold" panose="00000700000000000000" pitchFamily="2" charset="0"/>
              </a:rPr>
              <a:t>valores de uma pessoa são refletidos na forma com que emprega seu dinheiro, e essa forma representa seus valores pessoais, o que pensa de si mesmo, do cônjuge e dos filhos. O dinheiro fala bem ou mal de você.</a:t>
            </a:r>
            <a:endParaRPr lang="pt-BR" sz="4000" dirty="0">
              <a:solidFill>
                <a:srgbClr val="FFDB6B"/>
              </a:solidFill>
              <a:latin typeface="Montserrat SemiBold" panose="00000700000000000000" pitchFamily="2" charset="0"/>
            </a:endParaRPr>
          </a:p>
        </p:txBody>
      </p:sp>
    </p:spTree>
    <p:extLst>
      <p:ext uri="{BB962C8B-B14F-4D97-AF65-F5344CB8AC3E}">
        <p14:creationId xmlns:p14="http://schemas.microsoft.com/office/powerpoint/2010/main" val="77000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93837" y="1732886"/>
            <a:ext cx="6761937" cy="3032125"/>
          </a:xfrm>
        </p:spPr>
        <p:txBody>
          <a:bodyPr>
            <a:normAutofit/>
          </a:bodyPr>
          <a:lstStyle/>
          <a:p>
            <a:pPr>
              <a:lnSpc>
                <a:spcPct val="100000"/>
              </a:lnSpc>
            </a:pPr>
            <a:r>
              <a:rPr lang="pt-BR" sz="3200" dirty="0">
                <a:solidFill>
                  <a:schemeClr val="bg1"/>
                </a:solidFill>
                <a:latin typeface="Montserrat SemiBold" panose="00000700000000000000" pitchFamily="2" charset="0"/>
              </a:rPr>
              <a:t>“Se um de vocês quer construir uma torre, primeiro senta e calcula quanto vai custar, para ver se o dinheiro dá.” </a:t>
            </a:r>
          </a:p>
        </p:txBody>
      </p:sp>
      <p:sp>
        <p:nvSpPr>
          <p:cNvPr id="3" name="Subtítulo 2"/>
          <p:cNvSpPr txBox="1">
            <a:spLocks/>
          </p:cNvSpPr>
          <p:nvPr/>
        </p:nvSpPr>
        <p:spPr>
          <a:xfrm>
            <a:off x="993837" y="4765011"/>
            <a:ext cx="4738396"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err="1">
                <a:solidFill>
                  <a:srgbClr val="FFDB6B"/>
                </a:solidFill>
                <a:latin typeface="Montserrat SemiBold" panose="00000700000000000000" pitchFamily="2" charset="0"/>
              </a:rPr>
              <a:t>Lc</a:t>
            </a:r>
            <a:r>
              <a:rPr lang="en-US" sz="1400" i="1" dirty="0">
                <a:solidFill>
                  <a:srgbClr val="FFDB6B"/>
                </a:solidFill>
                <a:latin typeface="Montserrat SemiBold" panose="00000700000000000000" pitchFamily="2" charset="0"/>
              </a:rPr>
              <a:t> 14:28, NTLH</a:t>
            </a:r>
            <a:endParaRPr lang="pt-BR" sz="1400" i="1" dirty="0">
              <a:solidFill>
                <a:srgbClr val="FFDB6B"/>
              </a:solidFill>
              <a:latin typeface="Montserrat SemiBold" panose="00000700000000000000" pitchFamily="2" charset="0"/>
            </a:endParaRPr>
          </a:p>
        </p:txBody>
      </p:sp>
    </p:spTree>
    <p:extLst>
      <p:ext uri="{BB962C8B-B14F-4D97-AF65-F5344CB8AC3E}">
        <p14:creationId xmlns:p14="http://schemas.microsoft.com/office/powerpoint/2010/main" val="367329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622262" y="1287838"/>
            <a:ext cx="5148262" cy="4302125"/>
          </a:xfrm>
        </p:spPr>
        <p:txBody>
          <a:bodyPr>
            <a:noAutofit/>
          </a:bodyPr>
          <a:lstStyle/>
          <a:p>
            <a:pPr>
              <a:lnSpc>
                <a:spcPct val="100000"/>
              </a:lnSpc>
            </a:pPr>
            <a:r>
              <a:rPr lang="pt-BR" sz="3200" dirty="0">
                <a:solidFill>
                  <a:schemeClr val="bg1"/>
                </a:solidFill>
                <a:latin typeface="Montserrat SemiBold" panose="00000700000000000000" pitchFamily="2" charset="0"/>
              </a:rPr>
              <a:t>90% dos casais que </a:t>
            </a:r>
            <a:r>
              <a:rPr lang="pt-BR" sz="3200" dirty="0" smtClean="0">
                <a:solidFill>
                  <a:schemeClr val="bg1"/>
                </a:solidFill>
                <a:latin typeface="Montserrat SemiBold" panose="00000700000000000000" pitchFamily="2" charset="0"/>
              </a:rPr>
              <a:t/>
            </a:r>
            <a:br>
              <a:rPr lang="pt-BR" sz="3200" dirty="0" smtClean="0">
                <a:solidFill>
                  <a:schemeClr val="bg1"/>
                </a:solidFill>
                <a:latin typeface="Montserrat SemiBold" panose="00000700000000000000" pitchFamily="2" charset="0"/>
              </a:rPr>
            </a:br>
            <a:r>
              <a:rPr lang="pt-BR" sz="3200" dirty="0" smtClean="0">
                <a:solidFill>
                  <a:schemeClr val="bg1"/>
                </a:solidFill>
                <a:latin typeface="Montserrat SemiBold" panose="00000700000000000000" pitchFamily="2" charset="0"/>
              </a:rPr>
              <a:t>se </a:t>
            </a:r>
            <a:r>
              <a:rPr lang="pt-BR" sz="3200" dirty="0">
                <a:solidFill>
                  <a:schemeClr val="bg1"/>
                </a:solidFill>
                <a:latin typeface="Montserrat SemiBold" panose="00000700000000000000" pitchFamily="2" charset="0"/>
              </a:rPr>
              <a:t>divorciam apontam o aspecto financeiro como um dos mais importantes no desenvolvimento do conflito”.</a:t>
            </a:r>
          </a:p>
        </p:txBody>
      </p:sp>
    </p:spTree>
    <p:extLst>
      <p:ext uri="{BB962C8B-B14F-4D97-AF65-F5344CB8AC3E}">
        <p14:creationId xmlns:p14="http://schemas.microsoft.com/office/powerpoint/2010/main" val="16259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760818" y="777875"/>
            <a:ext cx="7793037" cy="866775"/>
          </a:xfrm>
        </p:spPr>
        <p:txBody>
          <a:bodyPr wrap="square">
            <a:spAutoFit/>
          </a:bodyPr>
          <a:lstStyle/>
          <a:p>
            <a:r>
              <a:rPr lang="pt-BR" sz="2800" dirty="0">
                <a:solidFill>
                  <a:srgbClr val="E52242"/>
                </a:solidFill>
                <a:latin typeface="Montserrat SemiBold" panose="00000700000000000000" pitchFamily="2" charset="0"/>
              </a:rPr>
              <a:t>Perguntas importantes para serem discutidas antes do casamento: </a:t>
            </a:r>
          </a:p>
        </p:txBody>
      </p:sp>
      <p:sp>
        <p:nvSpPr>
          <p:cNvPr id="4" name="CaixaDeTexto 3"/>
          <p:cNvSpPr txBox="1"/>
          <p:nvPr/>
        </p:nvSpPr>
        <p:spPr>
          <a:xfrm>
            <a:off x="3760818" y="1847850"/>
            <a:ext cx="7277100" cy="393954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pt-BR" sz="2000" dirty="0">
                <a:latin typeface="Montserrat SemiBold" panose="00000700000000000000" pitchFamily="2" charset="0"/>
              </a:rPr>
              <a:t>Viverão com o salário de um dos dois ou de ambos? </a:t>
            </a:r>
            <a:endParaRPr lang="pt-BR" sz="2000" dirty="0" smtClean="0">
              <a:latin typeface="Montserrat SemiBold" panose="00000700000000000000" pitchFamily="2" charset="0"/>
            </a:endParaRPr>
          </a:p>
          <a:p>
            <a:pPr marL="285750" indent="-285750">
              <a:spcBef>
                <a:spcPts val="600"/>
              </a:spcBef>
              <a:buFont typeface="Arial" panose="020B0604020202020204" pitchFamily="34" charset="0"/>
              <a:buChar char="•"/>
            </a:pPr>
            <a:r>
              <a:rPr lang="pt-BR" sz="2000" dirty="0" smtClean="0">
                <a:latin typeface="Montserrat SemiBold" panose="00000700000000000000" pitchFamily="2" charset="0"/>
              </a:rPr>
              <a:t>Você </a:t>
            </a:r>
            <a:r>
              <a:rPr lang="pt-BR" sz="2000" dirty="0">
                <a:latin typeface="Montserrat SemiBold" panose="00000700000000000000" pitchFamily="2" charset="0"/>
              </a:rPr>
              <a:t>está de acordo que sua esposa trabalhe? </a:t>
            </a:r>
            <a:endParaRPr lang="pt-BR" sz="2000" dirty="0" smtClean="0">
              <a:latin typeface="Montserrat SemiBold" panose="00000700000000000000" pitchFamily="2" charset="0"/>
            </a:endParaRPr>
          </a:p>
          <a:p>
            <a:pPr marL="285750" indent="-285750">
              <a:spcBef>
                <a:spcPts val="600"/>
              </a:spcBef>
              <a:buFont typeface="Arial" panose="020B0604020202020204" pitchFamily="34" charset="0"/>
              <a:buChar char="•"/>
            </a:pPr>
            <a:r>
              <a:rPr lang="pt-BR" sz="2000" dirty="0" smtClean="0">
                <a:latin typeface="Montserrat SemiBold" panose="00000700000000000000" pitchFamily="2" charset="0"/>
              </a:rPr>
              <a:t>Se </a:t>
            </a:r>
            <a:r>
              <a:rPr lang="pt-BR" sz="2000" dirty="0">
                <a:latin typeface="Montserrat SemiBold" panose="00000700000000000000" pitchFamily="2" charset="0"/>
              </a:rPr>
              <a:t>ambos trabalham, como dividirão as </a:t>
            </a:r>
            <a:r>
              <a:rPr lang="pt-BR" sz="2000" dirty="0" smtClean="0">
                <a:latin typeface="Montserrat SemiBold" panose="00000700000000000000" pitchFamily="2" charset="0"/>
              </a:rPr>
              <a:t>           despesas </a:t>
            </a:r>
            <a:r>
              <a:rPr lang="pt-BR" sz="2000" dirty="0">
                <a:latin typeface="Montserrat SemiBold" panose="00000700000000000000" pitchFamily="2" charset="0"/>
              </a:rPr>
              <a:t>de casa? </a:t>
            </a:r>
            <a:endParaRPr lang="pt-BR" sz="2000" dirty="0" smtClean="0">
              <a:latin typeface="Montserrat SemiBold" panose="00000700000000000000" pitchFamily="2" charset="0"/>
            </a:endParaRPr>
          </a:p>
          <a:p>
            <a:pPr marL="285750" indent="-285750">
              <a:spcBef>
                <a:spcPts val="600"/>
              </a:spcBef>
              <a:buFont typeface="Arial" panose="020B0604020202020204" pitchFamily="34" charset="0"/>
              <a:buChar char="•"/>
            </a:pPr>
            <a:r>
              <a:rPr lang="pt-BR" sz="2000" dirty="0" smtClean="0">
                <a:latin typeface="Montserrat SemiBold" panose="00000700000000000000" pitchFamily="2" charset="0"/>
              </a:rPr>
              <a:t>Terão </a:t>
            </a:r>
            <a:r>
              <a:rPr lang="pt-BR" sz="2000" dirty="0">
                <a:latin typeface="Montserrat SemiBold" panose="00000700000000000000" pitchFamily="2" charset="0"/>
              </a:rPr>
              <a:t>conta bancária conjunta ou contas individuais? </a:t>
            </a:r>
            <a:endParaRPr lang="pt-BR" sz="2000" dirty="0" smtClean="0">
              <a:latin typeface="Montserrat SemiBold" panose="00000700000000000000" pitchFamily="2" charset="0"/>
            </a:endParaRPr>
          </a:p>
          <a:p>
            <a:pPr marL="285750" indent="-285750">
              <a:spcBef>
                <a:spcPts val="600"/>
              </a:spcBef>
              <a:buFont typeface="Arial" panose="020B0604020202020204" pitchFamily="34" charset="0"/>
              <a:buChar char="•"/>
            </a:pPr>
            <a:r>
              <a:rPr lang="pt-BR" sz="2000" dirty="0" smtClean="0">
                <a:latin typeface="Montserrat SemiBold" panose="00000700000000000000" pitchFamily="2" charset="0"/>
              </a:rPr>
              <a:t>Quem </a:t>
            </a:r>
            <a:r>
              <a:rPr lang="pt-BR" sz="2000" dirty="0">
                <a:latin typeface="Montserrat SemiBold" panose="00000700000000000000" pitchFamily="2" charset="0"/>
              </a:rPr>
              <a:t>será o responsável de administrar o orçamento familiar? </a:t>
            </a:r>
            <a:endParaRPr lang="pt-BR" sz="2000" dirty="0" smtClean="0">
              <a:latin typeface="Montserrat SemiBold" panose="00000700000000000000" pitchFamily="2" charset="0"/>
            </a:endParaRPr>
          </a:p>
          <a:p>
            <a:pPr marL="285750" indent="-285750">
              <a:spcBef>
                <a:spcPts val="600"/>
              </a:spcBef>
              <a:buFont typeface="Arial" panose="020B0604020202020204" pitchFamily="34" charset="0"/>
              <a:buChar char="•"/>
            </a:pPr>
            <a:r>
              <a:rPr lang="pt-BR" sz="2000" dirty="0" smtClean="0">
                <a:latin typeface="Montserrat SemiBold" panose="00000700000000000000" pitchFamily="2" charset="0"/>
              </a:rPr>
              <a:t>Ambos </a:t>
            </a:r>
            <a:r>
              <a:rPr lang="pt-BR" sz="2000" dirty="0">
                <a:latin typeface="Montserrat SemiBold" panose="00000700000000000000" pitchFamily="2" charset="0"/>
              </a:rPr>
              <a:t>têm as mesmas prioridades em </a:t>
            </a:r>
            <a:r>
              <a:rPr lang="pt-BR" sz="2000" dirty="0" smtClean="0">
                <a:latin typeface="Montserrat SemiBold" panose="00000700000000000000" pitchFamily="2" charset="0"/>
              </a:rPr>
              <a:t>           relação aos </a:t>
            </a:r>
            <a:r>
              <a:rPr lang="pt-BR" sz="2000" dirty="0">
                <a:latin typeface="Montserrat SemiBold" panose="00000700000000000000" pitchFamily="2" charset="0"/>
              </a:rPr>
              <a:t>gastos? </a:t>
            </a:r>
            <a:endParaRPr lang="pt-BR" sz="2000" dirty="0" smtClean="0">
              <a:latin typeface="Montserrat SemiBold" panose="00000700000000000000" pitchFamily="2" charset="0"/>
            </a:endParaRPr>
          </a:p>
          <a:p>
            <a:pPr marL="285750" indent="-285750">
              <a:spcBef>
                <a:spcPts val="600"/>
              </a:spcBef>
              <a:buFont typeface="Arial" panose="020B0604020202020204" pitchFamily="34" charset="0"/>
              <a:buChar char="•"/>
            </a:pPr>
            <a:r>
              <a:rPr lang="pt-BR" sz="2000" dirty="0" smtClean="0">
                <a:latin typeface="Montserrat SemiBold" panose="00000700000000000000" pitchFamily="2" charset="0"/>
              </a:rPr>
              <a:t>Ajudarão </a:t>
            </a:r>
            <a:r>
              <a:rPr lang="pt-BR" sz="2000" dirty="0">
                <a:latin typeface="Montserrat SemiBold" panose="00000700000000000000" pitchFamily="2" charset="0"/>
              </a:rPr>
              <a:t>economicamente os pais?</a:t>
            </a:r>
          </a:p>
        </p:txBody>
      </p:sp>
    </p:spTree>
    <p:extLst>
      <p:ext uri="{BB962C8B-B14F-4D97-AF65-F5344CB8AC3E}">
        <p14:creationId xmlns:p14="http://schemas.microsoft.com/office/powerpoint/2010/main" val="351665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396345" y="1325563"/>
            <a:ext cx="7034212" cy="3970337"/>
          </a:xfrm>
        </p:spPr>
        <p:txBody>
          <a:bodyPr wrap="square">
            <a:spAutoFit/>
          </a:bodyPr>
          <a:lstStyle/>
          <a:p>
            <a:pPr>
              <a:lnSpc>
                <a:spcPct val="100000"/>
              </a:lnSpc>
            </a:pPr>
            <a:r>
              <a:rPr lang="pt-BR" sz="2800" dirty="0" smtClean="0">
                <a:latin typeface="Montserrat SemiBold" panose="00000700000000000000" pitchFamily="2" charset="0"/>
              </a:rPr>
              <a:t>“</a:t>
            </a:r>
            <a:r>
              <a:rPr lang="pt-BR" sz="2800" dirty="0">
                <a:latin typeface="Montserrat SemiBold" panose="00000700000000000000" pitchFamily="2" charset="0"/>
              </a:rPr>
              <a:t>Muitos, muitíssimos, não se </a:t>
            </a:r>
            <a:r>
              <a:rPr lang="pt-BR" sz="2800" dirty="0" smtClean="0">
                <a:latin typeface="Montserrat SemiBold" panose="00000700000000000000" pitchFamily="2" charset="0"/>
              </a:rPr>
              <a:t/>
            </a:r>
            <a:br>
              <a:rPr lang="pt-BR" sz="2800" dirty="0" smtClean="0">
                <a:latin typeface="Montserrat SemiBold" panose="00000700000000000000" pitchFamily="2" charset="0"/>
              </a:rPr>
            </a:br>
            <a:r>
              <a:rPr lang="pt-BR" sz="2800" dirty="0" smtClean="0">
                <a:latin typeface="Montserrat SemiBold" panose="00000700000000000000" pitchFamily="2" charset="0"/>
              </a:rPr>
              <a:t>têm </a:t>
            </a:r>
            <a:r>
              <a:rPr lang="pt-BR" sz="2800" dirty="0">
                <a:latin typeface="Montserrat SemiBold" panose="00000700000000000000" pitchFamily="2" charset="0"/>
              </a:rPr>
              <a:t>educado o bastante para manter suas despesas nos limites </a:t>
            </a:r>
            <a:r>
              <a:rPr lang="pt-BR" sz="2800" dirty="0" smtClean="0">
                <a:latin typeface="Montserrat SemiBold" panose="00000700000000000000" pitchFamily="2" charset="0"/>
              </a:rPr>
              <a:t/>
            </a:r>
            <a:br>
              <a:rPr lang="pt-BR" sz="2800" dirty="0" smtClean="0">
                <a:latin typeface="Montserrat SemiBold" panose="00000700000000000000" pitchFamily="2" charset="0"/>
              </a:rPr>
            </a:br>
            <a:r>
              <a:rPr lang="pt-BR" sz="2800" dirty="0" smtClean="0">
                <a:latin typeface="Montserrat SemiBold" panose="00000700000000000000" pitchFamily="2" charset="0"/>
              </a:rPr>
              <a:t>de </a:t>
            </a:r>
            <a:r>
              <a:rPr lang="pt-BR" sz="2800" dirty="0">
                <a:latin typeface="Montserrat SemiBold" panose="00000700000000000000" pitchFamily="2" charset="0"/>
              </a:rPr>
              <a:t>seus rendimentos. Não aprendem a ajustar-se a circunstâncias, e tomam e tornam a tomar empréstimos, sobrecarregando-se de débitos, e consequentemente ficam desencorajados.”</a:t>
            </a:r>
          </a:p>
        </p:txBody>
      </p:sp>
      <p:sp>
        <p:nvSpPr>
          <p:cNvPr id="3" name="Subtítulo 2"/>
          <p:cNvSpPr txBox="1">
            <a:spLocks/>
          </p:cNvSpPr>
          <p:nvPr/>
        </p:nvSpPr>
        <p:spPr>
          <a:xfrm>
            <a:off x="4396345" y="5632711"/>
            <a:ext cx="2182197" cy="3421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i="1" dirty="0">
                <a:solidFill>
                  <a:srgbClr val="E41D42"/>
                </a:solidFill>
                <a:latin typeface="Montserrat SemiBold" panose="00000700000000000000" pitchFamily="2" charset="0"/>
              </a:rPr>
              <a:t>Ellen G. White</a:t>
            </a:r>
            <a:endParaRPr lang="pt-BR" sz="1400" i="1" dirty="0">
              <a:solidFill>
                <a:srgbClr val="E41D42"/>
              </a:solidFill>
              <a:latin typeface="Montserrat SemiBold" panose="00000700000000000000" pitchFamily="2" charset="0"/>
            </a:endParaRPr>
          </a:p>
        </p:txBody>
      </p:sp>
    </p:spTree>
    <p:extLst>
      <p:ext uri="{BB962C8B-B14F-4D97-AF65-F5344CB8AC3E}">
        <p14:creationId xmlns:p14="http://schemas.microsoft.com/office/powerpoint/2010/main" val="426925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5362083" y="833849"/>
            <a:ext cx="6001241" cy="954107"/>
          </a:xfrm>
          <a:prstGeom prst="rect">
            <a:avLst/>
          </a:prstGeom>
        </p:spPr>
        <p:txBody>
          <a:bodyPr wrap="square">
            <a:spAutoFit/>
          </a:bodyPr>
          <a:lstStyle/>
          <a:p>
            <a:r>
              <a:rPr lang="pt-BR" sz="2800" dirty="0">
                <a:solidFill>
                  <a:srgbClr val="E41D42"/>
                </a:solidFill>
                <a:latin typeface="Montserrat ExtraBold" panose="00000900000000000000" pitchFamily="2" charset="0"/>
                <a:ea typeface="Calibri" panose="020F0502020204030204" pitchFamily="34" charset="0"/>
                <a:cs typeface="Times New Roman" panose="02020603050405020304" pitchFamily="18" charset="0"/>
              </a:rPr>
              <a:t>OS PROBLEMAS FINANCEIROS DESTROEM A SAÚDE</a:t>
            </a:r>
            <a:endParaRPr lang="pt-BR" sz="2800" dirty="0">
              <a:solidFill>
                <a:srgbClr val="E41D42"/>
              </a:solidFill>
              <a:latin typeface="Montserrat ExtraBold" panose="00000900000000000000" pitchFamily="2" charset="0"/>
            </a:endParaRPr>
          </a:p>
        </p:txBody>
      </p:sp>
      <p:sp>
        <p:nvSpPr>
          <p:cNvPr id="6" name="CaixaDeTexto 5"/>
          <p:cNvSpPr txBox="1"/>
          <p:nvPr/>
        </p:nvSpPr>
        <p:spPr>
          <a:xfrm>
            <a:off x="5362083" y="1924050"/>
            <a:ext cx="6229350" cy="4308872"/>
          </a:xfrm>
          <a:prstGeom prst="rect">
            <a:avLst/>
          </a:prstGeom>
          <a:noFill/>
        </p:spPr>
        <p:txBody>
          <a:bodyPr wrap="square" rtlCol="0">
            <a:spAutoFit/>
          </a:bodyPr>
          <a:lstStyle/>
          <a:p>
            <a:pPr>
              <a:lnSpc>
                <a:spcPct val="100000"/>
              </a:lnSpc>
              <a:spcBef>
                <a:spcPts val="0"/>
              </a:spcBef>
            </a:pPr>
            <a:r>
              <a:rPr lang="pt-BR" dirty="0">
                <a:latin typeface="Montserrat SemiBold" panose="00000700000000000000" pitchFamily="2" charset="0"/>
              </a:rPr>
              <a:t>Bruce </a:t>
            </a:r>
            <a:r>
              <a:rPr lang="pt-BR" dirty="0" err="1">
                <a:latin typeface="Montserrat SemiBold" panose="00000700000000000000" pitchFamily="2" charset="0"/>
              </a:rPr>
              <a:t>McEwen</a:t>
            </a:r>
            <a:r>
              <a:rPr lang="pt-BR" dirty="0">
                <a:latin typeface="Montserrat SemiBold" panose="00000700000000000000" pitchFamily="2" charset="0"/>
              </a:rPr>
              <a:t>, psicólogo da Universidade de Yale, observou uma ampla gama de efeitos:</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Alteração da função imunológica, a ponto de acelerar a metástase de um câncer.</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Aumento na vulnerabilidade às infecções virais.</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Formação exacerbada de placas de ateromas, o que leva à arteriosclerose.</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Formação de coágulos sanguíneos (trombos), o que provoca, por exemplo, infarto do miocárdio.</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Aceleração do início de diabetes tipo 1 e 2.</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Piora em casos de ataques de asma.</a:t>
            </a:r>
          </a:p>
          <a:p>
            <a:pPr marL="285750" indent="-285750">
              <a:lnSpc>
                <a:spcPct val="100000"/>
              </a:lnSpc>
              <a:spcBef>
                <a:spcPts val="600"/>
              </a:spcBef>
              <a:buFont typeface="Arial" panose="020B0604020202020204" pitchFamily="34" charset="0"/>
              <a:buChar char="•"/>
            </a:pPr>
            <a:r>
              <a:rPr lang="pt-BR" dirty="0">
                <a:latin typeface="Montserrat SemiBold" panose="00000700000000000000" pitchFamily="2" charset="0"/>
              </a:rPr>
              <a:t>Ulceração do aparelho gastrointestinal.</a:t>
            </a:r>
          </a:p>
          <a:p>
            <a:pPr marL="285750" indent="-285750">
              <a:spcBef>
                <a:spcPts val="600"/>
              </a:spcBef>
              <a:buFont typeface="Arial" panose="020B0604020202020204" pitchFamily="34" charset="0"/>
              <a:buChar char="•"/>
            </a:pPr>
            <a:endParaRPr lang="pt-BR" dirty="0"/>
          </a:p>
        </p:txBody>
      </p:sp>
    </p:spTree>
    <p:extLst>
      <p:ext uri="{BB962C8B-B14F-4D97-AF65-F5344CB8AC3E}">
        <p14:creationId xmlns:p14="http://schemas.microsoft.com/office/powerpoint/2010/main" val="52772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5362083" y="833849"/>
            <a:ext cx="6001241" cy="1292662"/>
          </a:xfrm>
          <a:prstGeom prst="rect">
            <a:avLst/>
          </a:prstGeom>
        </p:spPr>
        <p:txBody>
          <a:bodyPr wrap="square">
            <a:spAutoFit/>
          </a:bodyPr>
          <a:lstStyle/>
          <a:p>
            <a:r>
              <a:rPr lang="pt-BR" sz="2600" dirty="0">
                <a:solidFill>
                  <a:srgbClr val="FFDB6B"/>
                </a:solidFill>
                <a:latin typeface="Montserrat ExtraBold" panose="00000900000000000000" pitchFamily="2" charset="0"/>
                <a:ea typeface="Calibri" panose="020F0502020204030204" pitchFamily="34" charset="0"/>
                <a:cs typeface="Times New Roman" panose="02020603050405020304" pitchFamily="18" charset="0"/>
              </a:rPr>
              <a:t>OS PROBLEMAS FINANCEIROS DESTROEM AS RELAÇÕES FAMILIARES</a:t>
            </a:r>
            <a:endParaRPr lang="pt-BR" sz="2600" dirty="0">
              <a:solidFill>
                <a:srgbClr val="FFDB6B"/>
              </a:solidFill>
              <a:latin typeface="Montserrat ExtraBold" panose="00000900000000000000" pitchFamily="2" charset="0"/>
            </a:endParaRPr>
          </a:p>
        </p:txBody>
      </p:sp>
      <p:sp>
        <p:nvSpPr>
          <p:cNvPr id="6" name="CaixaDeTexto 5"/>
          <p:cNvSpPr txBox="1"/>
          <p:nvPr/>
        </p:nvSpPr>
        <p:spPr>
          <a:xfrm>
            <a:off x="5362083" y="2352675"/>
            <a:ext cx="5877417" cy="1569660"/>
          </a:xfrm>
          <a:prstGeom prst="rect">
            <a:avLst/>
          </a:prstGeom>
          <a:noFill/>
        </p:spPr>
        <p:txBody>
          <a:bodyPr wrap="square" rtlCol="0">
            <a:spAutoFit/>
          </a:bodyPr>
          <a:lstStyle/>
          <a:p>
            <a:pPr>
              <a:lnSpc>
                <a:spcPct val="100000"/>
              </a:lnSpc>
              <a:spcBef>
                <a:spcPts val="0"/>
              </a:spcBef>
            </a:pPr>
            <a:r>
              <a:rPr lang="pt-BR" sz="2400" dirty="0">
                <a:solidFill>
                  <a:schemeClr val="bg1"/>
                </a:solidFill>
                <a:latin typeface="Montserrat SemiBold" panose="00000700000000000000" pitchFamily="2" charset="0"/>
              </a:rPr>
              <a:t>A falta de comunicação nessa área é uma das maiores causas de discórdia e uma das principais razões para o divórcio</a:t>
            </a:r>
            <a:r>
              <a:rPr lang="pt-BR" sz="2400" dirty="0" smtClean="0">
                <a:solidFill>
                  <a:schemeClr val="bg1"/>
                </a:solidFill>
                <a:latin typeface="Montserrat SemiBold" panose="00000700000000000000" pitchFamily="2" charset="0"/>
              </a:rPr>
              <a:t>.</a:t>
            </a:r>
            <a:endParaRPr lang="pt-BR" sz="2400" dirty="0">
              <a:solidFill>
                <a:schemeClr val="bg1"/>
              </a:solidFill>
              <a:latin typeface="Montserrat SemiBold" panose="00000700000000000000" pitchFamily="2" charset="0"/>
            </a:endParaRPr>
          </a:p>
        </p:txBody>
      </p:sp>
      <p:sp>
        <p:nvSpPr>
          <p:cNvPr id="2" name="Retângulo 1"/>
          <p:cNvSpPr/>
          <p:nvPr/>
        </p:nvSpPr>
        <p:spPr>
          <a:xfrm>
            <a:off x="5362083" y="3922335"/>
            <a:ext cx="6096000" cy="1938992"/>
          </a:xfrm>
          <a:prstGeom prst="rect">
            <a:avLst/>
          </a:prstGeom>
        </p:spPr>
        <p:txBody>
          <a:bodyPr>
            <a:spAutoFit/>
          </a:bodyPr>
          <a:lstStyle/>
          <a:p>
            <a:pPr>
              <a:lnSpc>
                <a:spcPct val="100000"/>
              </a:lnSpc>
              <a:spcBef>
                <a:spcPts val="0"/>
              </a:spcBef>
            </a:pPr>
            <a:r>
              <a:rPr lang="pt-BR" sz="2400" dirty="0">
                <a:solidFill>
                  <a:schemeClr val="bg1"/>
                </a:solidFill>
                <a:latin typeface="Montserrat SemiBold" panose="00000700000000000000" pitchFamily="2" charset="0"/>
              </a:rPr>
              <a:t>Uma regra essencial para medir a comunicação entre o casal é perguntar-lhes se ambos sabem quanto ganha o cônjuge e como repartem o dinheiro.</a:t>
            </a:r>
          </a:p>
        </p:txBody>
      </p:sp>
    </p:spTree>
    <p:extLst>
      <p:ext uri="{BB962C8B-B14F-4D97-AF65-F5344CB8AC3E}">
        <p14:creationId xmlns:p14="http://schemas.microsoft.com/office/powerpoint/2010/main" val="150631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5362083" y="833849"/>
            <a:ext cx="6001241" cy="892552"/>
          </a:xfrm>
          <a:prstGeom prst="rect">
            <a:avLst/>
          </a:prstGeom>
        </p:spPr>
        <p:txBody>
          <a:bodyPr wrap="square">
            <a:spAutoFit/>
          </a:bodyPr>
          <a:lstStyle/>
          <a:p>
            <a:r>
              <a:rPr lang="pt-BR" sz="2600" dirty="0">
                <a:solidFill>
                  <a:srgbClr val="E41D42"/>
                </a:solidFill>
                <a:latin typeface="Montserrat ExtraBold" panose="00000900000000000000" pitchFamily="2" charset="0"/>
                <a:ea typeface="Calibri" panose="020F0502020204030204" pitchFamily="34" charset="0"/>
                <a:cs typeface="Times New Roman" panose="02020603050405020304" pitchFamily="18" charset="0"/>
              </a:rPr>
              <a:t>OS PROBLEMAS FINANCEIROS DESTROEM A VIDA ESPIRITUAL</a:t>
            </a:r>
            <a:endParaRPr lang="pt-BR" sz="2600" dirty="0">
              <a:solidFill>
                <a:srgbClr val="E41D42"/>
              </a:solidFill>
              <a:latin typeface="Montserrat ExtraBold" panose="00000900000000000000" pitchFamily="2" charset="0"/>
            </a:endParaRPr>
          </a:p>
        </p:txBody>
      </p:sp>
      <p:sp>
        <p:nvSpPr>
          <p:cNvPr id="6" name="CaixaDeTexto 5"/>
          <p:cNvSpPr txBox="1"/>
          <p:nvPr/>
        </p:nvSpPr>
        <p:spPr>
          <a:xfrm>
            <a:off x="5423994" y="1905000"/>
            <a:ext cx="5877417" cy="3816429"/>
          </a:xfrm>
          <a:prstGeom prst="rect">
            <a:avLst/>
          </a:prstGeom>
          <a:noFill/>
        </p:spPr>
        <p:txBody>
          <a:bodyPr wrap="square" rtlCol="0">
            <a:spAutoFit/>
          </a:bodyPr>
          <a:lstStyle/>
          <a:p>
            <a:pPr>
              <a:lnSpc>
                <a:spcPct val="100000"/>
              </a:lnSpc>
              <a:spcBef>
                <a:spcPts val="0"/>
              </a:spcBef>
            </a:pPr>
            <a:r>
              <a:rPr lang="pt-BR" sz="2200" dirty="0">
                <a:latin typeface="Montserrat SemiBold" panose="00000700000000000000" pitchFamily="2" charset="0"/>
              </a:rPr>
              <a:t>Os problemas de uma pessoa carregada de ansiedade e com sintomas de depressão fazem com que ela não consiga desenvolver uma vida espiritual saudável. Sua mente perde a capacidade de concentração. Carece de energia mental. Essas pessoas dizem: “Minhas orações não chegam a Deus”. Separam-se de Deus, não O sentem, lhes custa confiar em um Deus pessoal a quem não veem.</a:t>
            </a:r>
          </a:p>
        </p:txBody>
      </p:sp>
    </p:spTree>
    <p:extLst>
      <p:ext uri="{BB962C8B-B14F-4D97-AF65-F5344CB8AC3E}">
        <p14:creationId xmlns:p14="http://schemas.microsoft.com/office/powerpoint/2010/main" val="251417322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1106</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25</vt:i4>
      </vt:variant>
    </vt:vector>
  </HeadingPairs>
  <TitlesOfParts>
    <vt:vector size="32" baseType="lpstr">
      <vt:lpstr>Calibri Light</vt:lpstr>
      <vt:lpstr>Calibri</vt:lpstr>
      <vt:lpstr>Montserrat ExtraBold</vt:lpstr>
      <vt:lpstr>Montserrat SemiBold</vt:lpstr>
      <vt:lpstr>Arial</vt:lpstr>
      <vt:lpstr>Times New Roman</vt:lpstr>
      <vt:lpstr>Tema do Office</vt:lpstr>
      <vt:lpstr>Apresentação do PowerPoint</vt:lpstr>
      <vt:lpstr>Apresentação do PowerPoint</vt:lpstr>
      <vt:lpstr>“Se um de vocês quer construir uma torre, primeiro senta e calcula quanto vai custar, para ver se o dinheiro dá.” </vt:lpstr>
      <vt:lpstr>90% dos casais que  se divorciam apontam o aspecto financeiro como um dos mais importantes no desenvolvimento do conflito”.</vt:lpstr>
      <vt:lpstr>Perguntas importantes para serem discutidas antes do casamento: </vt:lpstr>
      <vt:lpstr>“Muitos, muitíssimos, não se  têm educado o bastante para manter suas despesas nos limites  de seus rendimentos. Não aprendem a ajustar-se a circunstâncias, e tomam e tornam a tomar empréstimos, sobrecarregando-se de débitos, e consequentemente ficam desencorajados.”</vt:lpstr>
      <vt:lpstr>Apresentação do PowerPoint</vt:lpstr>
      <vt:lpstr>Apresentação do PowerPoint</vt:lpstr>
      <vt:lpstr>Apresentação do PowerPoint</vt:lpstr>
      <vt:lpstr>“Talvez não queira acreditar: se você quer ficar rico, o principal não é que saiba ganhar, mas que saiba economizar.” </vt:lpstr>
      <vt:lpstr>O QUE É UM ORÇAMENTO?  “É o que nos faz dizer para uma cédula de 100 reais para onde ela irá antes de utilizá-la, em vez de se perguntar aonde ela foi depois que desapareceu.”</vt:lpstr>
      <vt:lpstr>Apresentação do PowerPoint</vt:lpstr>
      <vt:lpstr>Apresentação do PowerPoint</vt:lpstr>
      <vt:lpstr>Definam suas despesas fixas, aquelas cujo valor já sabemos de antemão que iremos gastar mensalmente (aluguel da casa, energia elétrica, água, educação, alimentação, etc.). Definam, também, suas despesas variáveis, aquelas que não correspondem a uma quantia fixa, uma vez que flutuam a cada mês (vestidos, móveis, remédios, etc.)</vt:lpstr>
      <vt:lpstr>Apresentação do PowerPoint</vt:lpstr>
      <vt:lpstr>Um orçamento saudável deve contemplar a possibilidade de destinar de 5 a 20% para um fundo de categoria similar a poupança.</vt:lpstr>
      <vt:lpstr>Apresentação do PowerPoint</vt:lpstr>
      <vt:lpstr>“Todos devem aprender a tomar notas de suas despesas. Alguns o negligenciam como não sendo coisa essencial; é um erro, porém. Todas as despesas devem ser anotadas com exatidão.</vt:lpstr>
      <vt:lpstr>QUEM DEVE ELABORAR     O ORÇAMENTO?</vt:lpstr>
      <vt:lpstr>QUEM DEVE ADMINISTRAR  O ORÇAMENTO?</vt:lpstr>
      <vt:lpstr>Apresentação do PowerPoint</vt:lpstr>
      <vt:lpstr>“Quando ainda bem jovens, devem os filhos ser ensinados a ler, a escrever e compreender algarismos, de maneira que mantenham sua própria contabilidade. Podem progredir, avançando passo a passo neste conhecimento. […].”</vt:lpstr>
      <vt:lpstr>RECOMENDAÇÕES PARA CONTROLAR OS GASTOS </vt:lpstr>
      <vt:lpstr>Apresentação do PowerPoint</vt:lpstr>
      <vt:lpstr>Os valores de uma pessoa são refletidos na forma com que emprega seu dinheiro, e essa forma representa seus valores pessoais, o que pensa de si mesmo, do cônjuge e dos filhos. O dinheiro fala bem ou mal de você.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Suzana Lima</dc:creator>
  <cp:lastModifiedBy>Suzana Lima</cp:lastModifiedBy>
  <cp:revision>39</cp:revision>
  <dcterms:created xsi:type="dcterms:W3CDTF">2023-11-13T21:54:53Z</dcterms:created>
  <dcterms:modified xsi:type="dcterms:W3CDTF">2024-01-24T12:57:07Z</dcterms:modified>
</cp:coreProperties>
</file>