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1" r:id="rId8"/>
    <p:sldId id="265" r:id="rId9"/>
    <p:sldId id="278" r:id="rId10"/>
    <p:sldId id="279" r:id="rId11"/>
    <p:sldId id="280" r:id="rId12"/>
    <p:sldId id="267" r:id="rId13"/>
    <p:sldId id="275" r:id="rId14"/>
    <p:sldId id="259" r:id="rId15"/>
    <p:sldId id="281" r:id="rId16"/>
    <p:sldId id="282" r:id="rId17"/>
    <p:sldId id="283" r:id="rId18"/>
    <p:sldId id="272" r:id="rId19"/>
    <p:sldId id="270" r:id="rId20"/>
    <p:sldId id="276" r:id="rId21"/>
    <p:sldId id="285" r:id="rId22"/>
    <p:sldId id="284" r:id="rId23"/>
    <p:sldId id="286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ExtraBold" panose="00000900000000000000" pitchFamily="2" charset="0"/>
      <p:bold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242"/>
    <a:srgbClr val="FFDB6B"/>
    <a:srgbClr val="E41D42"/>
    <a:srgbClr val="E51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87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36649" y="1336074"/>
            <a:ext cx="7331075" cy="4112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1002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20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41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09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76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68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399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93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88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58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8575" y="1021749"/>
            <a:ext cx="7531100" cy="41312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553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8575" y="1021749"/>
            <a:ext cx="7531100" cy="41312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5664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98924" y="840774"/>
            <a:ext cx="6550025" cy="4664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5406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98924" y="840774"/>
            <a:ext cx="6550025" cy="4664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6867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794125" y="2069500"/>
            <a:ext cx="7131050" cy="3569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773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93774" y="2040925"/>
            <a:ext cx="5445125" cy="3435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7325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356100" y="1526574"/>
            <a:ext cx="5607050" cy="42455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4962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A335-8FCF-4921-9630-F415523DCEEE}" type="datetimeFigureOut">
              <a:rPr lang="pt-BR" smtClean="0"/>
              <a:t>24/01/2024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A8CBC-854E-4289-8DCA-E4E98C39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5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98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57159" y="914936"/>
            <a:ext cx="74109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5"/>
            </a:pPr>
            <a:r>
              <a:rPr lang="pt-BR" sz="2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Se 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não desejam ter filhos nos primeiros anos, mas não fazem uso de nenhum método contraceptivo, a esposa, em muitos casos, pode se inibir durante o intercurso sexual, por medo de uma gravidez indesejada.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5"/>
            </a:pPr>
            <a:r>
              <a:rPr lang="pt-BR" sz="2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Se 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decidirem usar um método contraceptivo, devem buscar a orientação de um médico a fim de escolherem o método que melhor satisfaça as necessidades do casal. Não existe um método perfeito para todos. O método deve ser escolhido levando em conta a segurança, eficácia e adaptação. A escolha deve ser feita com base na compreensão de prováveis efeitos sobre a saúde f </a:t>
            </a:r>
            <a:r>
              <a:rPr lang="pt-BR" sz="2200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ísica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 e emocional.</a:t>
            </a:r>
          </a:p>
        </p:txBody>
      </p:sp>
    </p:spTree>
    <p:extLst>
      <p:ext uri="{BB962C8B-B14F-4D97-AF65-F5344CB8AC3E}">
        <p14:creationId xmlns:p14="http://schemas.microsoft.com/office/powerpoint/2010/main" val="271014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04784" y="1105436"/>
            <a:ext cx="72871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pt-BR" sz="2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Os 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recém-casados, antes de planejar sua família, devem saber se a história clínica mostra antecedentes de doenças hereditárias da parte de um ou de ambos os cônjuges.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pt-BR" sz="2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Eles 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também devem saber que, se o fator RH do sangue da esposa não for compatível com o do esposo, corre-se o risco de que haja problemas no nascimento dos filhos, especialmente do terceiro em diante.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pt-BR" sz="2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Para 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os casais que decidirem ter filhos, a procriação tem limites. Um deles é considerar a saúde </a:t>
            </a:r>
            <a:r>
              <a:rPr lang="pt-BR" sz="2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física</a:t>
            </a:r>
            <a:r>
              <a:rPr lang="pt-BR" sz="2200" dirty="0">
                <a:solidFill>
                  <a:schemeClr val="bg1"/>
                </a:solidFill>
                <a:latin typeface="Montserrat SemiBold" panose="00000700000000000000" pitchFamily="2" charset="0"/>
              </a:rPr>
              <a:t>, emocional e espiritual da mãe.</a:t>
            </a:r>
          </a:p>
        </p:txBody>
      </p:sp>
    </p:spTree>
    <p:extLst>
      <p:ext uri="{BB962C8B-B14F-4D97-AF65-F5344CB8AC3E}">
        <p14:creationId xmlns:p14="http://schemas.microsoft.com/office/powerpoint/2010/main" val="337587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733935" y="2451100"/>
            <a:ext cx="4978400" cy="193992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000" dirty="0">
                <a:latin typeface="Montserrat ExtraBold" panose="00000900000000000000" pitchFamily="2" charset="0"/>
              </a:rPr>
              <a:t>CINCO RAZÕES PARA PLANEJAR A </a:t>
            </a:r>
            <a:r>
              <a:rPr lang="pt-BR" sz="4000" dirty="0" smtClean="0">
                <a:latin typeface="Montserrat ExtraBold" panose="00000900000000000000" pitchFamily="2" charset="0"/>
              </a:rPr>
              <a:t>FAMÍLIA:</a:t>
            </a:r>
            <a:endParaRPr lang="pt-BR" sz="40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0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496511" y="2643188"/>
            <a:ext cx="7808912" cy="2894012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600" dirty="0" smtClean="0">
                <a:latin typeface="Montserrat SemiBold" panose="00000700000000000000" pitchFamily="2" charset="0"/>
              </a:rPr>
              <a:t>Há </a:t>
            </a:r>
            <a:r>
              <a:rPr lang="pt-BR" sz="2600" dirty="0">
                <a:latin typeface="Montserrat SemiBold" panose="00000700000000000000" pitchFamily="2" charset="0"/>
              </a:rPr>
              <a:t>pais que, sem considerar se podem ou não dar a atenção devida a uma família numerosa, enchem a casa de criancinhas desamparadas, que dependem totalmente do cuidado e da instrução dos pais. Esse é um prejuízo grave, não somente para a mãe, mas também para os filhos e a sociedade.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496511" y="1914496"/>
            <a:ext cx="4201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rgbClr val="E52242"/>
                </a:solidFill>
                <a:latin typeface="Montserrat ExtraBold" panose="00000900000000000000" pitchFamily="2" charset="0"/>
              </a:rPr>
              <a:t>RAZÕES </a:t>
            </a:r>
            <a:r>
              <a:rPr lang="pt-BR" sz="2800" dirty="0">
                <a:solidFill>
                  <a:srgbClr val="E52242"/>
                </a:solidFill>
                <a:latin typeface="Montserrat ExtraBold" panose="00000900000000000000" pitchFamily="2" charset="0"/>
              </a:rPr>
              <a:t>FAMILIARES</a:t>
            </a:r>
          </a:p>
        </p:txBody>
      </p:sp>
      <p:sp>
        <p:nvSpPr>
          <p:cNvPr id="6" name="Elipse 5"/>
          <p:cNvSpPr/>
          <p:nvPr/>
        </p:nvSpPr>
        <p:spPr>
          <a:xfrm>
            <a:off x="1171056" y="1768263"/>
            <a:ext cx="815686" cy="815686"/>
          </a:xfrm>
          <a:prstGeom prst="ellipse">
            <a:avLst/>
          </a:prstGeom>
          <a:solidFill>
            <a:srgbClr val="E5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Montserrat ExtraBold" panose="00000900000000000000" pitchFamily="2" charset="0"/>
              </a:rPr>
              <a:t>1</a:t>
            </a:r>
            <a:endParaRPr lang="pt-BR" sz="11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4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8086" y="2538868"/>
            <a:ext cx="5533189" cy="2492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600" dirty="0">
                <a:latin typeface="Montserrat SemiBold" panose="00000700000000000000" pitchFamily="2" charset="0"/>
              </a:rPr>
              <a:t>Os pais devem considerar com calma a maneira de prover as necessidades dos filhos. Eles não têm direito de trazê-los ao mundo para que sejam uma carga a outros.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858086" y="1914496"/>
            <a:ext cx="3419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52242"/>
                </a:solidFill>
                <a:latin typeface="Montserrat ExtraBold" panose="00000900000000000000" pitchFamily="2" charset="0"/>
              </a:rPr>
              <a:t>RAZÕES SOCIAIS</a:t>
            </a:r>
          </a:p>
        </p:txBody>
      </p:sp>
      <p:sp>
        <p:nvSpPr>
          <p:cNvPr id="7" name="Elipse 6"/>
          <p:cNvSpPr/>
          <p:nvPr/>
        </p:nvSpPr>
        <p:spPr>
          <a:xfrm>
            <a:off x="8278438" y="1768263"/>
            <a:ext cx="815686" cy="815686"/>
          </a:xfrm>
          <a:prstGeom prst="ellipse">
            <a:avLst/>
          </a:prstGeom>
          <a:solidFill>
            <a:srgbClr val="E5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Montserrat ExtraBold" panose="00000900000000000000" pitchFamily="2" charset="0"/>
              </a:rPr>
              <a:t>2</a:t>
            </a:r>
            <a:endParaRPr lang="pt-BR" sz="11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0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496511" y="2943225"/>
            <a:ext cx="6008687" cy="1385888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800" dirty="0">
                <a:latin typeface="Montserrat SemiBold" panose="00000700000000000000" pitchFamily="2" charset="0"/>
              </a:rPr>
              <a:t>Os que não estão preparados para cuidar de si mesmos não deveriam ter filhos.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496511" y="2219296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52242"/>
                </a:solidFill>
                <a:latin typeface="Montserrat ExtraBold" panose="00000900000000000000" pitchFamily="2" charset="0"/>
              </a:rPr>
              <a:t>RAZÕES ECONÔMICAS</a:t>
            </a:r>
          </a:p>
        </p:txBody>
      </p:sp>
      <p:sp>
        <p:nvSpPr>
          <p:cNvPr id="6" name="Elipse 5"/>
          <p:cNvSpPr/>
          <p:nvPr/>
        </p:nvSpPr>
        <p:spPr>
          <a:xfrm>
            <a:off x="1171056" y="1768263"/>
            <a:ext cx="815686" cy="815686"/>
          </a:xfrm>
          <a:prstGeom prst="ellipse">
            <a:avLst/>
          </a:prstGeom>
          <a:solidFill>
            <a:srgbClr val="E5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Montserrat ExtraBold" panose="00000900000000000000" pitchFamily="2" charset="0"/>
              </a:rPr>
              <a:t>3</a:t>
            </a:r>
            <a:endParaRPr lang="pt-BR" sz="11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25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58086" y="2738922"/>
            <a:ext cx="5533189" cy="20928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600" dirty="0">
                <a:latin typeface="Montserrat SemiBold" panose="00000700000000000000" pitchFamily="2" charset="0"/>
              </a:rPr>
              <a:t>Os pais não devem aumentar o número de filhos tão depressa, de modo que não possam cuidar deles nem os educar devidamente.</a:t>
            </a:r>
          </a:p>
        </p:txBody>
      </p:sp>
      <p:sp>
        <p:nvSpPr>
          <p:cNvPr id="6" name="Retângulo 5"/>
          <p:cNvSpPr/>
          <p:nvPr/>
        </p:nvSpPr>
        <p:spPr>
          <a:xfrm>
            <a:off x="858086" y="1914496"/>
            <a:ext cx="4844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52242"/>
                </a:solidFill>
                <a:latin typeface="Montserrat ExtraBold" panose="00000900000000000000" pitchFamily="2" charset="0"/>
              </a:rPr>
              <a:t>RAZÕES EDUCACIONAIS</a:t>
            </a:r>
          </a:p>
        </p:txBody>
      </p:sp>
      <p:sp>
        <p:nvSpPr>
          <p:cNvPr id="7" name="Elipse 6"/>
          <p:cNvSpPr/>
          <p:nvPr/>
        </p:nvSpPr>
        <p:spPr>
          <a:xfrm>
            <a:off x="8494569" y="1768263"/>
            <a:ext cx="815686" cy="815686"/>
          </a:xfrm>
          <a:prstGeom prst="ellipse">
            <a:avLst/>
          </a:prstGeom>
          <a:solidFill>
            <a:srgbClr val="E5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Montserrat ExtraBold" panose="00000900000000000000" pitchFamily="2" charset="0"/>
              </a:rPr>
              <a:t>4</a:t>
            </a:r>
            <a:endParaRPr lang="pt-BR" sz="11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06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496511" y="2855913"/>
            <a:ext cx="6008687" cy="2246312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800" dirty="0">
                <a:latin typeface="Montserrat SemiBold" panose="00000700000000000000" pitchFamily="2" charset="0"/>
              </a:rPr>
              <a:t>Antes de aumentar a família, o casal deve considerar se Deus será glorificado ou desonrado pelo fato de trazerem filhos ao mundo.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496511" y="2219296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52242"/>
                </a:solidFill>
                <a:latin typeface="Montserrat ExtraBold" panose="00000900000000000000" pitchFamily="2" charset="0"/>
              </a:rPr>
              <a:t>RAZÕES ESPIRITUAIS</a:t>
            </a:r>
          </a:p>
        </p:txBody>
      </p:sp>
      <p:sp>
        <p:nvSpPr>
          <p:cNvPr id="6" name="Elipse 5"/>
          <p:cNvSpPr/>
          <p:nvPr/>
        </p:nvSpPr>
        <p:spPr>
          <a:xfrm>
            <a:off x="1171056" y="1768263"/>
            <a:ext cx="815686" cy="815686"/>
          </a:xfrm>
          <a:prstGeom prst="ellipse">
            <a:avLst/>
          </a:prstGeom>
          <a:solidFill>
            <a:srgbClr val="E5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Montserrat ExtraBold" panose="00000900000000000000" pitchFamily="2" charset="0"/>
              </a:rPr>
              <a:t>5</a:t>
            </a:r>
            <a:endParaRPr lang="pt-BR" sz="11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7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452456" y="1100346"/>
            <a:ext cx="5512031" cy="4585871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sz="2800" dirty="0">
                <a:solidFill>
                  <a:srgbClr val="FFDB6B"/>
                </a:solidFill>
                <a:latin typeface="Montserrat ExtraBold" panose="00000900000000000000" pitchFamily="2" charset="0"/>
              </a:rPr>
              <a:t>A CHEGADA DO </a:t>
            </a:r>
            <a:r>
              <a:rPr lang="pt-BR" sz="2800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  <a:t/>
            </a:r>
            <a:br>
              <a:rPr lang="pt-BR" sz="2800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</a:br>
            <a:r>
              <a:rPr lang="pt-BR" sz="2800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  <a:t>PRIMEIRO FILHO</a:t>
            </a:r>
            <a:r>
              <a:rPr lang="pt-BR" sz="2800" dirty="0" smtClean="0">
                <a:solidFill>
                  <a:srgbClr val="FFDB6B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solidFill>
                  <a:srgbClr val="FFDB6B"/>
                </a:solidFill>
                <a:latin typeface="Montserrat SemiBold" panose="00000700000000000000" pitchFamily="2" charset="0"/>
              </a:rPr>
            </a:br>
            <a:r>
              <a:rPr lang="pt-BR" sz="2800" dirty="0">
                <a:solidFill>
                  <a:srgbClr val="FFDB6B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>
                <a:solidFill>
                  <a:srgbClr val="FFDB6B"/>
                </a:solidFill>
                <a:latin typeface="Montserrat SemiBold" panose="00000700000000000000" pitchFamily="2" charset="0"/>
              </a:rPr>
            </a:b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A chegada do filho pode deixar o casal tão absorto no papel de pais que podem se esquecer do papel conjugal.</a:t>
            </a:r>
            <a:b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6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Nesse </a:t>
            </a: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momento, a presença do filhinho rapidamente cria uma situação triangular e a experiência de ser excluído. </a:t>
            </a:r>
          </a:p>
        </p:txBody>
      </p:sp>
    </p:spTree>
    <p:extLst>
      <p:ext uri="{BB962C8B-B14F-4D97-AF65-F5344CB8AC3E}">
        <p14:creationId xmlns:p14="http://schemas.microsoft.com/office/powerpoint/2010/main" val="532829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13411" y="1208088"/>
            <a:ext cx="7918450" cy="3232150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400" dirty="0">
                <a:latin typeface="Montserrat SemiBold" panose="00000700000000000000" pitchFamily="2" charset="0"/>
              </a:rPr>
              <a:t>Pode ocorrer que o homem se sinta excluído por causa da forte preocupação da mãe com o filho, ou a mulher se sinta excluída porque o pai mostra mais interesse no filho do que nela.</a:t>
            </a:r>
          </a:p>
        </p:txBody>
      </p:sp>
    </p:spTree>
    <p:extLst>
      <p:ext uri="{BB962C8B-B14F-4D97-AF65-F5344CB8AC3E}">
        <p14:creationId xmlns:p14="http://schemas.microsoft.com/office/powerpoint/2010/main" val="174416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203" y="5308369"/>
            <a:ext cx="1762126" cy="7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03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475086" y="1595438"/>
            <a:ext cx="5727700" cy="3724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dirty="0">
                <a:solidFill>
                  <a:srgbClr val="FFDB6B"/>
                </a:solidFill>
                <a:latin typeface="Montserrat ExtraBold" panose="00000900000000000000" pitchFamily="2" charset="0"/>
              </a:rPr>
              <a:t>70% </a:t>
            </a: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das mulheres experimentam uma queda acentuada na satisfação matrimonial. Para os homens, a insatisfação aparece mais tarde, como reação à infelicidade da </a:t>
            </a:r>
            <a:r>
              <a:rPr lang="pt-BR" sz="3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esposa.</a:t>
            </a:r>
            <a:endParaRPr lang="pt-BR" sz="3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74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448300" y="1727567"/>
            <a:ext cx="6029325" cy="4093428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sz="3200" dirty="0" smtClean="0">
                <a:solidFill>
                  <a:schemeClr val="bg1"/>
                </a:solidFill>
                <a:latin typeface="Montserrat ExtraBold" panose="00000900000000000000" pitchFamily="2" charset="0"/>
              </a:rPr>
              <a:t>1. DEDIQUEM </a:t>
            </a:r>
            <a:r>
              <a:rPr lang="pt-BR" sz="3200" dirty="0">
                <a:solidFill>
                  <a:schemeClr val="bg1"/>
                </a:solidFill>
                <a:latin typeface="Montserrat ExtraBold" panose="00000900000000000000" pitchFamily="2" charset="0"/>
              </a:rPr>
              <a:t>TEMPO PARA </a:t>
            </a:r>
            <a:r>
              <a:rPr lang="pt-BR" sz="3200" dirty="0" smtClean="0">
                <a:solidFill>
                  <a:schemeClr val="bg1"/>
                </a:solidFill>
                <a:latin typeface="Montserrat ExtraBold" panose="00000900000000000000" pitchFamily="2" charset="0"/>
              </a:rPr>
              <a:t>SER </a:t>
            </a:r>
            <a:r>
              <a:rPr lang="pt-BR" sz="3200" dirty="0">
                <a:solidFill>
                  <a:schemeClr val="bg1"/>
                </a:solidFill>
                <a:latin typeface="Montserrat ExtraBold" panose="00000900000000000000" pitchFamily="2" charset="0"/>
              </a:rPr>
              <a:t>MARIDO </a:t>
            </a:r>
            <a:r>
              <a:rPr lang="pt-BR" sz="3200" dirty="0" smtClean="0">
                <a:solidFill>
                  <a:schemeClr val="bg1"/>
                </a:solidFill>
                <a:latin typeface="Montserrat ExtraBold" panose="00000900000000000000" pitchFamily="2" charset="0"/>
              </a:rPr>
              <a:t>E </a:t>
            </a:r>
            <a:r>
              <a:rPr lang="pt-BR" sz="3200" dirty="0">
                <a:solidFill>
                  <a:schemeClr val="bg1"/>
                </a:solidFill>
                <a:latin typeface="Montserrat ExtraBold" panose="00000900000000000000" pitchFamily="2" charset="0"/>
              </a:rPr>
              <a:t>MULHER</a:t>
            </a:r>
            <a: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Os futuros pais devem considerar que, antes de mais nada</a:t>
            </a:r>
            <a: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, devem </a:t>
            </a: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ser marido e mulher e, somente depois, pais. Separem </a:t>
            </a:r>
            <a: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tempo para </a:t>
            </a: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estar </a:t>
            </a:r>
            <a: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juntos. </a:t>
            </a:r>
            <a:endParaRPr lang="pt-BR" sz="2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48301" y="800100"/>
            <a:ext cx="602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  <a:t>3 </a:t>
            </a:r>
            <a:r>
              <a:rPr lang="pt-BR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  <a:t>CONSELHOS </a:t>
            </a:r>
            <a:r>
              <a:rPr lang="pt-BR" dirty="0">
                <a:solidFill>
                  <a:srgbClr val="FFDB6B"/>
                </a:solidFill>
                <a:latin typeface="Montserrat ExtraBold" panose="00000900000000000000" pitchFamily="2" charset="0"/>
              </a:rPr>
              <a:t>QUE OS FUTUROS PAIS DEVEM LEVAR EM </a:t>
            </a:r>
            <a:r>
              <a:rPr lang="pt-BR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  <a:t>CONSIDERAÇÃO:</a:t>
            </a:r>
            <a:endParaRPr lang="pt-BR" dirty="0">
              <a:solidFill>
                <a:srgbClr val="FFDB6B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82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563639" y="1624013"/>
            <a:ext cx="5772150" cy="3538537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sz="2800" dirty="0" smtClean="0">
                <a:solidFill>
                  <a:srgbClr val="FFDB6B"/>
                </a:solidFill>
                <a:latin typeface="Montserrat ExtraBold" panose="00000900000000000000" pitchFamily="2" charset="0"/>
              </a:rPr>
              <a:t>2. QUE </a:t>
            </a:r>
            <a:r>
              <a:rPr lang="pt-BR" sz="2800" dirty="0">
                <a:solidFill>
                  <a:srgbClr val="FFDB6B"/>
                </a:solidFill>
                <a:latin typeface="Montserrat ExtraBold" panose="00000900000000000000" pitchFamily="2" charset="0"/>
              </a:rPr>
              <a:t>A MÃE NÃO EXCLUA O PAI NO CUIDADO DO BEBÊ</a:t>
            </a:r>
            <a: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70% da satisfação conjugal, tanto para homens como para mulheres, reside na qualidade da amizade com seu companheiro. </a:t>
            </a:r>
          </a:p>
        </p:txBody>
      </p:sp>
    </p:spTree>
    <p:extLst>
      <p:ext uri="{BB962C8B-B14F-4D97-AF65-F5344CB8AC3E}">
        <p14:creationId xmlns:p14="http://schemas.microsoft.com/office/powerpoint/2010/main" val="391812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563639" y="1623567"/>
            <a:ext cx="5772150" cy="3539430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sz="2800" dirty="0" smtClean="0">
                <a:solidFill>
                  <a:srgbClr val="E52242"/>
                </a:solidFill>
                <a:latin typeface="Montserrat ExtraBold" panose="00000900000000000000" pitchFamily="2" charset="0"/>
              </a:rPr>
              <a:t>3</a:t>
            </a:r>
            <a:r>
              <a:rPr lang="pt-BR" sz="2800" dirty="0">
                <a:solidFill>
                  <a:srgbClr val="E52242"/>
                </a:solidFill>
                <a:latin typeface="Montserrat ExtraBold" panose="00000900000000000000" pitchFamily="2" charset="0"/>
              </a:rPr>
              <a:t>. QUE O ESPOSO PROCURE MEIOS DE PROVER DESCANSO PARA A ESPOSA</a:t>
            </a:r>
            <a:r>
              <a:rPr lang="pt-BR" sz="2800" dirty="0" smtClean="0"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latin typeface="Montserrat SemiBold" panose="00000700000000000000" pitchFamily="2" charset="0"/>
              </a:rPr>
            </a:b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>
                <a:latin typeface="Montserrat SemiBold" panose="00000700000000000000" pitchFamily="2" charset="0"/>
              </a:rPr>
              <a:t>Um esposo inteligente buscará formas para que sua</a:t>
            </a:r>
            <a:br>
              <a:rPr lang="pt-BR" sz="2800" dirty="0">
                <a:latin typeface="Montserrat SemiBold" panose="00000700000000000000" pitchFamily="2" charset="0"/>
              </a:rPr>
            </a:br>
            <a:r>
              <a:rPr lang="pt-BR" sz="2800" dirty="0">
                <a:latin typeface="Montserrat SemiBold" panose="00000700000000000000" pitchFamily="2" charset="0"/>
              </a:rPr>
              <a:t>esposa disponha de tempo para descansar e se recrear. </a:t>
            </a:r>
            <a:endParaRPr lang="pt-BR" sz="2800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6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472545" y="1871663"/>
            <a:ext cx="6308725" cy="270827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400" dirty="0">
                <a:latin typeface="Montserrat SemiBold" panose="00000700000000000000" pitchFamily="2" charset="0"/>
              </a:rPr>
              <a:t>“Os pais não devem aumentar a família mais depressa do que possam os filhos serem bem cuidados e educados.” </a:t>
            </a: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4472545" y="5223136"/>
            <a:ext cx="2182197" cy="342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latin typeface="Montserrat SemiBold" panose="00000700000000000000" pitchFamily="2" charset="0"/>
              </a:rPr>
              <a:t>Ellen G. White</a:t>
            </a:r>
            <a:endParaRPr lang="pt-BR" sz="1400" i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25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045846" y="1079500"/>
            <a:ext cx="7040562" cy="4359275"/>
          </a:xfrm>
        </p:spPr>
        <p:txBody>
          <a:bodyPr wrap="square">
            <a:spAutoFit/>
          </a:bodyPr>
          <a:lstStyle/>
          <a:p>
            <a:r>
              <a:rPr lang="pt-BR" sz="2800" dirty="0">
                <a:latin typeface="Montserrat SemiBold" panose="00000700000000000000" pitchFamily="2" charset="0"/>
              </a:rPr>
              <a:t>Poderíamos definir planejamento familiar como o processo de escolher deliberadamente o ritmo no qual nossa família crescerá. </a:t>
            </a:r>
            <a:r>
              <a:rPr lang="pt-BR" sz="2800" dirty="0" smtClean="0"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latin typeface="Montserrat SemiBold" panose="00000700000000000000" pitchFamily="2" charset="0"/>
              </a:rPr>
            </a:br>
            <a:r>
              <a:rPr lang="pt-BR" sz="2800" dirty="0">
                <a:latin typeface="Montserrat SemiBold" panose="00000700000000000000" pitchFamily="2" charset="0"/>
              </a:rPr>
              <a:t/>
            </a:r>
            <a:br>
              <a:rPr lang="pt-BR" sz="2800" dirty="0">
                <a:latin typeface="Montserrat SemiBold" panose="00000700000000000000" pitchFamily="2" charset="0"/>
              </a:rPr>
            </a:br>
            <a:r>
              <a:rPr lang="pt-BR" sz="2800" dirty="0" smtClean="0">
                <a:latin typeface="Montserrat SemiBold" panose="00000700000000000000" pitchFamily="2" charset="0"/>
              </a:rPr>
              <a:t>Isso </a:t>
            </a:r>
            <a:r>
              <a:rPr lang="pt-BR" sz="2800" dirty="0">
                <a:latin typeface="Montserrat SemiBold" panose="00000700000000000000" pitchFamily="2" charset="0"/>
              </a:rPr>
              <a:t>requer uma estratégia destinada a melhorar a qualidade de vida dos membros da família, levando em consideração o interesse social, cultural, educacional, econômico </a:t>
            </a:r>
            <a:r>
              <a:rPr lang="pt-BR" sz="2800" dirty="0" smtClean="0"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latin typeface="Montserrat SemiBold" panose="00000700000000000000" pitchFamily="2" charset="0"/>
              </a:rPr>
            </a:br>
            <a:r>
              <a:rPr lang="pt-BR" sz="2800" dirty="0" smtClean="0">
                <a:latin typeface="Montserrat SemiBold" panose="00000700000000000000" pitchFamily="2" charset="0"/>
              </a:rPr>
              <a:t>e </a:t>
            </a:r>
            <a:r>
              <a:rPr lang="pt-BR" sz="2800" dirty="0">
                <a:latin typeface="Montserrat SemiBold" panose="00000700000000000000" pitchFamily="2" charset="0"/>
              </a:rPr>
              <a:t>espiritual.</a:t>
            </a:r>
          </a:p>
        </p:txBody>
      </p:sp>
    </p:spTree>
    <p:extLst>
      <p:ext uri="{BB962C8B-B14F-4D97-AF65-F5344CB8AC3E}">
        <p14:creationId xmlns:p14="http://schemas.microsoft.com/office/powerpoint/2010/main" val="351665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605810" y="1206500"/>
            <a:ext cx="5538787" cy="452437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 </a:t>
            </a: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planejamento da família é uma decisão feita a dois, para a qual ambos escolhem a estratégia e os métodos para o crescimento da mesma. Esse planejamento vai além da contracepção e do controle da natalidade. Ele compromete os indivíduos com uma paternidade responsável, de modo a permitir um desenvolvimento integral saudável dos filhos. </a:t>
            </a:r>
          </a:p>
        </p:txBody>
      </p:sp>
    </p:spTree>
    <p:extLst>
      <p:ext uri="{BB962C8B-B14F-4D97-AF65-F5344CB8AC3E}">
        <p14:creationId xmlns:p14="http://schemas.microsoft.com/office/powerpoint/2010/main" val="16259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436755" y="2035175"/>
            <a:ext cx="6007100" cy="2751138"/>
          </a:xfrm>
        </p:spPr>
        <p:txBody>
          <a:bodyPr wrap="square">
            <a:spAutoFit/>
          </a:bodyPr>
          <a:lstStyle/>
          <a:p>
            <a:r>
              <a:rPr lang="pt-BR" sz="3200" dirty="0">
                <a:latin typeface="Montserrat SemiBold" panose="00000700000000000000" pitchFamily="2" charset="0"/>
              </a:rPr>
              <a:t>Embora a Bíblia não fale diretamente sobre o controle da natalidade, ela aponta os princípios que ajudam a tomar melhores decisões sobre o assunto. </a:t>
            </a:r>
          </a:p>
        </p:txBody>
      </p:sp>
    </p:spTree>
    <p:extLst>
      <p:ext uri="{BB962C8B-B14F-4D97-AF65-F5344CB8AC3E}">
        <p14:creationId xmlns:p14="http://schemas.microsoft.com/office/powerpoint/2010/main" val="179111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477105" y="1220788"/>
            <a:ext cx="6016625" cy="4400550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Conquanto a disponibilidade de métodos contraceptivos esteja contribuindo para o planejamento familiar, é inegável que eles também têm influência na promiscuidade. </a:t>
            </a:r>
            <a:b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pt-BR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pt-BR" sz="2800" dirty="0" smtClean="0">
                <a:solidFill>
                  <a:srgbClr val="FFDB6B"/>
                </a:solidFill>
                <a:latin typeface="Montserrat SemiBold" panose="00000700000000000000" pitchFamily="2" charset="0"/>
              </a:rPr>
              <a:t>A </a:t>
            </a:r>
            <a:r>
              <a:rPr lang="pt-BR" sz="2800" dirty="0">
                <a:solidFill>
                  <a:srgbClr val="FFDB6B"/>
                </a:solidFill>
                <a:latin typeface="Montserrat SemiBold" panose="00000700000000000000" pitchFamily="2" charset="0"/>
              </a:rPr>
              <a:t>contracepção é moralmente neutra e que o que conta é aquilo que fazemos com ela.</a:t>
            </a:r>
          </a:p>
        </p:txBody>
      </p:sp>
    </p:spTree>
    <p:extLst>
      <p:ext uri="{BB962C8B-B14F-4D97-AF65-F5344CB8AC3E}">
        <p14:creationId xmlns:p14="http://schemas.microsoft.com/office/powerpoint/2010/main" val="52772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057159" y="757649"/>
            <a:ext cx="65441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DB6B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FATORES QUE DEVEM SER LEVADOS EM </a:t>
            </a:r>
            <a:r>
              <a:rPr lang="pt-BR" sz="2800" dirty="0" smtClean="0">
                <a:solidFill>
                  <a:srgbClr val="FFDB6B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CONSIDERAÇÃO:</a:t>
            </a:r>
            <a:endParaRPr lang="pt-BR" sz="2800" dirty="0">
              <a:solidFill>
                <a:srgbClr val="FFDB6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57159" y="2124075"/>
            <a:ext cx="68675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Os </a:t>
            </a: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recém-casados devem saber que a intimidade sexual não tem como propósito único a concepção.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Os </a:t>
            </a: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recém-casados devem considerar que precisam de algum tempo para eles mesmos, a fim de que possam conseguir os ajustes e a adaptação de duas vidas diferentes, antes da chegada do primeiro filho. </a:t>
            </a:r>
          </a:p>
        </p:txBody>
      </p:sp>
    </p:spTree>
    <p:extLst>
      <p:ext uri="{BB962C8B-B14F-4D97-AF65-F5344CB8AC3E}">
        <p14:creationId xmlns:p14="http://schemas.microsoft.com/office/powerpoint/2010/main" val="407165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57159" y="1248311"/>
            <a:ext cx="68675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Algumas vezes, eles precisam de tempo para obter recursos financeiros necessários para dar qualidade de vida aos filhos. O apóstolo Paulo adverte sobre isso em 1 Timóteo 5:8</a:t>
            </a:r>
            <a:r>
              <a:rPr lang="pt-BR" sz="2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pt-BR" sz="2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Se </a:t>
            </a: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eles são muito jovens e desejam continuar a faculdade ou cursos de pós-graduação, devem considerar que a chegada de um filho dificultaria a realização profissional de um deles, especialmente da mãe</a:t>
            </a:r>
            <a:r>
              <a:rPr lang="pt-BR" sz="2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.</a:t>
            </a:r>
            <a:endParaRPr lang="pt-BR" sz="24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998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774</Words>
  <Application>Microsoft Office PowerPoint</Application>
  <PresentationFormat>Widescreen</PresentationFormat>
  <Paragraphs>39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Calibri Light</vt:lpstr>
      <vt:lpstr>Calibri</vt:lpstr>
      <vt:lpstr>Montserrat ExtraBold</vt:lpstr>
      <vt:lpstr>Montserrat SemiBold</vt:lpstr>
      <vt:lpstr>Arial</vt:lpstr>
      <vt:lpstr>Times New Roman</vt:lpstr>
      <vt:lpstr>Tema do Office</vt:lpstr>
      <vt:lpstr>Apresentação do PowerPoint</vt:lpstr>
      <vt:lpstr>Apresentação do PowerPoint</vt:lpstr>
      <vt:lpstr>“Os pais não devem aumentar a família mais depressa do que possam os filhos serem bem cuidados e educados.” </vt:lpstr>
      <vt:lpstr>Poderíamos definir planejamento familiar como o processo de escolher deliberadamente o ritmo no qual nossa família crescerá.   Isso requer uma estratégia destinada a melhorar a qualidade de vida dos membros da família, levando em consideração o interesse social, cultural, educacional, econômico  e espiritual.</vt:lpstr>
      <vt:lpstr>O planejamento da família é uma decisão feita a dois, para a qual ambos escolhem a estratégia e os métodos para o crescimento da mesma. Esse planejamento vai além da contracepção e do controle da natalidade. Ele compromete os indivíduos com uma paternidade responsável, de modo a permitir um desenvolvimento integral saudável dos filhos. </vt:lpstr>
      <vt:lpstr>Embora a Bíblia não fale diretamente sobre o controle da natalidade, ela aponta os princípios que ajudam a tomar melhores decisões sobre o assunto. </vt:lpstr>
      <vt:lpstr>Conquanto a disponibilidade de métodos contraceptivos esteja contribuindo para o planejamento familiar, é inegável que eles também têm influência na promiscuidade.   A contracepção é moralmente neutra e que o que conta é aquilo que fazemos com ela.</vt:lpstr>
      <vt:lpstr>Apresentação do PowerPoint</vt:lpstr>
      <vt:lpstr>Apresentação do PowerPoint</vt:lpstr>
      <vt:lpstr>Apresentação do PowerPoint</vt:lpstr>
      <vt:lpstr>Apresentação do PowerPoint</vt:lpstr>
      <vt:lpstr>CINCO RAZÕES PARA PLANEJAR A FAMÍLIA:</vt:lpstr>
      <vt:lpstr>Há pais que, sem considerar se podem ou não dar a atenção devida a uma família numerosa, enchem a casa de criancinhas desamparadas, que dependem totalmente do cuidado e da instrução dos pais. Esse é um prejuízo grave, não somente para a mãe, mas também para os filhos e a sociedade.</vt:lpstr>
      <vt:lpstr>Apresentação do PowerPoint</vt:lpstr>
      <vt:lpstr>Os que não estão preparados para cuidar de si mesmos não deveriam ter filhos.</vt:lpstr>
      <vt:lpstr>Apresentação do PowerPoint</vt:lpstr>
      <vt:lpstr>Antes de aumentar a família, o casal deve considerar se Deus será glorificado ou desonrado pelo fato de trazerem filhos ao mundo.</vt:lpstr>
      <vt:lpstr>A CHEGADA DO  PRIMEIRO FILHO  A chegada do filho pode deixar o casal tão absorto no papel de pais que podem se esquecer do papel conjugal. Nesse momento, a presença do filhinho rapidamente cria uma situação triangular e a experiência de ser excluído. </vt:lpstr>
      <vt:lpstr>Pode ocorrer que o homem se sinta excluído por causa da forte preocupação da mãe com o filho, ou a mulher se sinta excluída porque o pai mostra mais interesse no filho do que nela.</vt:lpstr>
      <vt:lpstr>70% das mulheres experimentam uma queda acentuada na satisfação matrimonial. Para os homens, a insatisfação aparece mais tarde, como reação à infelicidade da esposa.</vt:lpstr>
      <vt:lpstr>1. DEDIQUEM TEMPO PARA SER MARIDO E MULHER  Os futuros pais devem considerar que, antes de mais nada, devem ser marido e mulher e, somente depois, pais. Separem tempo para estar juntos. </vt:lpstr>
      <vt:lpstr>2. QUE A MÃE NÃO EXCLUA O PAI NO CUIDADO DO BEBÊ  70% da satisfação conjugal, tanto para homens como para mulheres, reside na qualidade da amizade com seu companheiro. </vt:lpstr>
      <vt:lpstr>3. QUE O ESPOSO PROCURE MEIOS DE PROVER DESCANSO PARA A ESPOSA  Um esposo inteligente buscará formas para que sua esposa disponha de tempo para descansar e se recrear.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38</cp:revision>
  <dcterms:created xsi:type="dcterms:W3CDTF">2023-11-13T21:54:53Z</dcterms:created>
  <dcterms:modified xsi:type="dcterms:W3CDTF">2024-01-24T14:28:40Z</dcterms:modified>
</cp:coreProperties>
</file>