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4" r:id="rId6"/>
    <p:sldId id="262" r:id="rId7"/>
    <p:sldId id="263" r:id="rId8"/>
    <p:sldId id="276" r:id="rId9"/>
    <p:sldId id="275" r:id="rId10"/>
    <p:sldId id="259" r:id="rId11"/>
    <p:sldId id="278" r:id="rId12"/>
    <p:sldId id="279" r:id="rId13"/>
    <p:sldId id="280" r:id="rId14"/>
    <p:sldId id="265" r:id="rId15"/>
    <p:sldId id="281" r:id="rId16"/>
    <p:sldId id="282" r:id="rId17"/>
    <p:sldId id="283" r:id="rId18"/>
    <p:sldId id="284" r:id="rId19"/>
    <p:sldId id="285" r:id="rId20"/>
    <p:sldId id="273" r:id="rId21"/>
    <p:sldId id="286" r:id="rId22"/>
    <p:sldId id="287" r:id="rId23"/>
    <p:sldId id="288" r:id="rId24"/>
  </p:sldIdLst>
  <p:sldSz cx="12192000" cy="6858000"/>
  <p:notesSz cx="6858000" cy="9144000"/>
  <p:embeddedFontLst>
    <p:embeddedFont>
      <p:font typeface="Montserrat SemiBold" panose="00000700000000000000" pitchFamily="2" charset="0"/>
      <p:bold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 ExtraBold" panose="00000900000000000000" pitchFamily="2" charset="0"/>
      <p:bold r:id="rId33"/>
      <p:boldItalic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D42"/>
    <a:srgbClr val="E52242"/>
    <a:srgbClr val="FFDB6B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9025" y="1391422"/>
            <a:ext cx="7550150" cy="421880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6714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9050" y="896122"/>
            <a:ext cx="7550150" cy="44569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9050" y="896122"/>
            <a:ext cx="7550150" cy="44569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02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89400" y="772297"/>
            <a:ext cx="6750050" cy="48284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0968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89400" y="772297"/>
            <a:ext cx="6750050" cy="482840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468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08399" y="1905773"/>
            <a:ext cx="7045325" cy="38092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358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5200" y="2048647"/>
            <a:ext cx="5272388" cy="33044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540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98974" y="1343797"/>
            <a:ext cx="5673725" cy="45712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590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05687" y="2271483"/>
            <a:ext cx="5980864" cy="34778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latin typeface="Montserrat SemiBold" panose="00000700000000000000" pitchFamily="2" charset="0"/>
              </a:rPr>
              <a:t>As pessoas que reagem dessa maneira temem o confronto direto </a:t>
            </a:r>
            <a:r>
              <a:rPr lang="pt-BR" sz="2200" dirty="0" smtClean="0">
                <a:latin typeface="Montserrat SemiBold" panose="00000700000000000000" pitchFamily="2" charset="0"/>
              </a:rPr>
              <a:t>de suas </a:t>
            </a:r>
            <a:r>
              <a:rPr lang="pt-BR" sz="2200" dirty="0">
                <a:latin typeface="Montserrat SemiBold" panose="00000700000000000000" pitchFamily="2" charset="0"/>
              </a:rPr>
              <a:t>ideias, crenças, desejos e sentimentos </a:t>
            </a:r>
            <a:endParaRPr lang="pt-BR" sz="2200" dirty="0" smtClean="0">
              <a:latin typeface="Montserrat SemiBold" panose="000007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2200" dirty="0" smtClean="0">
                <a:latin typeface="Montserrat SemiBold" panose="00000700000000000000" pitchFamily="2" charset="0"/>
              </a:rPr>
              <a:t>e </a:t>
            </a:r>
            <a:r>
              <a:rPr lang="pt-BR" sz="2200" dirty="0">
                <a:latin typeface="Montserrat SemiBold" panose="00000700000000000000" pitchFamily="2" charset="0"/>
              </a:rPr>
              <a:t>sempre tentam “levar </a:t>
            </a:r>
            <a:r>
              <a:rPr lang="pt-BR" sz="2200" dirty="0" smtClean="0">
                <a:latin typeface="Montserrat SemiBold" panose="00000700000000000000" pitchFamily="2" charset="0"/>
              </a:rPr>
              <a:t>numa boa</a:t>
            </a:r>
            <a:r>
              <a:rPr lang="pt-BR" sz="2200" dirty="0">
                <a:latin typeface="Montserrat SemiBold" panose="00000700000000000000" pitchFamily="2" charset="0"/>
              </a:rPr>
              <a:t>”. Pensam que, evitando conflitos, os problemas acabam. Isso é o </a:t>
            </a:r>
            <a:r>
              <a:rPr lang="pt-BR" sz="2200" dirty="0" smtClean="0">
                <a:latin typeface="Montserrat SemiBold" panose="00000700000000000000" pitchFamily="2" charset="0"/>
              </a:rPr>
              <a:t>mesmo que </a:t>
            </a:r>
            <a:r>
              <a:rPr lang="pt-BR" sz="2200" dirty="0">
                <a:latin typeface="Montserrat SemiBold" panose="00000700000000000000" pitchFamily="2" charset="0"/>
              </a:rPr>
              <a:t>enganar a si mesmo, pois convicções são sacrificadas, e o respeito </a:t>
            </a:r>
            <a:r>
              <a:rPr lang="pt-BR" sz="2200" dirty="0" smtClean="0">
                <a:latin typeface="Montserrat SemiBold" panose="00000700000000000000" pitchFamily="2" charset="0"/>
              </a:rPr>
              <a:t>e o </a:t>
            </a:r>
            <a:r>
              <a:rPr lang="pt-BR" sz="2200" dirty="0">
                <a:latin typeface="Montserrat SemiBold" panose="00000700000000000000" pitchFamily="2" charset="0"/>
              </a:rPr>
              <a:t>valor próprio são ignorados. Sua frase favorita é: “Faça o que você quiser.”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5686" y="1748263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CEDER</a:t>
            </a:r>
          </a:p>
        </p:txBody>
      </p:sp>
      <p:sp>
        <p:nvSpPr>
          <p:cNvPr id="6" name="Elipse 5"/>
          <p:cNvSpPr/>
          <p:nvPr/>
        </p:nvSpPr>
        <p:spPr>
          <a:xfrm>
            <a:off x="8369878" y="174826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2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0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3496511" y="2362200"/>
            <a:ext cx="7847012" cy="313848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Montserrat SemiBold" panose="00000700000000000000" pitchFamily="2" charset="0"/>
              </a:rPr>
              <a:t>O indivíduo com esse estilo é dominante: </a:t>
            </a:r>
            <a:r>
              <a:rPr lang="pt-BR" sz="2200" dirty="0" smtClean="0">
                <a:latin typeface="Montserrat SemiBold" panose="00000700000000000000" pitchFamily="2" charset="0"/>
              </a:rPr>
              <a:t>luta </a:t>
            </a:r>
            <a:r>
              <a:rPr lang="pt-BR" sz="2200" dirty="0">
                <a:latin typeface="Montserrat SemiBold" panose="00000700000000000000" pitchFamily="2" charset="0"/>
              </a:rPr>
              <a:t>com o propósito de </a:t>
            </a:r>
            <a:r>
              <a:rPr lang="pt-BR" sz="2200" dirty="0" smtClean="0">
                <a:latin typeface="Montserrat SemiBold" panose="00000700000000000000" pitchFamily="2" charset="0"/>
              </a:rPr>
              <a:t>ganhar. Ele </a:t>
            </a:r>
            <a:r>
              <a:rPr lang="pt-BR" sz="2200" dirty="0">
                <a:latin typeface="Montserrat SemiBold" panose="00000700000000000000" pitchFamily="2" charset="0"/>
              </a:rPr>
              <a:t>não gosta que o </a:t>
            </a:r>
            <a:r>
              <a:rPr lang="pt-BR" sz="2200" dirty="0" smtClean="0">
                <a:latin typeface="Montserrat SemiBold" panose="00000700000000000000" pitchFamily="2" charset="0"/>
              </a:rPr>
              <a:t>contradigam </a:t>
            </a:r>
            <a:r>
              <a:rPr lang="pt-BR" sz="2200" dirty="0">
                <a:latin typeface="Montserrat SemiBold" panose="00000700000000000000" pitchFamily="2" charset="0"/>
              </a:rPr>
              <a:t>e crê que seu ponto de vista é </a:t>
            </a:r>
            <a:r>
              <a:rPr lang="pt-BR" sz="2200" dirty="0" smtClean="0">
                <a:latin typeface="Montserrat SemiBold" panose="00000700000000000000" pitchFamily="2" charset="0"/>
              </a:rPr>
              <a:t>sempre o </a:t>
            </a:r>
            <a:r>
              <a:rPr lang="pt-BR" sz="2200" dirty="0">
                <a:latin typeface="Montserrat SemiBold" panose="00000700000000000000" pitchFamily="2" charset="0"/>
              </a:rPr>
              <a:t>melhor, bem como a única forma de resolver o conflito. </a:t>
            </a:r>
            <a:r>
              <a:rPr lang="pt-BR" sz="2200" dirty="0" smtClean="0">
                <a:latin typeface="Montserrat SemiBold" panose="00000700000000000000" pitchFamily="2" charset="0"/>
              </a:rPr>
              <a:t>Quando a </a:t>
            </a:r>
            <a:r>
              <a:rPr lang="pt-BR" sz="2200" dirty="0">
                <a:latin typeface="Montserrat SemiBold" panose="00000700000000000000" pitchFamily="2" charset="0"/>
              </a:rPr>
              <a:t>outra pessoa lhe dá razão, fica muito satisfeito, ainda que a relação </a:t>
            </a:r>
            <a:r>
              <a:rPr lang="pt-BR" sz="2200" dirty="0" smtClean="0">
                <a:latin typeface="Montserrat SemiBold" panose="00000700000000000000" pitchFamily="2" charset="0"/>
              </a:rPr>
              <a:t>pessoal fique </a:t>
            </a:r>
            <a:r>
              <a:rPr lang="pt-BR" sz="2200" dirty="0">
                <a:latin typeface="Montserrat SemiBold" panose="00000700000000000000" pitchFamily="2" charset="0"/>
              </a:rPr>
              <a:t>ressentida. No casamento, essa forma de resolver conflitos, em que</a:t>
            </a:r>
            <a:r>
              <a:rPr lang="pt-BR" sz="2200" dirty="0" smtClean="0">
                <a:latin typeface="Montserrat SemiBold" panose="00000700000000000000" pitchFamily="2" charset="0"/>
              </a:rPr>
              <a:t>, aparentemente</a:t>
            </a:r>
            <a:r>
              <a:rPr lang="pt-BR" sz="2200" dirty="0">
                <a:latin typeface="Montserrat SemiBold" panose="00000700000000000000" pitchFamily="2" charset="0"/>
              </a:rPr>
              <a:t>, um ganha e o outro perde, faz com que ambos percam</a:t>
            </a:r>
            <a:r>
              <a:rPr lang="pt-BR" sz="2200" dirty="0" smtClean="0">
                <a:latin typeface="Montserrat SemiBold" panose="00000700000000000000" pitchFamily="2" charset="0"/>
              </a:rPr>
              <a:t>.</a:t>
            </a:r>
            <a:endParaRPr lang="pt-BR" sz="2200" dirty="0">
              <a:latin typeface="Montserrat SemiBold" panose="000007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6511" y="1838296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GANHAR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287434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3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2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05687" y="2302261"/>
            <a:ext cx="5780838" cy="34163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Os adeptos desse estilo costumam dizer: “Você cede um pouco de lá </a:t>
            </a:r>
            <a:r>
              <a:rPr lang="pt-BR" sz="2400" dirty="0" smtClean="0">
                <a:latin typeface="Montserrat SemiBold" panose="00000700000000000000" pitchFamily="2" charset="0"/>
              </a:rPr>
              <a:t>e eu</a:t>
            </a:r>
            <a:r>
              <a:rPr lang="pt-BR" sz="2400" dirty="0">
                <a:latin typeface="Montserrat SemiBold" panose="00000700000000000000" pitchFamily="2" charset="0"/>
              </a:rPr>
              <a:t>, de cá.” Isto é, ceder um pouco para ganhar um pouco. No caso de </a:t>
            </a:r>
            <a:r>
              <a:rPr lang="pt-BR" sz="2400" dirty="0" smtClean="0">
                <a:latin typeface="Montserrat SemiBold" panose="00000700000000000000" pitchFamily="2" charset="0"/>
              </a:rPr>
              <a:t>uma namorada</a:t>
            </a:r>
            <a:r>
              <a:rPr lang="pt-BR" sz="2400" dirty="0">
                <a:latin typeface="Montserrat SemiBold" panose="00000700000000000000" pitchFamily="2" charset="0"/>
              </a:rPr>
              <a:t>, por exemplo, ela pode considerar importante ceder em </a:t>
            </a:r>
            <a:r>
              <a:rPr lang="pt-BR" sz="2400" dirty="0" smtClean="0">
                <a:latin typeface="Montserrat SemiBold" panose="00000700000000000000" pitchFamily="2" charset="0"/>
              </a:rPr>
              <a:t>algumas de </a:t>
            </a:r>
            <a:r>
              <a:rPr lang="pt-BR" sz="2400" dirty="0">
                <a:latin typeface="Montserrat SemiBold" panose="00000700000000000000" pitchFamily="2" charset="0"/>
              </a:rPr>
              <a:t>suas exigências, ideias e crenças para ajudar seu namorado a ceder </a:t>
            </a:r>
            <a:r>
              <a:rPr lang="pt-BR" sz="2400" dirty="0" smtClean="0">
                <a:latin typeface="Montserrat SemiBold" panose="00000700000000000000" pitchFamily="2" charset="0"/>
              </a:rPr>
              <a:t>um pouco</a:t>
            </a:r>
            <a:r>
              <a:rPr lang="pt-BR" sz="2400" dirty="0"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5686" y="1748263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COMPROMETER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236874" y="174826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4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6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3496511" y="2643188"/>
            <a:ext cx="7313612" cy="193992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Os que buscam agir dessa forma, enfrentam juntos qualquer problema que surja, o estudam e o resolvem mediante uma comunicação sincera, honesta e franca.</a:t>
            </a:r>
            <a:br>
              <a:rPr lang="pt-BR" sz="2400" dirty="0">
                <a:latin typeface="Montserrat SemiBold" panose="00000700000000000000" pitchFamily="2" charset="0"/>
              </a:rPr>
            </a:br>
            <a:endParaRPr lang="pt-BR" sz="2400" dirty="0">
              <a:latin typeface="Montserrat SemiBold" panose="000007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6511" y="2019271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RESOLVER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96511" y="4253843"/>
            <a:ext cx="731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>
                <a:latin typeface="Montserrat SemiBold" panose="00000700000000000000" pitchFamily="2" charset="0"/>
              </a:rPr>
              <a:t>Com </a:t>
            </a:r>
            <a:r>
              <a:rPr lang="pt-BR" sz="2400" dirty="0">
                <a:latin typeface="Montserrat SemiBold" panose="00000700000000000000" pitchFamily="2" charset="0"/>
              </a:rPr>
              <a:t>esse estilo, as relações no namoro e no casamento se fortalecem. Para essas pessoas, o lema é: ambos devem ganhar.</a:t>
            </a:r>
          </a:p>
        </p:txBody>
      </p:sp>
      <p:sp>
        <p:nvSpPr>
          <p:cNvPr id="7" name="Elipse 6"/>
          <p:cNvSpPr/>
          <p:nvPr/>
        </p:nvSpPr>
        <p:spPr>
          <a:xfrm>
            <a:off x="1287434" y="1873038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5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8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057159" y="757649"/>
            <a:ext cx="6544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DB6B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 PASSOS </a:t>
            </a:r>
            <a:r>
              <a:rPr lang="pt-BR" sz="2800" dirty="0">
                <a:solidFill>
                  <a:srgbClr val="FFDB6B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RESOLVER PROBLEMAS DO </a:t>
            </a:r>
            <a:r>
              <a:rPr lang="pt-BR" sz="2800" dirty="0" smtClean="0">
                <a:solidFill>
                  <a:srgbClr val="FFDB6B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CASAL:</a:t>
            </a:r>
            <a:endParaRPr lang="pt-BR" sz="2800" dirty="0">
              <a:solidFill>
                <a:srgbClr val="FFDB6B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057159" y="1971675"/>
            <a:ext cx="6867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Escolham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 lugar e o momento oportuno para a discussão.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Definam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 problema ou a questão que produz discórdia.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Perguntem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: “Como cada um de nós está contribuindo para o problema?”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Anotem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as tentativas de resolver o assunto que falharam. Não as repitam na esperança de obter um resultado diferente.</a:t>
            </a:r>
          </a:p>
        </p:txBody>
      </p:sp>
    </p:spTree>
    <p:extLst>
      <p:ext uri="{BB962C8B-B14F-4D97-AF65-F5344CB8AC3E}">
        <p14:creationId xmlns:p14="http://schemas.microsoft.com/office/powerpoint/2010/main" val="407165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057159" y="1285875"/>
            <a:ext cx="61917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Elaborem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uma lista com possíveis soluções, sem comentar sobre seus méritos.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Discutam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e avaliem os pontos fortes e fracos de cada opção.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Entrem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em acordo quanto a uma solução para o problema.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Definam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 participação de cada um na resolução do problema após a proposta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</a:t>
            </a:r>
            <a:endParaRPr lang="pt-BR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53682" y="1285875"/>
            <a:ext cx="2270494" cy="178510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10 PASSOS </a:t>
            </a:r>
            <a:r>
              <a:rPr lang="pt-BR" sz="2200" dirty="0">
                <a:solidFill>
                  <a:srgbClr val="E41D42"/>
                </a:solidFill>
                <a:latin typeface="Montserrat ExtraBold" panose="00000900000000000000" pitchFamily="2" charset="0"/>
              </a:rPr>
              <a:t>PARA RESOLVER PROBLEMAS DO </a:t>
            </a:r>
            <a:r>
              <a:rPr lang="pt-BR" sz="22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CASAL</a:t>
            </a:r>
            <a:endParaRPr lang="pt-BR" sz="2200" dirty="0">
              <a:solidFill>
                <a:srgbClr val="E41D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4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057159" y="1323975"/>
            <a:ext cx="63250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Marquem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uma nova reunião a fim de discutir o progresso alcançado. O propósito é avaliar até onde a solução está funcionando e onde é preciso modificar a estratégia (também é possível voltar ao passo 7 e experimentar uma solução diferente).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Recompensem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 cada um pela contribuição dada para a solução.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34632" y="1323975"/>
            <a:ext cx="2270494" cy="178510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10 PASSOS </a:t>
            </a:r>
            <a:r>
              <a:rPr lang="pt-BR" sz="2200" dirty="0">
                <a:solidFill>
                  <a:srgbClr val="E41D42"/>
                </a:solidFill>
                <a:latin typeface="Montserrat ExtraBold" panose="00000900000000000000" pitchFamily="2" charset="0"/>
              </a:rPr>
              <a:t>PARA RESOLVER PROBLEMAS DO </a:t>
            </a:r>
            <a:r>
              <a:rPr lang="pt-BR" sz="22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CASAL</a:t>
            </a:r>
            <a:endParaRPr lang="pt-BR" sz="2200" dirty="0">
              <a:solidFill>
                <a:srgbClr val="E41D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9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675" y="1809750"/>
            <a:ext cx="62674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200" dirty="0" smtClean="0">
                <a:latin typeface="Montserrat SemiBold" panose="00000700000000000000" pitchFamily="2" charset="0"/>
              </a:rPr>
              <a:t>Não </a:t>
            </a:r>
            <a:r>
              <a:rPr lang="pt-BR" sz="2200" dirty="0">
                <a:latin typeface="Montserrat SemiBold" panose="00000700000000000000" pitchFamily="2" charset="0"/>
              </a:rPr>
              <a:t>trataremos questões do passado ou que não tenham relação com o assunto em discussão.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200" dirty="0" smtClean="0">
                <a:latin typeface="Montserrat SemiBold" panose="00000700000000000000" pitchFamily="2" charset="0"/>
              </a:rPr>
              <a:t>Nunca </a:t>
            </a:r>
            <a:r>
              <a:rPr lang="pt-BR" sz="2200" dirty="0">
                <a:latin typeface="Montserrat SemiBold" panose="00000700000000000000" pitchFamily="2" charset="0"/>
              </a:rPr>
              <a:t>discutiremos em público ou na presença dos filhos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200" dirty="0" smtClean="0">
                <a:latin typeface="Montserrat SemiBold" panose="00000700000000000000" pitchFamily="2" charset="0"/>
              </a:rPr>
              <a:t>Seremos </a:t>
            </a:r>
            <a:r>
              <a:rPr lang="pt-BR" sz="2200" dirty="0">
                <a:latin typeface="Montserrat SemiBold" panose="00000700000000000000" pitchFamily="2" charset="0"/>
              </a:rPr>
              <a:t>sempre corteses e respeitosos com a opinião do outro, mesmo quando não estivermos de acordo.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200" dirty="0" smtClean="0">
                <a:latin typeface="Montserrat SemiBold" panose="00000700000000000000" pitchFamily="2" charset="0"/>
              </a:rPr>
              <a:t>Não </a:t>
            </a:r>
            <a:r>
              <a:rPr lang="pt-BR" sz="2200" dirty="0">
                <a:latin typeface="Montserrat SemiBold" panose="00000700000000000000" pitchFamily="2" charset="0"/>
              </a:rPr>
              <a:t>falaremos com raiva ou hostilidade, mas em um tom adequado</a:t>
            </a:r>
            <a:r>
              <a:rPr lang="pt-BR" sz="2200" dirty="0" smtClean="0">
                <a:latin typeface="Montserrat SemiBold" panose="00000700000000000000" pitchFamily="2" charset="0"/>
              </a:rPr>
              <a:t>.</a:t>
            </a:r>
            <a:endParaRPr lang="pt-BR" sz="2200" dirty="0">
              <a:latin typeface="Montserrat SemiBold" panose="000007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00675" y="767174"/>
            <a:ext cx="5534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 REGRAS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</a:p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BRIGA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LIMPA: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2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29251" y="1219200"/>
            <a:ext cx="5753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latin typeface="Montserrat SemiBold" panose="00000700000000000000" pitchFamily="2" charset="0"/>
              </a:rPr>
              <a:t>Faremos </a:t>
            </a:r>
            <a:r>
              <a:rPr lang="pt-BR" sz="2400" dirty="0">
                <a:latin typeface="Montserrat SemiBold" panose="00000700000000000000" pitchFamily="2" charset="0"/>
              </a:rPr>
              <a:t>uma pausa quando a discussão ficar acalorada e perigosa. Só retomaremos a discussão depois que nos acalmarmos.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latin typeface="Montserrat SemiBold" panose="00000700000000000000" pitchFamily="2" charset="0"/>
              </a:rPr>
              <a:t>Nunca </a:t>
            </a:r>
            <a:r>
              <a:rPr lang="pt-BR" sz="2400" dirty="0">
                <a:latin typeface="Montserrat SemiBold" panose="00000700000000000000" pitchFamily="2" charset="0"/>
              </a:rPr>
              <a:t>ignoraremos o </a:t>
            </a:r>
            <a:r>
              <a:rPr lang="pt-BR" sz="2400" dirty="0" smtClean="0">
                <a:latin typeface="Montserrat SemiBold" panose="00000700000000000000" pitchFamily="2" charset="0"/>
              </a:rPr>
              <a:t>outro </a:t>
            </a:r>
            <a:r>
              <a:rPr lang="pt-BR" sz="2400" dirty="0">
                <a:latin typeface="Montserrat SemiBold" panose="00000700000000000000" pitchFamily="2" charset="0"/>
              </a:rPr>
              <a:t>com silêncio.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latin typeface="Montserrat SemiBold" panose="00000700000000000000" pitchFamily="2" charset="0"/>
              </a:rPr>
              <a:t>Faremos </a:t>
            </a:r>
            <a:r>
              <a:rPr lang="pt-BR" sz="2400" dirty="0">
                <a:latin typeface="Montserrat SemiBold" panose="00000700000000000000" pitchFamily="2" charset="0"/>
              </a:rPr>
              <a:t>do perdão um </a:t>
            </a:r>
            <a:r>
              <a:rPr lang="pt-BR" sz="2400" dirty="0" smtClean="0">
                <a:latin typeface="Montserrat SemiBold" panose="00000700000000000000" pitchFamily="2" charset="0"/>
              </a:rPr>
              <a:t>estilo  de </a:t>
            </a:r>
            <a:r>
              <a:rPr lang="pt-BR" sz="2400" dirty="0">
                <a:latin typeface="Montserrat SemiBold" panose="00000700000000000000" pitchFamily="2" charset="0"/>
              </a:rPr>
              <a:t>vida.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pt-BR" sz="2400" dirty="0" smtClean="0">
                <a:latin typeface="Montserrat SemiBold" panose="00000700000000000000" pitchFamily="2" charset="0"/>
              </a:rPr>
              <a:t>Jamais </a:t>
            </a:r>
            <a:r>
              <a:rPr lang="pt-BR" sz="2400" dirty="0">
                <a:latin typeface="Montserrat SemiBold" panose="00000700000000000000" pitchFamily="2" charset="0"/>
              </a:rPr>
              <a:t>iremos dormir com raiva</a:t>
            </a:r>
          </a:p>
        </p:txBody>
      </p:sp>
    </p:spTree>
    <p:extLst>
      <p:ext uri="{BB962C8B-B14F-4D97-AF65-F5344CB8AC3E}">
        <p14:creationId xmlns:p14="http://schemas.microsoft.com/office/powerpoint/2010/main" val="357971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08881" y="2455863"/>
            <a:ext cx="4413250" cy="175418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PRINCÍPIOS </a:t>
            </a:r>
            <a:r>
              <a:rPr lang="pt-BR" sz="3600" dirty="0">
                <a:solidFill>
                  <a:schemeClr val="bg1"/>
                </a:solidFill>
                <a:latin typeface="Montserrat ExtraBold" panose="00000900000000000000" pitchFamily="2" charset="0"/>
              </a:rPr>
              <a:t>PARA RESOLVER CONFLITOS:</a:t>
            </a:r>
          </a:p>
        </p:txBody>
      </p:sp>
    </p:spTree>
    <p:extLst>
      <p:ext uri="{BB962C8B-B14F-4D97-AF65-F5344CB8AC3E}">
        <p14:creationId xmlns:p14="http://schemas.microsoft.com/office/powerpoint/2010/main" val="358794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495300"/>
            <a:ext cx="1762126" cy="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23809" y="857250"/>
            <a:ext cx="7153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latin typeface="Montserrat SemiBold" panose="00000700000000000000" pitchFamily="2" charset="0"/>
              </a:rPr>
              <a:t>Escutem </a:t>
            </a:r>
            <a:r>
              <a:rPr lang="pt-BR" sz="2400" dirty="0">
                <a:latin typeface="Montserrat SemiBold" panose="00000700000000000000" pitchFamily="2" charset="0"/>
              </a:rPr>
              <a:t>antes de dar uma resposta: “Quem responde antes de ouvir mostra que é tolo e passa vergonha” (</a:t>
            </a:r>
            <a:r>
              <a:rPr lang="pt-BR" sz="2400" dirty="0" err="1">
                <a:latin typeface="Montserrat SemiBold" panose="00000700000000000000" pitchFamily="2" charset="0"/>
              </a:rPr>
              <a:t>Pv</a:t>
            </a:r>
            <a:r>
              <a:rPr lang="pt-BR" sz="2400" dirty="0">
                <a:latin typeface="Montserrat SemiBold" panose="00000700000000000000" pitchFamily="2" charset="0"/>
              </a:rPr>
              <a:t> 18:13, NTLH).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latin typeface="Montserrat SemiBold" panose="00000700000000000000" pitchFamily="2" charset="0"/>
              </a:rPr>
              <a:t>Pensem </a:t>
            </a:r>
            <a:r>
              <a:rPr lang="pt-BR" sz="2400" dirty="0">
                <a:latin typeface="Montserrat SemiBold" panose="00000700000000000000" pitchFamily="2" charset="0"/>
              </a:rPr>
              <a:t>antes de responder. “O coração do justo medita o que há de responder, mas a boca dos perversos transborda maldades”(</a:t>
            </a:r>
            <a:r>
              <a:rPr lang="pt-BR" sz="2400" dirty="0" err="1">
                <a:latin typeface="Montserrat SemiBold" panose="00000700000000000000" pitchFamily="2" charset="0"/>
              </a:rPr>
              <a:t>Pv</a:t>
            </a:r>
            <a:r>
              <a:rPr lang="pt-BR" sz="2400" dirty="0">
                <a:latin typeface="Montserrat SemiBold" panose="00000700000000000000" pitchFamily="2" charset="0"/>
              </a:rPr>
              <a:t> 15:28).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latin typeface="Montserrat SemiBold" panose="00000700000000000000" pitchFamily="2" charset="0"/>
              </a:rPr>
              <a:t>Falem </a:t>
            </a:r>
            <a:r>
              <a:rPr lang="pt-BR" sz="2400" dirty="0">
                <a:latin typeface="Montserrat SemiBold" panose="00000700000000000000" pitchFamily="2" charset="0"/>
              </a:rPr>
              <a:t>no momento adequado, sem ferir a pessoa. “Como maçãs de ouro em salvas de prata, assim é a palavra dita a seu tempo”(</a:t>
            </a:r>
            <a:r>
              <a:rPr lang="pt-BR" sz="2400" dirty="0" err="1">
                <a:latin typeface="Montserrat SemiBold" panose="00000700000000000000" pitchFamily="2" charset="0"/>
              </a:rPr>
              <a:t>Pv</a:t>
            </a:r>
            <a:r>
              <a:rPr lang="pt-BR" sz="2400" dirty="0">
                <a:latin typeface="Montserrat SemiBold" panose="00000700000000000000" pitchFamily="2" charset="0"/>
              </a:rPr>
              <a:t> 25:11</a:t>
            </a:r>
            <a:r>
              <a:rPr lang="pt-BR" sz="2400" dirty="0" smtClean="0">
                <a:latin typeface="Montserrat SemiBold" panose="00000700000000000000" pitchFamily="2" charset="0"/>
              </a:rPr>
              <a:t>).</a:t>
            </a:r>
            <a:endParaRPr lang="pt-BR" sz="2400" dirty="0">
              <a:latin typeface="Montserrat SemiBold" panose="00000700000000000000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1282" y="857250"/>
            <a:ext cx="227049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PRINCÍPIOS PARA RESOLVER CONFLITOS</a:t>
            </a:r>
            <a:endParaRPr lang="pt-BR" sz="2400" dirty="0">
              <a:solidFill>
                <a:srgbClr val="E41D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8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23809" y="857250"/>
            <a:ext cx="73252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pt-BR" sz="2400" dirty="0" smtClean="0">
                <a:latin typeface="Montserrat SemiBold" panose="00000700000000000000" pitchFamily="2" charset="0"/>
              </a:rPr>
              <a:t>A </a:t>
            </a:r>
            <a:r>
              <a:rPr lang="pt-BR" sz="2400" dirty="0">
                <a:latin typeface="Montserrat SemiBold" panose="00000700000000000000" pitchFamily="2" charset="0"/>
              </a:rPr>
              <a:t>exposição verbal deve ser clara e específica. “Quem retém as palavras possui o conhecimento, e o sereno de espírito é homem de inteligência” </a:t>
            </a:r>
            <a:r>
              <a:rPr lang="pt-BR" sz="2400" dirty="0" smtClean="0">
                <a:latin typeface="Montserrat SemiBold" panose="00000700000000000000" pitchFamily="2" charset="0"/>
              </a:rPr>
              <a:t>           (</a:t>
            </a:r>
            <a:r>
              <a:rPr lang="pt-BR" sz="2400" dirty="0" err="1">
                <a:latin typeface="Montserrat SemiBold" panose="00000700000000000000" pitchFamily="2" charset="0"/>
              </a:rPr>
              <a:t>Pv</a:t>
            </a:r>
            <a:r>
              <a:rPr lang="pt-BR" sz="2400" dirty="0">
                <a:latin typeface="Montserrat SemiBold" panose="00000700000000000000" pitchFamily="2" charset="0"/>
              </a:rPr>
              <a:t> 17:27).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pt-BR" sz="2400" dirty="0" smtClean="0">
                <a:latin typeface="Montserrat SemiBold" panose="00000700000000000000" pitchFamily="2" charset="0"/>
              </a:rPr>
              <a:t>Respondam </a:t>
            </a:r>
            <a:r>
              <a:rPr lang="pt-BR" sz="2400" dirty="0">
                <a:latin typeface="Montserrat SemiBold" panose="00000700000000000000" pitchFamily="2" charset="0"/>
              </a:rPr>
              <a:t>com delicadeza diante de qualquer ofensa. “A resposta branda desvia o furor, mas a palavra dura suscita a ira” (</a:t>
            </a:r>
            <a:r>
              <a:rPr lang="pt-BR" sz="2400" dirty="0" err="1">
                <a:latin typeface="Montserrat SemiBold" panose="00000700000000000000" pitchFamily="2" charset="0"/>
              </a:rPr>
              <a:t>Pv</a:t>
            </a:r>
            <a:r>
              <a:rPr lang="pt-BR" sz="2400" dirty="0">
                <a:latin typeface="Montserrat SemiBold" panose="00000700000000000000" pitchFamily="2" charset="0"/>
              </a:rPr>
              <a:t> 15:1).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pt-BR" sz="2400" dirty="0" smtClean="0">
                <a:latin typeface="Montserrat SemiBold" panose="00000700000000000000" pitchFamily="2" charset="0"/>
              </a:rPr>
              <a:t>Mantenham </a:t>
            </a:r>
            <a:r>
              <a:rPr lang="pt-BR" sz="2400" dirty="0">
                <a:latin typeface="Montserrat SemiBold" panose="00000700000000000000" pitchFamily="2" charset="0"/>
              </a:rPr>
              <a:t>as emoções sob controle. “Irai-vos e não pequeis”(</a:t>
            </a:r>
            <a:r>
              <a:rPr lang="pt-BR" sz="2400" dirty="0" err="1">
                <a:latin typeface="Montserrat SemiBold" panose="00000700000000000000" pitchFamily="2" charset="0"/>
              </a:rPr>
              <a:t>Ef</a:t>
            </a:r>
            <a:r>
              <a:rPr lang="pt-BR" sz="2400" dirty="0">
                <a:latin typeface="Montserrat SemiBold" panose="00000700000000000000" pitchFamily="2" charset="0"/>
              </a:rPr>
              <a:t> 4:26a).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1282" y="857250"/>
            <a:ext cx="227049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PRINCÍPIOS PARA RESOLVER CONFLITOS</a:t>
            </a:r>
            <a:endParaRPr lang="pt-BR" sz="2400" dirty="0">
              <a:solidFill>
                <a:srgbClr val="E41D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23809" y="857250"/>
            <a:ext cx="73252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7"/>
            </a:pPr>
            <a:r>
              <a:rPr lang="pt-BR" sz="2400" dirty="0" smtClean="0">
                <a:latin typeface="Montserrat SemiBold" panose="00000700000000000000" pitchFamily="2" charset="0"/>
              </a:rPr>
              <a:t>Procurem </a:t>
            </a:r>
            <a:r>
              <a:rPr lang="pt-BR" sz="2400" dirty="0">
                <a:latin typeface="Montserrat SemiBold" panose="00000700000000000000" pitchFamily="2" charset="0"/>
              </a:rPr>
              <a:t>conversar no momento adequado. “O homem se alegra em dar resposta adequada, e a palavra, a seu tempo, quão boa é!” (</a:t>
            </a:r>
            <a:r>
              <a:rPr lang="pt-BR" sz="2400" dirty="0" err="1">
                <a:latin typeface="Montserrat SemiBold" panose="00000700000000000000" pitchFamily="2" charset="0"/>
              </a:rPr>
              <a:t>Pv</a:t>
            </a:r>
            <a:r>
              <a:rPr lang="pt-BR" sz="2400" dirty="0">
                <a:latin typeface="Montserrat SemiBold" panose="00000700000000000000" pitchFamily="2" charset="0"/>
              </a:rPr>
              <a:t> 15:23).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7"/>
            </a:pPr>
            <a:r>
              <a:rPr lang="pt-BR" sz="2400" dirty="0" smtClean="0">
                <a:latin typeface="Montserrat SemiBold" panose="00000700000000000000" pitchFamily="2" charset="0"/>
              </a:rPr>
              <a:t>Expressem </a:t>
            </a:r>
            <a:r>
              <a:rPr lang="pt-BR" sz="2400" dirty="0">
                <a:latin typeface="Montserrat SemiBold" panose="00000700000000000000" pitchFamily="2" charset="0"/>
              </a:rPr>
              <a:t>palavras positivas, animadoras, motivadoras e que tragam alegria. “A vossa palavra seja sempre agradável, temperada com sal, para saberdes como deveis responder a cada um” (Cl 4:6).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1282" y="857250"/>
            <a:ext cx="227049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PRINCÍPIOS PARA RESOLVER CONFLITOS</a:t>
            </a:r>
            <a:endParaRPr lang="pt-BR" sz="2400" dirty="0">
              <a:solidFill>
                <a:srgbClr val="E41D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80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23809" y="857250"/>
            <a:ext cx="73252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latin typeface="Montserrat SemiBold" panose="00000700000000000000" pitchFamily="2" charset="0"/>
              </a:rPr>
              <a:t>Esqueçam </a:t>
            </a:r>
            <a:r>
              <a:rPr lang="pt-BR" sz="2400" dirty="0">
                <a:latin typeface="Montserrat SemiBold" panose="00000700000000000000" pitchFamily="2" charset="0"/>
              </a:rPr>
              <a:t>os erros do passado. “O amor cobre multidão de pecados” (1Pe 4:8).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latin typeface="Montserrat SemiBold" panose="00000700000000000000" pitchFamily="2" charset="0"/>
              </a:rPr>
              <a:t>Nunca </a:t>
            </a:r>
            <a:r>
              <a:rPr lang="pt-BR" sz="2400" dirty="0">
                <a:latin typeface="Montserrat SemiBold" panose="00000700000000000000" pitchFamily="2" charset="0"/>
              </a:rPr>
              <a:t>se deitem com o coração magoado. “Não se ponha o sol sobre a vossa ira” (</a:t>
            </a:r>
            <a:r>
              <a:rPr lang="pt-BR" sz="2400" dirty="0" err="1">
                <a:latin typeface="Montserrat SemiBold" panose="00000700000000000000" pitchFamily="2" charset="0"/>
              </a:rPr>
              <a:t>Ef</a:t>
            </a:r>
            <a:r>
              <a:rPr lang="pt-BR" sz="2400" dirty="0">
                <a:latin typeface="Montserrat SemiBold" panose="00000700000000000000" pitchFamily="2" charset="0"/>
              </a:rPr>
              <a:t> 4:26b).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latin typeface="Montserrat SemiBold" panose="00000700000000000000" pitchFamily="2" charset="0"/>
              </a:rPr>
              <a:t>Aprendam </a:t>
            </a:r>
            <a:r>
              <a:rPr lang="pt-BR" sz="2400" dirty="0">
                <a:latin typeface="Montserrat SemiBold" panose="00000700000000000000" pitchFamily="2" charset="0"/>
              </a:rPr>
              <a:t>a perdoar-se mutuamente. “Perdoem uns aos outros” (</a:t>
            </a:r>
            <a:r>
              <a:rPr lang="pt-BR" sz="2400" dirty="0" err="1">
                <a:latin typeface="Montserrat SemiBold" panose="00000700000000000000" pitchFamily="2" charset="0"/>
              </a:rPr>
              <a:t>Ef</a:t>
            </a:r>
            <a:r>
              <a:rPr lang="pt-BR" sz="2400" dirty="0">
                <a:latin typeface="Montserrat SemiBold" panose="00000700000000000000" pitchFamily="2" charset="0"/>
              </a:rPr>
              <a:t> 4:32, NTLH).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1282" y="857250"/>
            <a:ext cx="227049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rgbClr val="E41D42"/>
                </a:solidFill>
                <a:latin typeface="Montserrat ExtraBold" panose="00000900000000000000" pitchFamily="2" charset="0"/>
              </a:rPr>
              <a:t>PRINCÍPIOS PARA RESOLVER CONFLITOS</a:t>
            </a:r>
            <a:endParaRPr lang="pt-BR" sz="2400" dirty="0">
              <a:solidFill>
                <a:srgbClr val="E41D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1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80484" y="1897063"/>
            <a:ext cx="5173662" cy="304641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Os conflitos e as discussões são tão inevitáveis como o amanhecer e o anoitecer, inclusive nos melhores casamentos.</a:t>
            </a: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796232" y="2051050"/>
            <a:ext cx="6367462" cy="3194050"/>
          </a:xfrm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 SemiBold" panose="00000700000000000000" pitchFamily="2" charset="0"/>
              </a:rPr>
              <a:t>Se os noivos enfrentam os conflitos em vez de evitá-los e os resolvem de forma construtiva, eles têm dois benefícios: primeiro, a relação ficará fortalecida e, segundo, estarão mais preparados para enfrentar conflitos durante o </a:t>
            </a:r>
            <a:r>
              <a:rPr lang="pt-BR" sz="2800" dirty="0" smtClean="0">
                <a:latin typeface="Montserrat SemiBold" panose="00000700000000000000" pitchFamily="2" charset="0"/>
              </a:rPr>
              <a:t>casamento.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00787" y="1317625"/>
            <a:ext cx="5186362" cy="4302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latin typeface="Montserrat SemiBold" panose="00000700000000000000" pitchFamily="2" charset="0"/>
              </a:rPr>
              <a:t>Pesquisas confirmam que namoros em que se produzem muitos desencontros, brigas, rupturas parciais ou temporárias, dão lugar a casamentos instáveis, frágeis e doentios.</a:t>
            </a:r>
          </a:p>
        </p:txBody>
      </p:sp>
    </p:spTree>
    <p:extLst>
      <p:ext uri="{BB962C8B-B14F-4D97-AF65-F5344CB8AC3E}">
        <p14:creationId xmlns:p14="http://schemas.microsoft.com/office/powerpoint/2010/main" val="16259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72545" y="1042988"/>
            <a:ext cx="6710362" cy="440213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“O primeiro ano de vida matrimonial é ano de </a:t>
            </a:r>
            <a:r>
              <a:rPr lang="pt-BR" sz="2800" dirty="0" smtClean="0">
                <a:latin typeface="Montserrat SemiBold" panose="00000700000000000000" pitchFamily="2" charset="0"/>
              </a:rPr>
              <a:t/>
            </a:r>
            <a:br>
              <a:rPr lang="pt-BR" sz="2800" dirty="0" smtClean="0">
                <a:latin typeface="Montserrat SemiBold" panose="00000700000000000000" pitchFamily="2" charset="0"/>
              </a:rPr>
            </a:br>
            <a:r>
              <a:rPr lang="pt-BR" sz="2800" dirty="0" smtClean="0">
                <a:latin typeface="Montserrat SemiBold" panose="00000700000000000000" pitchFamily="2" charset="0"/>
              </a:rPr>
              <a:t>experiência</a:t>
            </a:r>
            <a:r>
              <a:rPr lang="pt-BR" sz="2800" dirty="0">
                <a:latin typeface="Montserrat SemiBold" panose="00000700000000000000" pitchFamily="2" charset="0"/>
              </a:rPr>
              <a:t>, ano em que, como </a:t>
            </a:r>
            <a:r>
              <a:rPr lang="pt-BR" sz="2800" dirty="0" smtClean="0">
                <a:latin typeface="Montserrat SemiBold" panose="00000700000000000000" pitchFamily="2" charset="0"/>
              </a:rPr>
              <a:t/>
            </a:r>
            <a:br>
              <a:rPr lang="pt-BR" sz="2800" dirty="0" smtClean="0">
                <a:latin typeface="Montserrat SemiBold" panose="00000700000000000000" pitchFamily="2" charset="0"/>
              </a:rPr>
            </a:br>
            <a:r>
              <a:rPr lang="pt-BR" sz="2800" dirty="0" smtClean="0">
                <a:latin typeface="Montserrat SemiBold" panose="00000700000000000000" pitchFamily="2" charset="0"/>
              </a:rPr>
              <a:t>a </a:t>
            </a:r>
            <a:r>
              <a:rPr lang="pt-BR" sz="2800" dirty="0">
                <a:latin typeface="Montserrat SemiBold" panose="00000700000000000000" pitchFamily="2" charset="0"/>
              </a:rPr>
              <a:t>criança aprende lições na escola, marido e mulher descobrem mutuamente os diferentes traços de caráter. Nesse primeiro ano de sua vida conjugal, não permitam que haja capítulos que manchem sua felicidade futura.”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472545" y="5832736"/>
            <a:ext cx="2182197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latin typeface="Montserrat SemiBold" panose="00000700000000000000" pitchFamily="2" charset="0"/>
              </a:rPr>
              <a:t>Ellen G. White</a:t>
            </a:r>
            <a:endParaRPr lang="pt-BR" sz="1400" i="1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5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76573" y="1154113"/>
            <a:ext cx="7192962" cy="44005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Os namorados e os cônjuges devem considerar seriamente que, quando os problemas aparentemente insignificantes permanecem sem ser resolvidos ou são resolvidos de maneira destrutiva, eles causarão isolamento emocional e grande insatisfação conjugal, a ponto de levar o casal a dar fim à relação ou a viver um casamento infeliz.</a:t>
            </a: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887604" y="2455863"/>
            <a:ext cx="4184650" cy="175418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ExtraBold" panose="00000900000000000000" pitchFamily="2" charset="0"/>
              </a:rPr>
              <a:t>ESTILOS DE </a:t>
            </a:r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RESOLUÇÃO </a:t>
            </a:r>
            <a:b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DE CONFLITOS:</a:t>
            </a:r>
            <a:endParaRPr lang="pt-BR"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7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3496511" y="2362200"/>
            <a:ext cx="7808912" cy="341630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Os que adotam essa postura são aqueles que não têm controle sobre conflitos nem fazem nenhuma tentativa de buscar solução para os problemas.</a:t>
            </a:r>
            <a:br>
              <a:rPr lang="pt-BR" sz="2400" dirty="0">
                <a:latin typeface="Montserrat SemiBold" panose="00000700000000000000" pitchFamily="2" charset="0"/>
              </a:rPr>
            </a:br>
            <a:r>
              <a:rPr lang="pt-BR" sz="2400" dirty="0">
                <a:latin typeface="Montserrat SemiBold" panose="00000700000000000000" pitchFamily="2" charset="0"/>
              </a:rPr>
              <a:t>Quão benéfica é essa atitude? Quando a discussão entre o casal foge do controle e se torna perigosa, é preciso que um deles recue até que volte a calma, para, então, retomar a discussão e buscar solução para o </a:t>
            </a:r>
            <a:r>
              <a:rPr lang="pt-BR" sz="2400" dirty="0" smtClean="0">
                <a:latin typeface="Montserrat SemiBold" panose="00000700000000000000" pitchFamily="2" charset="0"/>
              </a:rPr>
              <a:t>conflito.</a:t>
            </a:r>
            <a:endParaRPr lang="pt-BR" sz="2400" dirty="0">
              <a:latin typeface="Montserrat SemiBold" panose="000007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6511" y="1838296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RETIRAR-SE</a:t>
            </a:r>
          </a:p>
        </p:txBody>
      </p:sp>
      <p:sp>
        <p:nvSpPr>
          <p:cNvPr id="7" name="Elipse 6"/>
          <p:cNvSpPr/>
          <p:nvPr/>
        </p:nvSpPr>
        <p:spPr>
          <a:xfrm>
            <a:off x="1270808" y="169206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1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47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1070</Words>
  <Application>Microsoft Office PowerPoint</Application>
  <PresentationFormat>Widescreen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Montserrat SemiBold</vt:lpstr>
      <vt:lpstr>Calibri Light</vt:lpstr>
      <vt:lpstr>Calibri</vt:lpstr>
      <vt:lpstr>Montserrat ExtraBold</vt:lpstr>
      <vt:lpstr>Tema do Office</vt:lpstr>
      <vt:lpstr>Apresentação do PowerPoint</vt:lpstr>
      <vt:lpstr>Apresentação do PowerPoint</vt:lpstr>
      <vt:lpstr>Os conflitos e as discussões são tão inevitáveis como o amanhecer e o anoitecer, inclusive nos melhores casamentos.</vt:lpstr>
      <vt:lpstr>Se os noivos enfrentam os conflitos em vez de evitá-los e os resolvem de forma construtiva, eles têm dois benefícios: primeiro, a relação ficará fortalecida e, segundo, estarão mais preparados para enfrentar conflitos durante o casamento.</vt:lpstr>
      <vt:lpstr>Pesquisas confirmam que namoros em que se produzem muitos desencontros, brigas, rupturas parciais ou temporárias, dão lugar a casamentos instáveis, frágeis e doentios.</vt:lpstr>
      <vt:lpstr>“O primeiro ano de vida matrimonial é ano de  experiência, ano em que, como  a criança aprende lições na escola, marido e mulher descobrem mutuamente os diferentes traços de caráter. Nesse primeiro ano de sua vida conjugal, não permitam que haja capítulos que manchem sua felicidade futura.”</vt:lpstr>
      <vt:lpstr>Os namorados e os cônjuges devem considerar seriamente que, quando os problemas aparentemente insignificantes permanecem sem ser resolvidos ou são resolvidos de maneira destrutiva, eles causarão isolamento emocional e grande insatisfação conjugal, a ponto de levar o casal a dar fim à relação ou a viver um casamento infeliz.</vt:lpstr>
      <vt:lpstr>ESTILOS DE RESOLUÇÃO  DE CONFLITOS:</vt:lpstr>
      <vt:lpstr>Os que adotam essa postura são aqueles que não têm controle sobre conflitos nem fazem nenhuma tentativa de buscar solução para os problemas. Quão benéfica é essa atitude? Quando a discussão entre o casal foge do controle e se torna perigosa, é preciso que um deles recue até que volte a calma, para, então, retomar a discussão e buscar solução para o conflito.</vt:lpstr>
      <vt:lpstr>Apresentação do PowerPoint</vt:lpstr>
      <vt:lpstr>O indivíduo com esse estilo é dominante: luta com o propósito de ganhar. Ele não gosta que o contradigam e crê que seu ponto de vista é sempre o melhor, bem como a única forma de resolver o conflito. Quando a outra pessoa lhe dá razão, fica muito satisfeito, ainda que a relação pessoal fique ressentida. No casamento, essa forma de resolver conflitos, em que, aparentemente, um ganha e o outro perde, faz com que ambos percam.</vt:lpstr>
      <vt:lpstr>Apresentação do PowerPoint</vt:lpstr>
      <vt:lpstr>Os que buscam agir dessa forma, enfrentam juntos qualquer problema que surja, o estudam e o resolvem mediante uma comunicação sincera, honesta e franca.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PARA RESOLVER CONFLITOS: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38</cp:revision>
  <dcterms:created xsi:type="dcterms:W3CDTF">2023-11-13T21:54:53Z</dcterms:created>
  <dcterms:modified xsi:type="dcterms:W3CDTF">2023-11-17T19:46:06Z</dcterms:modified>
</cp:coreProperties>
</file>