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63" r:id="rId6"/>
    <p:sldId id="264" r:id="rId7"/>
    <p:sldId id="268" r:id="rId8"/>
    <p:sldId id="267" r:id="rId9"/>
    <p:sldId id="275" r:id="rId10"/>
    <p:sldId id="259" r:id="rId11"/>
    <p:sldId id="278" r:id="rId12"/>
    <p:sldId id="262" r:id="rId13"/>
    <p:sldId id="270" r:id="rId14"/>
    <p:sldId id="260" r:id="rId15"/>
    <p:sldId id="261" r:id="rId16"/>
    <p:sldId id="282" r:id="rId17"/>
    <p:sldId id="265" r:id="rId18"/>
    <p:sldId id="279" r:id="rId19"/>
    <p:sldId id="280" r:id="rId20"/>
    <p:sldId id="281" r:id="rId21"/>
    <p:sldId id="272" r:id="rId22"/>
  </p:sldIdLst>
  <p:sldSz cx="12192000" cy="6858000"/>
  <p:notesSz cx="6858000" cy="9144000"/>
  <p:embeddedFontLst>
    <p:embeddedFont>
      <p:font typeface="Montserrat SemiBold" panose="00000700000000000000" pitchFamily="2" charset="0"/>
      <p:bold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Montserrat ExtraBold" panose="00000900000000000000" pitchFamily="2" charset="0"/>
      <p:bold r:id="rId31"/>
      <p:boldItalic r:id="rId32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B6B"/>
    <a:srgbClr val="E52242"/>
    <a:srgbClr val="E41D42"/>
    <a:srgbClr val="E51B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A335-8FCF-4921-9630-F415523DCEEE}" type="datetimeFigureOut">
              <a:rPr lang="pt-BR" smtClean="0"/>
              <a:t>24/01/2024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8CBC-854E-4289-8DCA-E4E98C39F8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9870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31875" y="1233359"/>
            <a:ext cx="7378700" cy="439591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000341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A335-8FCF-4921-9630-F415523DCEEE}" type="datetimeFigureOut">
              <a:rPr lang="pt-BR" smtClean="0"/>
              <a:t>24/01/2024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8CBC-854E-4289-8DCA-E4E98C39F8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2208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A335-8FCF-4921-9630-F415523DCEEE}" type="datetimeFigureOut">
              <a:rPr lang="pt-BR" smtClean="0"/>
              <a:t>24/01/2024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8CBC-854E-4289-8DCA-E4E98C39F8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2415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A335-8FCF-4921-9630-F415523DCEEE}" type="datetimeFigureOut">
              <a:rPr lang="pt-BR" smtClean="0"/>
              <a:t>24/01/2024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8CBC-854E-4289-8DCA-E4E98C39F8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5099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A335-8FCF-4921-9630-F415523DCEEE}" type="datetimeFigureOut">
              <a:rPr lang="pt-BR" smtClean="0"/>
              <a:t>24/01/2024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8CBC-854E-4289-8DCA-E4E98C39F8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3763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A335-8FCF-4921-9630-F415523DCEEE}" type="datetimeFigureOut">
              <a:rPr lang="pt-BR" smtClean="0"/>
              <a:t>24/01/2024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8CBC-854E-4289-8DCA-E4E98C39F8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9682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A335-8FCF-4921-9630-F415523DCEEE}" type="datetimeFigureOut">
              <a:rPr lang="pt-BR" smtClean="0"/>
              <a:t>24/01/2024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8CBC-854E-4289-8DCA-E4E98C39F8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8399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A335-8FCF-4921-9630-F415523DCEEE}" type="datetimeFigureOut">
              <a:rPr lang="pt-BR" smtClean="0"/>
              <a:t>24/01/2024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8CBC-854E-4289-8DCA-E4E98C39F8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8933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A335-8FCF-4921-9630-F415523DCEEE}" type="datetimeFigureOut">
              <a:rPr lang="pt-BR" smtClean="0"/>
              <a:t>24/01/2024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8CBC-854E-4289-8DCA-E4E98C39F8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1884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A335-8FCF-4921-9630-F415523DCEEE}" type="datetimeFigureOut">
              <a:rPr lang="pt-BR" smtClean="0"/>
              <a:t>24/01/2024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8CBC-854E-4289-8DCA-E4E98C39F8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8581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69999" y="976184"/>
            <a:ext cx="7902575" cy="43768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295532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69999" y="976184"/>
            <a:ext cx="7902575" cy="43768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780408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146549" y="842835"/>
            <a:ext cx="6702425" cy="45959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09631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146549" y="842835"/>
            <a:ext cx="6702425" cy="459594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2349355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651249" y="1995360"/>
            <a:ext cx="7292975" cy="35005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575272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03275" y="2147760"/>
            <a:ext cx="5549900" cy="33005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2319389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318000" y="1481010"/>
            <a:ext cx="5684280" cy="435146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2590093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EA335-8FCF-4921-9630-F415523DCEEE}" type="datetimeFigureOut">
              <a:rPr lang="pt-BR" smtClean="0"/>
              <a:t>24/01/2024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A8CBC-854E-4289-8DCA-E4E98C39F8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6517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985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829512" y="3207158"/>
            <a:ext cx="5657014" cy="26776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400" dirty="0">
                <a:latin typeface="Montserrat SemiBold" panose="00000700000000000000" pitchFamily="2" charset="0"/>
              </a:rPr>
              <a:t>De maneira individual, o esposo e a esposa devem preparar uma lista de suas necessidades </a:t>
            </a:r>
            <a:r>
              <a:rPr lang="pt-BR" sz="2400" dirty="0" smtClean="0">
                <a:latin typeface="Montserrat SemiBold" panose="00000700000000000000" pitchFamily="2" charset="0"/>
              </a:rPr>
              <a:t>físicas</a:t>
            </a:r>
            <a:r>
              <a:rPr lang="pt-BR" sz="2400" dirty="0">
                <a:latin typeface="Montserrat SemiBold" panose="00000700000000000000" pitchFamily="2" charset="0"/>
              </a:rPr>
              <a:t>, emocionais, sociais, intelectuais e espirituais, e então, propor o que seu cônjuge poderia fazer </a:t>
            </a:r>
            <a:r>
              <a:rPr lang="pt-BR" sz="2400">
                <a:latin typeface="Montserrat SemiBold" panose="00000700000000000000" pitchFamily="2" charset="0"/>
              </a:rPr>
              <a:t>para </a:t>
            </a:r>
            <a:r>
              <a:rPr lang="pt-BR" sz="2400" smtClean="0">
                <a:latin typeface="Montserrat SemiBold" panose="00000700000000000000" pitchFamily="2" charset="0"/>
              </a:rPr>
              <a:t>preenchê-las.</a:t>
            </a:r>
            <a:endParaRPr lang="pt-BR" sz="2400" i="1" dirty="0">
              <a:latin typeface="Montserrat SemiBold" panose="00000700000000000000" pitchFamily="2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8545285" y="1748263"/>
            <a:ext cx="895350" cy="895350"/>
          </a:xfrm>
          <a:prstGeom prst="ellipse">
            <a:avLst/>
          </a:prstGeom>
          <a:solidFill>
            <a:srgbClr val="E5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latin typeface="Montserrat ExtraBold" panose="00000900000000000000" pitchFamily="2" charset="0"/>
              </a:rPr>
              <a:t>2</a:t>
            </a:r>
            <a:endParaRPr lang="pt-BR" sz="4000" dirty="0">
              <a:latin typeface="Montserrat ExtraBold" panose="00000900000000000000" pitchFamily="2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29511" y="1838296"/>
            <a:ext cx="581893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dirty="0">
                <a:solidFill>
                  <a:srgbClr val="E52242"/>
                </a:solidFill>
                <a:latin typeface="Montserrat ExtraBold" panose="00000900000000000000" pitchFamily="2" charset="0"/>
              </a:rPr>
              <a:t>PARA TRABALHAR JUNTOS E PREENCHER AS NECESSIDADES UM DO OUTRO</a:t>
            </a:r>
          </a:p>
        </p:txBody>
      </p:sp>
    </p:spTree>
    <p:extLst>
      <p:ext uri="{BB962C8B-B14F-4D97-AF65-F5344CB8AC3E}">
        <p14:creationId xmlns:p14="http://schemas.microsoft.com/office/powerpoint/2010/main" val="547808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3496511" y="3130958"/>
            <a:ext cx="7419139" cy="230832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400" dirty="0">
                <a:latin typeface="Montserrat SemiBold" panose="00000700000000000000" pitchFamily="2" charset="0"/>
              </a:rPr>
              <a:t>A mensagem da Bíblia é que, no casamento, o esposo e a esposa sejam “uma só carne” (</a:t>
            </a:r>
            <a:r>
              <a:rPr lang="pt-BR" sz="2400" dirty="0" err="1">
                <a:latin typeface="Montserrat SemiBold" panose="00000700000000000000" pitchFamily="2" charset="0"/>
              </a:rPr>
              <a:t>Gn</a:t>
            </a:r>
            <a:r>
              <a:rPr lang="pt-BR" sz="2400" dirty="0">
                <a:latin typeface="Montserrat SemiBold" panose="00000700000000000000" pitchFamily="2" charset="0"/>
              </a:rPr>
              <a:t> 2:24). O processo de unidade começa com os sentidos, continua com os sentimentos e a inteligência e é consumado com a união física – o ato </a:t>
            </a:r>
            <a:r>
              <a:rPr lang="pt-BR" sz="2400" dirty="0" smtClean="0">
                <a:latin typeface="Montserrat SemiBold" panose="00000700000000000000" pitchFamily="2" charset="0"/>
              </a:rPr>
              <a:t>sexual.</a:t>
            </a:r>
            <a:endParaRPr lang="pt-BR" sz="2400" i="1" dirty="0">
              <a:latin typeface="Montserrat SemiBold" panose="00000700000000000000" pitchFamily="2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934810" y="1748263"/>
            <a:ext cx="895350" cy="895350"/>
          </a:xfrm>
          <a:prstGeom prst="ellipse">
            <a:avLst/>
          </a:prstGeom>
          <a:solidFill>
            <a:srgbClr val="E5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latin typeface="Montserrat ExtraBold" panose="00000900000000000000" pitchFamily="2" charset="0"/>
              </a:rPr>
              <a:t>3</a:t>
            </a:r>
            <a:endParaRPr lang="pt-BR" sz="4000" dirty="0">
              <a:latin typeface="Montserrat ExtraBold" panose="00000900000000000000" pitchFamily="2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496511" y="1838296"/>
            <a:ext cx="760011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dirty="0">
                <a:solidFill>
                  <a:srgbClr val="E52242"/>
                </a:solidFill>
                <a:latin typeface="Montserrat ExtraBold" panose="00000900000000000000" pitchFamily="2" charset="0"/>
              </a:rPr>
              <a:t>PARA SATISFAZER AS NECESSIDADES SEXUAIS, TAL COMO DEUS DESEJA QUE SEJAM SUPRIDAS</a:t>
            </a:r>
          </a:p>
        </p:txBody>
      </p:sp>
    </p:spTree>
    <p:extLst>
      <p:ext uri="{BB962C8B-B14F-4D97-AF65-F5344CB8AC3E}">
        <p14:creationId xmlns:p14="http://schemas.microsoft.com/office/powerpoint/2010/main" val="1976978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177270" y="1779588"/>
            <a:ext cx="7291387" cy="3478212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t-BR" sz="2200" dirty="0">
                <a:latin typeface="Montserrat SemiBold" panose="00000700000000000000" pitchFamily="2" charset="0"/>
              </a:rPr>
              <a:t>“Em sua vida conjugal procurem </a:t>
            </a:r>
            <a:r>
              <a:rPr lang="pt-BR" sz="2200" dirty="0" smtClean="0">
                <a:latin typeface="Montserrat SemiBold" panose="00000700000000000000" pitchFamily="2" charset="0"/>
              </a:rPr>
              <a:t>animar</a:t>
            </a:r>
            <a:br>
              <a:rPr lang="pt-BR" sz="2200" dirty="0" smtClean="0">
                <a:latin typeface="Montserrat SemiBold" panose="00000700000000000000" pitchFamily="2" charset="0"/>
              </a:rPr>
            </a:br>
            <a:r>
              <a:rPr lang="pt-BR" sz="2200" dirty="0" smtClean="0">
                <a:latin typeface="Montserrat SemiBold" panose="00000700000000000000" pitchFamily="2" charset="0"/>
              </a:rPr>
              <a:t> </a:t>
            </a:r>
            <a:r>
              <a:rPr lang="pt-BR" sz="2200" dirty="0">
                <a:latin typeface="Montserrat SemiBold" panose="00000700000000000000" pitchFamily="2" charset="0"/>
              </a:rPr>
              <a:t>um ao outro. Mostrem os nobres e elevados princípios da santa fé nas conversações diárias e na intimidade de sua vida. Sejam sempre zelosos e ternos pelos sentimentos um do outro. Não permitam nenhum tipo de zombaria, gracejo ou repreensão irônica entre vocês. Essas coisas são perigosas. Elas ferem. O ferimento pode ser encoberto, contudo a ferida existe, e a paz está sendo sacrificada e a felicidade ameaçada.”</a:t>
            </a:r>
          </a:p>
        </p:txBody>
      </p:sp>
      <p:sp>
        <p:nvSpPr>
          <p:cNvPr id="3" name="Subtítulo 2"/>
          <p:cNvSpPr txBox="1">
            <a:spLocks/>
          </p:cNvSpPr>
          <p:nvPr/>
        </p:nvSpPr>
        <p:spPr>
          <a:xfrm>
            <a:off x="4177270" y="5508886"/>
            <a:ext cx="2182197" cy="3421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1400" i="1" dirty="0">
                <a:latin typeface="Montserrat SemiBold" panose="00000700000000000000" pitchFamily="2" charset="0"/>
              </a:rPr>
              <a:t>Ellen G. White</a:t>
            </a:r>
            <a:endParaRPr lang="pt-BR" sz="1400" i="1" dirty="0">
              <a:latin typeface="Montserrat SemiBold" panose="00000700000000000000" pitchFamily="2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1182460" y="900047"/>
            <a:ext cx="895350" cy="8953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solidFill>
                  <a:srgbClr val="E52242"/>
                </a:solidFill>
                <a:latin typeface="Montserrat ExtraBold" panose="00000900000000000000" pitchFamily="2" charset="0"/>
              </a:rPr>
              <a:t>4</a:t>
            </a:r>
            <a:endParaRPr lang="pt-BR" sz="4000" dirty="0">
              <a:solidFill>
                <a:srgbClr val="E52242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177270" y="1005313"/>
            <a:ext cx="67523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rgbClr val="E52242"/>
                </a:solidFill>
                <a:latin typeface="Montserrat ExtraBold" panose="00000900000000000000" pitchFamily="2" charset="0"/>
              </a:rPr>
              <a:t>POR AMOR</a:t>
            </a:r>
          </a:p>
        </p:txBody>
      </p:sp>
    </p:spTree>
    <p:extLst>
      <p:ext uri="{BB962C8B-B14F-4D97-AF65-F5344CB8AC3E}">
        <p14:creationId xmlns:p14="http://schemas.microsoft.com/office/powerpoint/2010/main" val="4269258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2096336" y="1883220"/>
            <a:ext cx="7009564" cy="329320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600" dirty="0">
                <a:latin typeface="Montserrat SemiBold" panose="00000700000000000000" pitchFamily="2" charset="0"/>
              </a:rPr>
              <a:t>Quando a direção de Deus é buscada na escolha do cônjuge e é permitido que Ele guie, passo a passo, o processo da relação, obedecendo aos princípios bíblicos quanto ao namoro e ao casamento, certamente Sua vontade está sendo feita, e essa união receberá a bênção do </a:t>
            </a:r>
            <a:r>
              <a:rPr lang="pt-BR" sz="2600" dirty="0" smtClean="0">
                <a:latin typeface="Montserrat SemiBold" panose="00000700000000000000" pitchFamily="2" charset="0"/>
              </a:rPr>
              <a:t>Céu.</a:t>
            </a:r>
            <a:endParaRPr lang="pt-BR" sz="1800" i="1" dirty="0">
              <a:latin typeface="Montserrat SemiBold" panose="00000700000000000000" pitchFamily="2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706210" y="814813"/>
            <a:ext cx="895350" cy="895350"/>
          </a:xfrm>
          <a:prstGeom prst="ellipse">
            <a:avLst/>
          </a:prstGeom>
          <a:solidFill>
            <a:srgbClr val="E5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latin typeface="Montserrat ExtraBold" panose="00000900000000000000" pitchFamily="2" charset="0"/>
              </a:rPr>
              <a:t>5</a:t>
            </a:r>
            <a:endParaRPr lang="pt-BR" sz="4000" dirty="0">
              <a:latin typeface="Montserrat ExtraBold" panose="00000900000000000000" pitchFamily="2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096336" y="814813"/>
            <a:ext cx="67523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rgbClr val="E52242"/>
                </a:solidFill>
                <a:latin typeface="Montserrat ExtraBold" panose="00000900000000000000" pitchFamily="2" charset="0"/>
              </a:rPr>
              <a:t>POR ESTAREM CONVENCIDOS DE QUE ESSA É A VONTADE DE DEUS</a:t>
            </a:r>
          </a:p>
        </p:txBody>
      </p:sp>
    </p:spTree>
    <p:extLst>
      <p:ext uri="{BB962C8B-B14F-4D97-AF65-F5344CB8AC3E}">
        <p14:creationId xmlns:p14="http://schemas.microsoft.com/office/powerpoint/2010/main" val="1744161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209182" y="986249"/>
            <a:ext cx="84301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rgbClr val="FFDB6B"/>
                </a:solidFill>
                <a:latin typeface="Montserrat ExtraBold" panose="000009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 CERIMÔNIA DO CASAMENTO </a:t>
            </a:r>
            <a:r>
              <a:rPr lang="pt-BR" sz="3200" dirty="0" smtClean="0">
                <a:solidFill>
                  <a:srgbClr val="FFDB6B"/>
                </a:solidFill>
                <a:latin typeface="Montserrat ExtraBold" panose="000009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CIVIL:</a:t>
            </a:r>
            <a:endParaRPr lang="pt-BR" sz="3200" dirty="0">
              <a:solidFill>
                <a:srgbClr val="FFDB6B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209184" y="1743075"/>
            <a:ext cx="769669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pt-BR" sz="2800" dirty="0">
                <a:solidFill>
                  <a:schemeClr val="bg1"/>
                </a:solidFill>
                <a:latin typeface="Montserrat SemiBold" panose="00000700000000000000" pitchFamily="2" charset="0"/>
              </a:rPr>
              <a:t>O casamento civil é um requisito legal para formalizar uma relação. Dependendo da legislação de cada país, é possível escolher o lugar para realizar essa cerimônia. No que diz respeito à data, convém que seja a mais próxima possível da cerimônia </a:t>
            </a:r>
            <a:r>
              <a:rPr lang="pt-BR" sz="2800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  <a:t>religiosa.</a:t>
            </a:r>
            <a:endParaRPr lang="pt-BR" sz="2800" dirty="0">
              <a:solidFill>
                <a:schemeClr val="bg1"/>
              </a:solidFill>
              <a:latin typeface="Montserrat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030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457190" y="1325563"/>
            <a:ext cx="5911850" cy="4154487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t-BR" sz="2400" dirty="0">
                <a:latin typeface="Montserrat SemiBold" panose="00000700000000000000" pitchFamily="2" charset="0"/>
              </a:rPr>
              <a:t>Os noivos devem investigar quais são os requisitos legais necessários para o correto desempenho dessa cerimônia (exames médicos, requisitos para as testemunhas, documentos, etc.). Recomendamos que os noivos averiguem e efetuem todos os trâmites com bastante antecedência, a fim de evitar estresse desnecessário bem como com </a:t>
            </a:r>
            <a:r>
              <a:rPr lang="pt-BR" sz="2400" dirty="0" smtClean="0">
                <a:latin typeface="Montserrat SemiBold" panose="00000700000000000000" pitchFamily="2" charset="0"/>
              </a:rPr>
              <a:t>complicações </a:t>
            </a:r>
            <a:r>
              <a:rPr lang="pt-BR" sz="2400" dirty="0">
                <a:latin typeface="Montserrat SemiBold" panose="00000700000000000000" pitchFamily="2" charset="0"/>
              </a:rPr>
              <a:t>de última hora.</a:t>
            </a:r>
          </a:p>
        </p:txBody>
      </p:sp>
    </p:spTree>
    <p:extLst>
      <p:ext uri="{BB962C8B-B14F-4D97-AF65-F5344CB8AC3E}">
        <p14:creationId xmlns:p14="http://schemas.microsoft.com/office/powerpoint/2010/main" val="527722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605576" y="2376899"/>
            <a:ext cx="47629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chemeClr val="bg1"/>
                </a:solidFill>
                <a:latin typeface="Montserrat ExtraBold" panose="000009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 CERIMÔNIA DO CASAMENTO </a:t>
            </a:r>
            <a:r>
              <a:rPr lang="pt-BR" sz="4000" dirty="0" smtClean="0">
                <a:solidFill>
                  <a:schemeClr val="bg1"/>
                </a:solidFill>
                <a:latin typeface="Montserrat ExtraBold" panose="000009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RELIGIOSO:</a:t>
            </a:r>
            <a:endParaRPr lang="pt-BR" sz="4000" dirty="0">
              <a:solidFill>
                <a:schemeClr val="bg1"/>
              </a:solidFill>
              <a:latin typeface="Montserrat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412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4057159" y="1114425"/>
            <a:ext cx="686752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pt-BR" sz="2400" dirty="0" smtClean="0">
                <a:solidFill>
                  <a:schemeClr val="bg1"/>
                </a:solidFill>
                <a:latin typeface="Montserrat ExtraBold" panose="00000900000000000000" pitchFamily="2" charset="0"/>
              </a:rPr>
              <a:t>PLANEJEM</a:t>
            </a:r>
            <a:endParaRPr lang="pt-BR" sz="2400" dirty="0">
              <a:solidFill>
                <a:schemeClr val="bg1"/>
              </a:solidFill>
              <a:latin typeface="Montserrat ExtraBold" panose="00000900000000000000" pitchFamily="2" charset="0"/>
            </a:endParaRPr>
          </a:p>
          <a:p>
            <a:pPr>
              <a:spcBef>
                <a:spcPts val="1200"/>
              </a:spcBef>
            </a:pPr>
            <a:r>
              <a:rPr lang="pt-BR" sz="2400" dirty="0">
                <a:solidFill>
                  <a:schemeClr val="bg1"/>
                </a:solidFill>
                <a:latin typeface="Montserrat SemiBold" panose="00000700000000000000" pitchFamily="2" charset="0"/>
              </a:rPr>
              <a:t>É recomendável que programem o casamento religioso com pelo menos seis meses de </a:t>
            </a:r>
            <a:r>
              <a:rPr lang="pt-BR" sz="2400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  <a:t>antecedência.</a:t>
            </a:r>
          </a:p>
          <a:p>
            <a:pPr>
              <a:spcBef>
                <a:spcPts val="1200"/>
              </a:spcBef>
            </a:pPr>
            <a:endParaRPr lang="pt-BR" sz="2400" dirty="0">
              <a:solidFill>
                <a:schemeClr val="bg1"/>
              </a:solidFill>
              <a:latin typeface="Montserrat SemiBold" panose="00000700000000000000" pitchFamily="2" charset="0"/>
            </a:endParaRPr>
          </a:p>
          <a:p>
            <a:pPr marL="457200" indent="-457200">
              <a:spcBef>
                <a:spcPts val="1200"/>
              </a:spcBef>
              <a:buFont typeface="+mj-lt"/>
              <a:buAutoNum type="arabicPeriod" startAt="2"/>
            </a:pPr>
            <a:r>
              <a:rPr lang="pt-BR" sz="2400" dirty="0" smtClean="0">
                <a:solidFill>
                  <a:schemeClr val="bg1"/>
                </a:solidFill>
                <a:latin typeface="Montserrat ExtraBold" panose="00000900000000000000" pitchFamily="2" charset="0"/>
              </a:rPr>
              <a:t>ESCOLHAM </a:t>
            </a:r>
            <a:r>
              <a:rPr lang="pt-BR" sz="2400" dirty="0">
                <a:solidFill>
                  <a:schemeClr val="bg1"/>
                </a:solidFill>
                <a:latin typeface="Montserrat ExtraBold" panose="00000900000000000000" pitchFamily="2" charset="0"/>
              </a:rPr>
              <a:t>O PASTOR</a:t>
            </a:r>
          </a:p>
          <a:p>
            <a:pPr>
              <a:spcBef>
                <a:spcPts val="1200"/>
              </a:spcBef>
            </a:pPr>
            <a:r>
              <a:rPr lang="pt-BR" sz="2400" dirty="0">
                <a:solidFill>
                  <a:schemeClr val="bg1"/>
                </a:solidFill>
                <a:latin typeface="Montserrat SemiBold" panose="00000700000000000000" pitchFamily="2" charset="0"/>
              </a:rPr>
              <a:t>Todo o planejamento e a organização da cerimônia devem ser realizados com a assessoria do ministro </a:t>
            </a:r>
            <a:r>
              <a:rPr lang="pt-BR" sz="2400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  <a:t>oficiante.</a:t>
            </a:r>
            <a:endParaRPr lang="pt-BR" sz="2400" dirty="0">
              <a:solidFill>
                <a:schemeClr val="bg1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418609" y="1016079"/>
            <a:ext cx="266749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solidFill>
                  <a:srgbClr val="E52242"/>
                </a:solidFill>
                <a:latin typeface="Montserrat ExtraBold" panose="000009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 CERIMÔNIA DO CASAMENTO </a:t>
            </a:r>
            <a:r>
              <a:rPr lang="pt-BR" sz="2200" dirty="0" smtClean="0">
                <a:solidFill>
                  <a:srgbClr val="E52242"/>
                </a:solidFill>
                <a:latin typeface="Montserrat ExtraBold" panose="000009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RELIGIOSO:</a:t>
            </a:r>
            <a:endParaRPr lang="pt-BR" sz="2200" dirty="0">
              <a:solidFill>
                <a:srgbClr val="E52242"/>
              </a:solidFill>
              <a:latin typeface="Montserrat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657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418609" y="1016079"/>
            <a:ext cx="266749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solidFill>
                  <a:srgbClr val="E52242"/>
                </a:solidFill>
                <a:latin typeface="Montserrat ExtraBold" panose="000009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 CERIMÔNIA DO CASAMENTO </a:t>
            </a:r>
            <a:r>
              <a:rPr lang="pt-BR" sz="2200" dirty="0" smtClean="0">
                <a:solidFill>
                  <a:srgbClr val="E52242"/>
                </a:solidFill>
                <a:latin typeface="Montserrat ExtraBold" panose="000009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RELIGIOSO:</a:t>
            </a:r>
            <a:endParaRPr lang="pt-BR" sz="2200" dirty="0">
              <a:solidFill>
                <a:srgbClr val="E52242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057159" y="942975"/>
            <a:ext cx="6867525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rabicPeriod" startAt="3"/>
            </a:pPr>
            <a:r>
              <a:rPr lang="pt-BR" sz="2400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  <a:t>BUSQUEM </a:t>
            </a:r>
            <a:r>
              <a:rPr lang="pt-BR" sz="2400" dirty="0">
                <a:solidFill>
                  <a:schemeClr val="bg1"/>
                </a:solidFill>
                <a:latin typeface="Montserrat SemiBold" panose="00000700000000000000" pitchFamily="2" charset="0"/>
              </a:rPr>
              <a:t>UM ACONSELHAMENTO PRÉ-NUPCIAL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 startAt="3"/>
            </a:pPr>
            <a:r>
              <a:rPr lang="pt-BR" sz="2400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  <a:t>ELABOREM </a:t>
            </a:r>
            <a:r>
              <a:rPr lang="pt-BR" sz="2400" dirty="0">
                <a:solidFill>
                  <a:schemeClr val="bg1"/>
                </a:solidFill>
                <a:latin typeface="Montserrat SemiBold" panose="00000700000000000000" pitchFamily="2" charset="0"/>
              </a:rPr>
              <a:t>UM ORÇAMENTO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 startAt="3"/>
            </a:pPr>
            <a:r>
              <a:rPr lang="pt-BR" sz="2400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  <a:t>ESCOLHAM </a:t>
            </a:r>
            <a:r>
              <a:rPr lang="pt-BR" sz="2400" dirty="0">
                <a:solidFill>
                  <a:schemeClr val="bg1"/>
                </a:solidFill>
                <a:latin typeface="Montserrat SemiBold" panose="00000700000000000000" pitchFamily="2" charset="0"/>
              </a:rPr>
              <a:t>O LUGAR ONDE SERÁ REALIZADA A CERIMÔNIA DE CASAMENTO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 startAt="3"/>
            </a:pPr>
            <a:r>
              <a:rPr lang="pt-BR" sz="2400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  <a:t>RESERVEM </a:t>
            </a:r>
            <a:r>
              <a:rPr lang="pt-BR" sz="2400" dirty="0">
                <a:solidFill>
                  <a:schemeClr val="bg1"/>
                </a:solidFill>
                <a:latin typeface="Montserrat SemiBold" panose="00000700000000000000" pitchFamily="2" charset="0"/>
              </a:rPr>
              <a:t>O LUGAR DA CERIMÔNIA COM ANTECEDÊNCIA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 startAt="3"/>
            </a:pPr>
            <a:r>
              <a:rPr lang="pt-BR" sz="2400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  <a:t>ESCOLHAM </a:t>
            </a:r>
            <a:r>
              <a:rPr lang="pt-BR" sz="2400" dirty="0">
                <a:solidFill>
                  <a:schemeClr val="bg1"/>
                </a:solidFill>
                <a:latin typeface="Montserrat SemiBold" panose="00000700000000000000" pitchFamily="2" charset="0"/>
              </a:rPr>
              <a:t>O LUGAR DA </a:t>
            </a:r>
            <a:r>
              <a:rPr lang="pt-BR" sz="2400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  <a:t>RECEPÇÃO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 startAt="3"/>
            </a:pPr>
            <a:r>
              <a:rPr lang="pt-BR" sz="2400" dirty="0">
                <a:solidFill>
                  <a:schemeClr val="bg1"/>
                </a:solidFill>
                <a:latin typeface="Montserrat SemiBold" panose="00000700000000000000" pitchFamily="2" charset="0"/>
              </a:rPr>
              <a:t>TOMEM DECISÕES DE COMUM </a:t>
            </a:r>
            <a:r>
              <a:rPr lang="pt-BR" sz="2400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  <a:t>ACORDO</a:t>
            </a:r>
            <a:endParaRPr lang="pt-BR" sz="2400" dirty="0">
              <a:solidFill>
                <a:schemeClr val="bg1"/>
              </a:solidFill>
              <a:latin typeface="Montserrat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600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418609" y="1016079"/>
            <a:ext cx="266749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solidFill>
                  <a:srgbClr val="E52242"/>
                </a:solidFill>
                <a:latin typeface="Montserrat ExtraBold" panose="000009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 CERIMÔNIA DO CASAMENTO </a:t>
            </a:r>
            <a:r>
              <a:rPr lang="pt-BR" sz="2200" dirty="0" smtClean="0">
                <a:solidFill>
                  <a:srgbClr val="E52242"/>
                </a:solidFill>
                <a:latin typeface="Montserrat ExtraBold" panose="000009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RELIGIOSO:</a:t>
            </a:r>
            <a:endParaRPr lang="pt-BR" sz="2200" dirty="0">
              <a:solidFill>
                <a:srgbClr val="E52242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057159" y="942975"/>
            <a:ext cx="686752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rabicPeriod" startAt="9"/>
            </a:pPr>
            <a:r>
              <a:rPr lang="pt-BR" sz="2400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  <a:t>ESCOLHAM </a:t>
            </a:r>
            <a:r>
              <a:rPr lang="pt-BR" sz="2400" dirty="0">
                <a:solidFill>
                  <a:schemeClr val="bg1"/>
                </a:solidFill>
                <a:latin typeface="Montserrat SemiBold" panose="00000700000000000000" pitchFamily="2" charset="0"/>
              </a:rPr>
              <a:t>OS MESTRES DE CERIMÔNIA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 startAt="9"/>
            </a:pPr>
            <a:r>
              <a:rPr lang="pt-BR" sz="2400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  <a:t>BUSQUEM </a:t>
            </a:r>
            <a:r>
              <a:rPr lang="pt-BR" sz="2400" dirty="0">
                <a:solidFill>
                  <a:schemeClr val="bg1"/>
                </a:solidFill>
                <a:latin typeface="Montserrat SemiBold" panose="00000700000000000000" pitchFamily="2" charset="0"/>
              </a:rPr>
              <a:t>APOIO PARA AS DIFERENTES TAREFAS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 startAt="9"/>
            </a:pPr>
            <a:r>
              <a:rPr lang="pt-BR" sz="2400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  <a:t>PREPAREM </a:t>
            </a:r>
            <a:r>
              <a:rPr lang="pt-BR" sz="2400" dirty="0">
                <a:solidFill>
                  <a:schemeClr val="bg1"/>
                </a:solidFill>
                <a:latin typeface="Montserrat SemiBold" panose="00000700000000000000" pitchFamily="2" charset="0"/>
              </a:rPr>
              <a:t>OS CONVITES DE CASAMENTO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 startAt="9"/>
            </a:pPr>
            <a:r>
              <a:rPr lang="pt-BR" sz="2400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  <a:t>ORGANIZEM </a:t>
            </a:r>
            <a:r>
              <a:rPr lang="pt-BR" sz="2400" dirty="0">
                <a:solidFill>
                  <a:schemeClr val="bg1"/>
                </a:solidFill>
                <a:latin typeface="Montserrat SemiBold" panose="00000700000000000000" pitchFamily="2" charset="0"/>
              </a:rPr>
              <a:t>AS COISAS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 startAt="9"/>
            </a:pPr>
            <a:r>
              <a:rPr lang="pt-BR" sz="2400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  <a:t>PLANEJEM </a:t>
            </a:r>
            <a:r>
              <a:rPr lang="pt-BR" sz="2400" dirty="0">
                <a:solidFill>
                  <a:schemeClr val="bg1"/>
                </a:solidFill>
                <a:latin typeface="Montserrat SemiBold" panose="00000700000000000000" pitchFamily="2" charset="0"/>
              </a:rPr>
              <a:t>ONDE SERÁ A LUA DE MEL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 startAt="9"/>
            </a:pPr>
            <a:r>
              <a:rPr lang="pt-BR" sz="2400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  <a:t>ENSAIEM </a:t>
            </a:r>
            <a:r>
              <a:rPr lang="pt-BR" sz="2400" dirty="0">
                <a:solidFill>
                  <a:schemeClr val="bg1"/>
                </a:solidFill>
                <a:latin typeface="Montserrat SemiBold" panose="00000700000000000000" pitchFamily="2" charset="0"/>
              </a:rPr>
              <a:t>A CERIMÔNIA RELIGIOSA</a:t>
            </a:r>
          </a:p>
        </p:txBody>
      </p:sp>
    </p:spTree>
    <p:extLst>
      <p:ext uri="{BB962C8B-B14F-4D97-AF65-F5344CB8AC3E}">
        <p14:creationId xmlns:p14="http://schemas.microsoft.com/office/powerpoint/2010/main" val="237927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825" y="495300"/>
            <a:ext cx="1762126" cy="76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03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047664" y="1535113"/>
            <a:ext cx="7735888" cy="3108325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t-BR" sz="2800" dirty="0">
                <a:solidFill>
                  <a:schemeClr val="bg1"/>
                </a:solidFill>
                <a:latin typeface="Montserrat SemiBold" panose="00000700000000000000" pitchFamily="2" charset="0"/>
              </a:rPr>
              <a:t>“A maioria dos noivos gasta uma enorme quantidade de tempo, energia e dinheiro para preparar uma cerimônia que durará apenas algumas horas, mas dedica pouco tempo para a obtenção das habilidades requeridas para construir um casamento para toda a vida.”</a:t>
            </a:r>
          </a:p>
        </p:txBody>
      </p:sp>
      <p:sp>
        <p:nvSpPr>
          <p:cNvPr id="3" name="Subtítulo 2"/>
          <p:cNvSpPr txBox="1">
            <a:spLocks/>
          </p:cNvSpPr>
          <p:nvPr/>
        </p:nvSpPr>
        <p:spPr>
          <a:xfrm>
            <a:off x="1047664" y="4912568"/>
            <a:ext cx="4738396" cy="3421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1400" i="1" dirty="0">
                <a:solidFill>
                  <a:srgbClr val="FFDB6B"/>
                </a:solidFill>
                <a:latin typeface="Montserrat SemiBold" panose="00000700000000000000" pitchFamily="2" charset="0"/>
              </a:rPr>
              <a:t>Willie e Elaine Oliver</a:t>
            </a:r>
            <a:endParaRPr lang="pt-BR" sz="1400" i="1" dirty="0">
              <a:solidFill>
                <a:srgbClr val="FFDB6B"/>
              </a:solidFill>
              <a:latin typeface="Montserrat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070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295410" y="976724"/>
            <a:ext cx="55916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FFDB6B"/>
                </a:solidFill>
                <a:latin typeface="Montserrat ExtraBold" panose="000009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COMEMOREM OS ANIVERSÁRIOS DE CASAMENTO</a:t>
            </a:r>
            <a:endParaRPr lang="pt-BR" sz="2400" dirty="0">
              <a:solidFill>
                <a:srgbClr val="FFDB6B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295409" y="2000250"/>
            <a:ext cx="59345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pt-BR" sz="2400" dirty="0">
                <a:solidFill>
                  <a:schemeClr val="bg1"/>
                </a:solidFill>
                <a:latin typeface="Montserrat SemiBold" panose="00000700000000000000" pitchFamily="2" charset="0"/>
              </a:rPr>
              <a:t>Planeje essa surpresa com bastante antecedência, de modo a separar uma porcentagem do orçamento para esse fim. A cada ano, faça planos diferentes, como uma saída para um restaurante previamente reservado, um presente especial, um passeio, uma viagem ao exterior ou outra </a:t>
            </a:r>
            <a:r>
              <a:rPr lang="pt-BR" sz="2400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  <a:t>surpresa.</a:t>
            </a:r>
            <a:endParaRPr lang="pt-BR" sz="2400" dirty="0">
              <a:solidFill>
                <a:schemeClr val="bg1"/>
              </a:solidFill>
              <a:latin typeface="Montserrat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829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993837" y="1782763"/>
            <a:ext cx="6550025" cy="30321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600" dirty="0">
                <a:solidFill>
                  <a:schemeClr val="bg1"/>
                </a:solidFill>
                <a:latin typeface="Montserrat SemiBold" panose="00000700000000000000" pitchFamily="2" charset="0"/>
              </a:rPr>
              <a:t>“Um casamento de sucesso é sempre um triângulo: um homem, uma mulher e Deus.”</a:t>
            </a:r>
          </a:p>
        </p:txBody>
      </p:sp>
      <p:sp>
        <p:nvSpPr>
          <p:cNvPr id="3" name="Subtítulo 2"/>
          <p:cNvSpPr txBox="1">
            <a:spLocks/>
          </p:cNvSpPr>
          <p:nvPr/>
        </p:nvSpPr>
        <p:spPr>
          <a:xfrm>
            <a:off x="993837" y="4998293"/>
            <a:ext cx="4738396" cy="3421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1400" i="1" dirty="0">
                <a:solidFill>
                  <a:srgbClr val="FFDB6B"/>
                </a:solidFill>
                <a:latin typeface="Montserrat SemiBold" panose="00000700000000000000" pitchFamily="2" charset="0"/>
              </a:rPr>
              <a:t>Cecil Myers</a:t>
            </a:r>
            <a:endParaRPr lang="pt-BR" sz="1400" i="1" dirty="0">
              <a:solidFill>
                <a:srgbClr val="FFDB6B"/>
              </a:solidFill>
              <a:latin typeface="Montserrat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293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3840018" y="2339975"/>
            <a:ext cx="6731000" cy="2751138"/>
          </a:xfrm>
        </p:spPr>
        <p:txBody>
          <a:bodyPr wrap="square">
            <a:spAutoFit/>
          </a:bodyPr>
          <a:lstStyle/>
          <a:p>
            <a:r>
              <a:rPr lang="pt-BR" sz="3200" dirty="0">
                <a:latin typeface="Montserrat SemiBold" panose="00000700000000000000" pitchFamily="2" charset="0"/>
              </a:rPr>
              <a:t>Ninguém deveria se casar </a:t>
            </a:r>
            <a:r>
              <a:rPr lang="pt-BR" sz="3200" dirty="0" smtClean="0">
                <a:latin typeface="Montserrat SemiBold" panose="00000700000000000000" pitchFamily="2" charset="0"/>
              </a:rPr>
              <a:t/>
            </a:r>
            <a:br>
              <a:rPr lang="pt-BR" sz="3200" dirty="0" smtClean="0">
                <a:latin typeface="Montserrat SemiBold" panose="00000700000000000000" pitchFamily="2" charset="0"/>
              </a:rPr>
            </a:br>
            <a:r>
              <a:rPr lang="pt-BR" sz="3200" dirty="0" smtClean="0">
                <a:latin typeface="Montserrat SemiBold" panose="00000700000000000000" pitchFamily="2" charset="0"/>
              </a:rPr>
              <a:t>sem </a:t>
            </a:r>
            <a:r>
              <a:rPr lang="pt-BR" sz="3200" dirty="0">
                <a:latin typeface="Montserrat SemiBold" panose="00000700000000000000" pitchFamily="2" charset="0"/>
              </a:rPr>
              <a:t>receber </a:t>
            </a:r>
            <a:r>
              <a:rPr lang="pt-BR" sz="3200" dirty="0">
                <a:solidFill>
                  <a:srgbClr val="E52242"/>
                </a:solidFill>
                <a:latin typeface="Montserrat SemiBold" panose="00000700000000000000" pitchFamily="2" charset="0"/>
              </a:rPr>
              <a:t>orientação e aconselhamento pré-conjugal. </a:t>
            </a:r>
            <a:r>
              <a:rPr lang="pt-BR" sz="3200" dirty="0">
                <a:latin typeface="Montserrat SemiBold" panose="00000700000000000000" pitchFamily="2" charset="0"/>
              </a:rPr>
              <a:t>Do contrário, serão mais um dentro da grande estatística de divorciados.</a:t>
            </a:r>
          </a:p>
        </p:txBody>
      </p:sp>
    </p:spTree>
    <p:extLst>
      <p:ext uri="{BB962C8B-B14F-4D97-AF65-F5344CB8AC3E}">
        <p14:creationId xmlns:p14="http://schemas.microsoft.com/office/powerpoint/2010/main" val="1791114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4265644" y="1235846"/>
            <a:ext cx="6754781" cy="39703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latin typeface="Montserrat SemiBold" panose="00000700000000000000" pitchFamily="2" charset="0"/>
              </a:rPr>
              <a:t>Na abordagem bíblica, o casamento é um pacto não somente entre duas pessoas, mas entre elas e Deus. A Bíblia indica: </a:t>
            </a:r>
            <a:endParaRPr lang="pt-BR" sz="2800" dirty="0" smtClean="0">
              <a:latin typeface="Montserrat SemiBold" panose="00000700000000000000" pitchFamily="2" charset="0"/>
            </a:endParaRPr>
          </a:p>
          <a:p>
            <a:endParaRPr lang="pt-BR" sz="2800" dirty="0">
              <a:solidFill>
                <a:srgbClr val="E52242"/>
              </a:solidFill>
              <a:latin typeface="Montserrat SemiBold" panose="00000700000000000000" pitchFamily="2" charset="0"/>
            </a:endParaRPr>
          </a:p>
          <a:p>
            <a:r>
              <a:rPr lang="pt-BR" sz="2800" dirty="0" smtClean="0">
                <a:solidFill>
                  <a:srgbClr val="E52242"/>
                </a:solidFill>
                <a:latin typeface="Montserrat SemiBold" panose="00000700000000000000" pitchFamily="2" charset="0"/>
              </a:rPr>
              <a:t>“[</a:t>
            </a:r>
            <a:r>
              <a:rPr lang="pt-BR" sz="2800" dirty="0">
                <a:solidFill>
                  <a:srgbClr val="E52242"/>
                </a:solidFill>
                <a:latin typeface="Montserrat SemiBold" panose="00000700000000000000" pitchFamily="2" charset="0"/>
              </a:rPr>
              <a:t>Seja] ela a tua companheira e a mulher da tua aliança. […] E ninguém seja infiel para com a mulher da sua mocidade” </a:t>
            </a:r>
            <a:endParaRPr lang="pt-BR" sz="2800" dirty="0" smtClean="0">
              <a:solidFill>
                <a:srgbClr val="E52242"/>
              </a:solidFill>
              <a:latin typeface="Montserrat SemiBold" panose="00000700000000000000" pitchFamily="2" charset="0"/>
            </a:endParaRPr>
          </a:p>
          <a:p>
            <a:r>
              <a:rPr lang="pt-BR" sz="2800" dirty="0" smtClean="0">
                <a:solidFill>
                  <a:srgbClr val="E52242"/>
                </a:solidFill>
                <a:latin typeface="Montserrat SemiBold" panose="00000700000000000000" pitchFamily="2" charset="0"/>
              </a:rPr>
              <a:t>(</a:t>
            </a:r>
            <a:r>
              <a:rPr lang="pt-BR" sz="2800" dirty="0">
                <a:solidFill>
                  <a:srgbClr val="E52242"/>
                </a:solidFill>
                <a:latin typeface="Montserrat SemiBold" panose="00000700000000000000" pitchFamily="2" charset="0"/>
              </a:rPr>
              <a:t>Ml 2:14, 15</a:t>
            </a:r>
            <a:r>
              <a:rPr lang="pt-BR" sz="2800" dirty="0" smtClean="0">
                <a:solidFill>
                  <a:srgbClr val="E52242"/>
                </a:solidFill>
                <a:latin typeface="Montserrat SemiBold" panose="00000700000000000000" pitchFamily="2" charset="0"/>
              </a:rPr>
              <a:t>).</a:t>
            </a:r>
            <a:endParaRPr lang="pt-BR" sz="2800" dirty="0">
              <a:solidFill>
                <a:srgbClr val="E52242"/>
              </a:solidFill>
              <a:latin typeface="Montserrat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654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493934" y="1346200"/>
            <a:ext cx="5634037" cy="43021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2400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  <a:t>O </a:t>
            </a:r>
            <a:r>
              <a:rPr lang="pt-BR" sz="2400" dirty="0">
                <a:solidFill>
                  <a:schemeClr val="bg1"/>
                </a:solidFill>
                <a:latin typeface="Montserrat SemiBold" panose="00000700000000000000" pitchFamily="2" charset="0"/>
              </a:rPr>
              <a:t>fundamento mais importante do casamento é o compromisso de manter o pacto conjugal. Ainda que as circunstâncias possam ir de mal a pior, o cumprimento desse preceito divino é a constante de que todo casal necessita. Esse compromisso se baseia em fatos, não em sentimentos. Por isso, ele é a “cola” que mantém a união</a:t>
            </a:r>
            <a:r>
              <a:rPr lang="pt-BR" sz="2400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  <a:t>.</a:t>
            </a:r>
            <a:endParaRPr lang="pt-BR" sz="2400" dirty="0">
              <a:solidFill>
                <a:schemeClr val="bg1"/>
              </a:solidFill>
              <a:latin typeface="Montserrat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94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047664" y="2057400"/>
            <a:ext cx="7735888" cy="2062163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t-BR" sz="3200" dirty="0">
                <a:solidFill>
                  <a:schemeClr val="bg1"/>
                </a:solidFill>
                <a:latin typeface="Montserrat SemiBold" panose="00000700000000000000" pitchFamily="2" charset="0"/>
              </a:rPr>
              <a:t>“O casamento é a união de dois seres apaixonados um pelo outro, diante de seus familiares, da comunidade, do Céu e da Terra.” </a:t>
            </a:r>
          </a:p>
        </p:txBody>
      </p:sp>
      <p:sp>
        <p:nvSpPr>
          <p:cNvPr id="3" name="Subtítulo 2"/>
          <p:cNvSpPr txBox="1">
            <a:spLocks/>
          </p:cNvSpPr>
          <p:nvPr/>
        </p:nvSpPr>
        <p:spPr>
          <a:xfrm>
            <a:off x="1047664" y="4693493"/>
            <a:ext cx="4738396" cy="3421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1400" i="1" dirty="0">
                <a:solidFill>
                  <a:srgbClr val="FFDB6B"/>
                </a:solidFill>
                <a:latin typeface="Montserrat SemiBold" panose="00000700000000000000" pitchFamily="2" charset="0"/>
              </a:rPr>
              <a:t>Wendell Berry</a:t>
            </a:r>
            <a:endParaRPr lang="pt-BR" sz="1400" i="1" dirty="0">
              <a:solidFill>
                <a:srgbClr val="FFDB6B"/>
              </a:solidFill>
              <a:latin typeface="Montserrat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658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655051" y="2646421"/>
            <a:ext cx="5173662" cy="1200150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t-BR" sz="3600" dirty="0">
                <a:solidFill>
                  <a:schemeClr val="bg1"/>
                </a:solidFill>
                <a:latin typeface="Montserrat ExtraBold" panose="00000900000000000000" pitchFamily="2" charset="0"/>
              </a:rPr>
              <a:t>RAZÕES POSITIVAS PARA SE </a:t>
            </a:r>
            <a:r>
              <a:rPr lang="pt-BR" sz="3600" dirty="0" smtClean="0">
                <a:solidFill>
                  <a:schemeClr val="bg1"/>
                </a:solidFill>
                <a:latin typeface="Montserrat ExtraBold" panose="00000900000000000000" pitchFamily="2" charset="0"/>
              </a:rPr>
              <a:t>CASAR:</a:t>
            </a:r>
            <a:endParaRPr lang="pt-BR" sz="3600" dirty="0">
              <a:solidFill>
                <a:schemeClr val="bg1"/>
              </a:solidFill>
              <a:latin typeface="Montserrat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501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3496511" y="2967493"/>
            <a:ext cx="7600114" cy="249299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600" dirty="0">
                <a:latin typeface="Montserrat SemiBold" panose="00000700000000000000" pitchFamily="2" charset="0"/>
              </a:rPr>
              <a:t>“A amizade entre o casal tem sido catalogada como a razão número um para a felicidade conjugal. Ter um amigo por perto vem como resultado de ser um bom amigo. Rir, brincar, conversar e trabalhar juntos cria uma boa amizade.” </a:t>
            </a:r>
            <a:r>
              <a:rPr lang="pt-BR" sz="1800" i="1" dirty="0">
                <a:latin typeface="Montserrat SemiBold" panose="00000700000000000000" pitchFamily="2" charset="0"/>
              </a:rPr>
              <a:t>Norman Wright </a:t>
            </a:r>
          </a:p>
        </p:txBody>
      </p:sp>
      <p:sp>
        <p:nvSpPr>
          <p:cNvPr id="4" name="Elipse 3"/>
          <p:cNvSpPr/>
          <p:nvPr/>
        </p:nvSpPr>
        <p:spPr>
          <a:xfrm>
            <a:off x="934810" y="1748263"/>
            <a:ext cx="895350" cy="895350"/>
          </a:xfrm>
          <a:prstGeom prst="ellipse">
            <a:avLst/>
          </a:prstGeom>
          <a:solidFill>
            <a:srgbClr val="E5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latin typeface="Montserrat ExtraBold" panose="00000900000000000000" pitchFamily="2" charset="0"/>
              </a:rPr>
              <a:t>1</a:t>
            </a:r>
            <a:endParaRPr lang="pt-BR" sz="4000" dirty="0">
              <a:latin typeface="Montserrat ExtraBold" panose="00000900000000000000" pitchFamily="2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496511" y="1914496"/>
            <a:ext cx="67523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rgbClr val="E52242"/>
                </a:solidFill>
                <a:latin typeface="Montserrat ExtraBold" panose="00000900000000000000" pitchFamily="2" charset="0"/>
              </a:rPr>
              <a:t>PARA DESFRUTAR DO COMPANHEIRISMO</a:t>
            </a:r>
          </a:p>
        </p:txBody>
      </p:sp>
    </p:spTree>
    <p:extLst>
      <p:ext uri="{BB962C8B-B14F-4D97-AF65-F5344CB8AC3E}">
        <p14:creationId xmlns:p14="http://schemas.microsoft.com/office/powerpoint/2010/main" val="13414474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772</Words>
  <Application>Microsoft Office PowerPoint</Application>
  <PresentationFormat>Widescreen</PresentationFormat>
  <Paragraphs>55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8" baseType="lpstr">
      <vt:lpstr>Montserrat SemiBold</vt:lpstr>
      <vt:lpstr>Calibri Light</vt:lpstr>
      <vt:lpstr>Calibri</vt:lpstr>
      <vt:lpstr>Montserrat ExtraBold</vt:lpstr>
      <vt:lpstr>Arial</vt:lpstr>
      <vt:lpstr>Times New Roman</vt:lpstr>
      <vt:lpstr>Tema do Office</vt:lpstr>
      <vt:lpstr>Apresentação do PowerPoint</vt:lpstr>
      <vt:lpstr>Apresentação do PowerPoint</vt:lpstr>
      <vt:lpstr>“Um casamento de sucesso é sempre um triângulo: um homem, uma mulher e Deus.”</vt:lpstr>
      <vt:lpstr>Ninguém deveria se casar  sem receber orientação e aconselhamento pré-conjugal. Do contrário, serão mais um dentro da grande estatística de divorciados.</vt:lpstr>
      <vt:lpstr>Apresentação do PowerPoint</vt:lpstr>
      <vt:lpstr>O fundamento mais importante do casamento é o compromisso de manter o pacto conjugal. Ainda que as circunstâncias possam ir de mal a pior, o cumprimento desse preceito divino é a constante de que todo casal necessita. Esse compromisso se baseia em fatos, não em sentimentos. Por isso, ele é a “cola” que mantém a união.</vt:lpstr>
      <vt:lpstr>“O casamento é a união de dois seres apaixonados um pelo outro, diante de seus familiares, da comunidade, do Céu e da Terra.” </vt:lpstr>
      <vt:lpstr>RAZÕES POSITIVAS PARA SE CASAR:</vt:lpstr>
      <vt:lpstr>Apresentação do PowerPoint</vt:lpstr>
      <vt:lpstr>Apresentação do PowerPoint</vt:lpstr>
      <vt:lpstr>Apresentação do PowerPoint</vt:lpstr>
      <vt:lpstr>“Em sua vida conjugal procurem animar  um ao outro. Mostrem os nobres e elevados princípios da santa fé nas conversações diárias e na intimidade de sua vida. Sejam sempre zelosos e ternos pelos sentimentos um do outro. Não permitam nenhum tipo de zombaria, gracejo ou repreensão irônica entre vocês. Essas coisas são perigosas. Elas ferem. O ferimento pode ser encoberto, contudo a ferida existe, e a paz está sendo sacrificada e a felicidade ameaçada.”</vt:lpstr>
      <vt:lpstr>Apresentação do PowerPoint</vt:lpstr>
      <vt:lpstr>Apresentação do PowerPoint</vt:lpstr>
      <vt:lpstr>Os noivos devem investigar quais são os requisitos legais necessários para o correto desempenho dessa cerimônia (exames médicos, requisitos para as testemunhas, documentos, etc.). Recomendamos que os noivos averiguem e efetuem todos os trâmites com bastante antecedência, a fim de evitar estresse desnecessário bem como com complicações de última hora.</vt:lpstr>
      <vt:lpstr>Apresentação do PowerPoint</vt:lpstr>
      <vt:lpstr>Apresentação do PowerPoint</vt:lpstr>
      <vt:lpstr>Apresentação do PowerPoint</vt:lpstr>
      <vt:lpstr>Apresentação do PowerPoint</vt:lpstr>
      <vt:lpstr>“A maioria dos noivos gasta uma enorme quantidade de tempo, energia e dinheiro para preparar uma cerimônia que durará apenas algumas horas, mas dedica pouco tempo para a obtenção das habilidades requeridas para construir um casamento para toda a vida.”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Suzana Lima</dc:creator>
  <cp:lastModifiedBy>Suzana Lima</cp:lastModifiedBy>
  <cp:revision>36</cp:revision>
  <dcterms:created xsi:type="dcterms:W3CDTF">2023-11-13T21:54:53Z</dcterms:created>
  <dcterms:modified xsi:type="dcterms:W3CDTF">2024-01-24T17:36:20Z</dcterms:modified>
</cp:coreProperties>
</file>